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1" r:id="rId3"/>
    <p:sldId id="812" r:id="rId4"/>
    <p:sldId id="813" r:id="rId5"/>
    <p:sldId id="773" r:id="rId6"/>
    <p:sldId id="805" r:id="rId7"/>
    <p:sldId id="260" r:id="rId8"/>
    <p:sldId id="819" r:id="rId9"/>
    <p:sldId id="820" r:id="rId10"/>
    <p:sldId id="814" r:id="rId11"/>
    <p:sldId id="806" r:id="rId12"/>
    <p:sldId id="807" r:id="rId13"/>
    <p:sldId id="808" r:id="rId14"/>
    <p:sldId id="815" r:id="rId15"/>
    <p:sldId id="757" r:id="rId16"/>
    <p:sldId id="821" r:id="rId17"/>
    <p:sldId id="80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994C1-2605-4992-A142-BD35B87F7B1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F13BD-174A-4763-958F-F5A4B45BD355}">
      <dgm:prSet custT="1"/>
      <dgm:spPr/>
      <dgm:t>
        <a:bodyPr/>
        <a:lstStyle/>
        <a:p>
          <a:r>
            <a:rPr lang="en-US" sz="3800" dirty="0"/>
            <a:t>2022 Budget &amp;  Actual To-Date Activity</a:t>
          </a:r>
        </a:p>
      </dgm:t>
    </dgm:pt>
    <dgm:pt modelId="{6AAD1ED2-BF6E-4CE0-9AFF-569E8ECCD1AB}" type="parTrans" cxnId="{F95C581A-CF41-4D7F-87DE-3C29F9A43C3C}">
      <dgm:prSet/>
      <dgm:spPr/>
      <dgm:t>
        <a:bodyPr/>
        <a:lstStyle/>
        <a:p>
          <a:endParaRPr lang="en-US" sz="2000"/>
        </a:p>
      </dgm:t>
    </dgm:pt>
    <dgm:pt modelId="{996DA778-F302-44EA-A8D6-EEEC3BF31550}" type="sibTrans" cxnId="{F95C581A-CF41-4D7F-87DE-3C29F9A43C3C}">
      <dgm:prSet/>
      <dgm:spPr/>
      <dgm:t>
        <a:bodyPr/>
        <a:lstStyle/>
        <a:p>
          <a:endParaRPr lang="en-US" sz="2000"/>
        </a:p>
      </dgm:t>
    </dgm:pt>
    <dgm:pt modelId="{F566EE4F-71E3-4BB8-A1F8-B400322D271C}">
      <dgm:prSet/>
      <dgm:spPr/>
      <dgm:t>
        <a:bodyPr/>
        <a:lstStyle/>
        <a:p>
          <a:r>
            <a:rPr lang="en-US" altLang="en-US" dirty="0">
              <a:solidFill>
                <a:schemeClr val="tx1"/>
              </a:solidFill>
            </a:rPr>
            <a:t>Discussion items</a:t>
          </a:r>
        </a:p>
      </dgm:t>
    </dgm:pt>
    <dgm:pt modelId="{A815037D-6F97-4C12-8A9C-C01D47031012}" type="parTrans" cxnId="{FEFC38A9-D4AF-487F-B6DB-3F7577896D0C}">
      <dgm:prSet/>
      <dgm:spPr/>
      <dgm:t>
        <a:bodyPr/>
        <a:lstStyle/>
        <a:p>
          <a:endParaRPr lang="en-US"/>
        </a:p>
      </dgm:t>
    </dgm:pt>
    <dgm:pt modelId="{3021ACDD-02F7-41A3-83AE-22B4BD7429C0}" type="sibTrans" cxnId="{FEFC38A9-D4AF-487F-B6DB-3F7577896D0C}">
      <dgm:prSet/>
      <dgm:spPr/>
      <dgm:t>
        <a:bodyPr/>
        <a:lstStyle/>
        <a:p>
          <a:endParaRPr lang="en-US"/>
        </a:p>
      </dgm:t>
    </dgm:pt>
    <dgm:pt modelId="{7A806E40-CEC0-49CA-B264-6BC5ECFA378C}">
      <dgm:prSet custT="1"/>
      <dgm:spPr/>
      <dgm:t>
        <a:bodyPr/>
        <a:lstStyle/>
        <a:p>
          <a:r>
            <a:rPr lang="en-US" altLang="en-US" sz="3800" dirty="0">
              <a:solidFill>
                <a:schemeClr val="tx1"/>
              </a:solidFill>
            </a:rPr>
            <a:t>Staff Appreciation</a:t>
          </a:r>
          <a:endParaRPr lang="en-US" sz="3800" dirty="0"/>
        </a:p>
      </dgm:t>
    </dgm:pt>
    <dgm:pt modelId="{CA853BF2-9332-49C3-8400-3E889B668151}" type="parTrans" cxnId="{D12A5C29-052C-4A48-990A-4D56B214C04D}">
      <dgm:prSet/>
      <dgm:spPr/>
      <dgm:t>
        <a:bodyPr/>
        <a:lstStyle/>
        <a:p>
          <a:endParaRPr lang="en-US"/>
        </a:p>
      </dgm:t>
    </dgm:pt>
    <dgm:pt modelId="{25B5177B-C161-408A-B0AC-FBEBBFDCA1B2}" type="sibTrans" cxnId="{D12A5C29-052C-4A48-990A-4D56B214C04D}">
      <dgm:prSet/>
      <dgm:spPr/>
      <dgm:t>
        <a:bodyPr/>
        <a:lstStyle/>
        <a:p>
          <a:endParaRPr lang="en-US"/>
        </a:p>
      </dgm:t>
    </dgm:pt>
    <dgm:pt modelId="{9A25B721-2668-40E9-B720-646E2C7F3677}">
      <dgm:prSet/>
      <dgm:spPr/>
      <dgm:t>
        <a:bodyPr/>
        <a:lstStyle/>
        <a:p>
          <a:r>
            <a:rPr lang="en-US" altLang="en-US" dirty="0">
              <a:solidFill>
                <a:schemeClr val="tx1"/>
              </a:solidFill>
            </a:rPr>
            <a:t>Income and Sponsor Opportunities</a:t>
          </a:r>
        </a:p>
      </dgm:t>
    </dgm:pt>
    <dgm:pt modelId="{8E426440-8D8A-4C44-9CD4-FDDAD4173DAB}" type="parTrans" cxnId="{A575B87F-0418-42B6-B14E-711146701D57}">
      <dgm:prSet/>
      <dgm:spPr/>
      <dgm:t>
        <a:bodyPr/>
        <a:lstStyle/>
        <a:p>
          <a:endParaRPr lang="en-US"/>
        </a:p>
      </dgm:t>
    </dgm:pt>
    <dgm:pt modelId="{F8FDBC22-99E2-4428-B528-6E988C535168}" type="sibTrans" cxnId="{A575B87F-0418-42B6-B14E-711146701D57}">
      <dgm:prSet/>
      <dgm:spPr/>
      <dgm:t>
        <a:bodyPr/>
        <a:lstStyle/>
        <a:p>
          <a:endParaRPr lang="en-US"/>
        </a:p>
      </dgm:t>
    </dgm:pt>
    <dgm:pt modelId="{8CD7DB6F-C1D1-4C1D-9AE7-B3ED57CC7A0E}" type="pres">
      <dgm:prSet presAssocID="{120994C1-2605-4992-A142-BD35B87F7B17}" presName="vert0" presStyleCnt="0">
        <dgm:presLayoutVars>
          <dgm:dir/>
          <dgm:animOne val="branch"/>
          <dgm:animLvl val="lvl"/>
        </dgm:presLayoutVars>
      </dgm:prSet>
      <dgm:spPr/>
    </dgm:pt>
    <dgm:pt modelId="{A2B9DE85-D5EE-4047-8556-DA7E0F4A8C1F}" type="pres">
      <dgm:prSet presAssocID="{7A806E40-CEC0-49CA-B264-6BC5ECFA378C}" presName="thickLine" presStyleLbl="alignNode1" presStyleIdx="0" presStyleCnt="4"/>
      <dgm:spPr/>
    </dgm:pt>
    <dgm:pt modelId="{A9953200-1DF9-4D81-ABA7-EEE856A4B542}" type="pres">
      <dgm:prSet presAssocID="{7A806E40-CEC0-49CA-B264-6BC5ECFA378C}" presName="horz1" presStyleCnt="0"/>
      <dgm:spPr/>
    </dgm:pt>
    <dgm:pt modelId="{BC1DDCDD-F30C-4570-830A-2F1E34155401}" type="pres">
      <dgm:prSet presAssocID="{7A806E40-CEC0-49CA-B264-6BC5ECFA378C}" presName="tx1" presStyleLbl="revTx" presStyleIdx="0" presStyleCnt="4"/>
      <dgm:spPr/>
    </dgm:pt>
    <dgm:pt modelId="{27098DC2-244C-43CE-9D10-0E18688CDAD4}" type="pres">
      <dgm:prSet presAssocID="{7A806E40-CEC0-49CA-B264-6BC5ECFA378C}" presName="vert1" presStyleCnt="0"/>
      <dgm:spPr/>
    </dgm:pt>
    <dgm:pt modelId="{92E84C50-2947-42E1-9BF0-4A24874168CE}" type="pres">
      <dgm:prSet presAssocID="{361F13BD-174A-4763-958F-F5A4B45BD355}" presName="thickLine" presStyleLbl="alignNode1" presStyleIdx="1" presStyleCnt="4"/>
      <dgm:spPr/>
    </dgm:pt>
    <dgm:pt modelId="{22966C40-2F47-4A39-937D-5779613CB698}" type="pres">
      <dgm:prSet presAssocID="{361F13BD-174A-4763-958F-F5A4B45BD355}" presName="horz1" presStyleCnt="0"/>
      <dgm:spPr/>
    </dgm:pt>
    <dgm:pt modelId="{F432CEFB-8AA3-4782-9060-7F9351D19C81}" type="pres">
      <dgm:prSet presAssocID="{361F13BD-174A-4763-958F-F5A4B45BD355}" presName="tx1" presStyleLbl="revTx" presStyleIdx="1" presStyleCnt="4" custScaleY="137276"/>
      <dgm:spPr/>
    </dgm:pt>
    <dgm:pt modelId="{9BF3DAE0-30CD-46EE-8882-4ED511D86C9D}" type="pres">
      <dgm:prSet presAssocID="{361F13BD-174A-4763-958F-F5A4B45BD355}" presName="vert1" presStyleCnt="0"/>
      <dgm:spPr/>
    </dgm:pt>
    <dgm:pt modelId="{87E046D0-EAC7-4848-BD62-1C90CDAFF7EC}" type="pres">
      <dgm:prSet presAssocID="{9A25B721-2668-40E9-B720-646E2C7F3677}" presName="thickLine" presStyleLbl="alignNode1" presStyleIdx="2" presStyleCnt="4"/>
      <dgm:spPr/>
    </dgm:pt>
    <dgm:pt modelId="{B9172A68-4902-4CB4-80C4-5CB888B51D32}" type="pres">
      <dgm:prSet presAssocID="{9A25B721-2668-40E9-B720-646E2C7F3677}" presName="horz1" presStyleCnt="0"/>
      <dgm:spPr/>
    </dgm:pt>
    <dgm:pt modelId="{37B796B4-AC71-4F61-AF7D-F989FBE76A82}" type="pres">
      <dgm:prSet presAssocID="{9A25B721-2668-40E9-B720-646E2C7F3677}" presName="tx1" presStyleLbl="revTx" presStyleIdx="2" presStyleCnt="4"/>
      <dgm:spPr/>
    </dgm:pt>
    <dgm:pt modelId="{99FF8254-9825-481F-BB9A-934822569119}" type="pres">
      <dgm:prSet presAssocID="{9A25B721-2668-40E9-B720-646E2C7F3677}" presName="vert1" presStyleCnt="0"/>
      <dgm:spPr/>
    </dgm:pt>
    <dgm:pt modelId="{BB92AD5C-826C-4877-BC72-70D0B3C6112E}" type="pres">
      <dgm:prSet presAssocID="{F566EE4F-71E3-4BB8-A1F8-B400322D271C}" presName="thickLine" presStyleLbl="alignNode1" presStyleIdx="3" presStyleCnt="4"/>
      <dgm:spPr/>
    </dgm:pt>
    <dgm:pt modelId="{4902971B-94DD-41AF-AA0C-A0F9266B9643}" type="pres">
      <dgm:prSet presAssocID="{F566EE4F-71E3-4BB8-A1F8-B400322D271C}" presName="horz1" presStyleCnt="0"/>
      <dgm:spPr/>
    </dgm:pt>
    <dgm:pt modelId="{F3CF6371-DCFA-4D53-9642-44263984D501}" type="pres">
      <dgm:prSet presAssocID="{F566EE4F-71E3-4BB8-A1F8-B400322D271C}" presName="tx1" presStyleLbl="revTx" presStyleIdx="3" presStyleCnt="4"/>
      <dgm:spPr/>
    </dgm:pt>
    <dgm:pt modelId="{94DAD9D9-D7C5-4CC6-B348-A56B09B461AF}" type="pres">
      <dgm:prSet presAssocID="{F566EE4F-71E3-4BB8-A1F8-B400322D271C}" presName="vert1" presStyleCnt="0"/>
      <dgm:spPr/>
    </dgm:pt>
  </dgm:ptLst>
  <dgm:cxnLst>
    <dgm:cxn modelId="{F4460D00-7DC5-4E51-8093-3E81CA5A7DD3}" type="presOf" srcId="{F566EE4F-71E3-4BB8-A1F8-B400322D271C}" destId="{F3CF6371-DCFA-4D53-9642-44263984D501}" srcOrd="0" destOrd="0" presId="urn:microsoft.com/office/officeart/2008/layout/LinedList"/>
    <dgm:cxn modelId="{88563D16-1078-4F85-95B7-F4D6A033C9BC}" type="presOf" srcId="{361F13BD-174A-4763-958F-F5A4B45BD355}" destId="{F432CEFB-8AA3-4782-9060-7F9351D19C81}" srcOrd="0" destOrd="0" presId="urn:microsoft.com/office/officeart/2008/layout/LinedList"/>
    <dgm:cxn modelId="{F95C581A-CF41-4D7F-87DE-3C29F9A43C3C}" srcId="{120994C1-2605-4992-A142-BD35B87F7B17}" destId="{361F13BD-174A-4763-958F-F5A4B45BD355}" srcOrd="1" destOrd="0" parTransId="{6AAD1ED2-BF6E-4CE0-9AFF-569E8ECCD1AB}" sibTransId="{996DA778-F302-44EA-A8D6-EEEC3BF31550}"/>
    <dgm:cxn modelId="{D12A5C29-052C-4A48-990A-4D56B214C04D}" srcId="{120994C1-2605-4992-A142-BD35B87F7B17}" destId="{7A806E40-CEC0-49CA-B264-6BC5ECFA378C}" srcOrd="0" destOrd="0" parTransId="{CA853BF2-9332-49C3-8400-3E889B668151}" sibTransId="{25B5177B-C161-408A-B0AC-FBEBBFDCA1B2}"/>
    <dgm:cxn modelId="{A575B87F-0418-42B6-B14E-711146701D57}" srcId="{120994C1-2605-4992-A142-BD35B87F7B17}" destId="{9A25B721-2668-40E9-B720-646E2C7F3677}" srcOrd="2" destOrd="0" parTransId="{8E426440-8D8A-4C44-9CD4-FDDAD4173DAB}" sibTransId="{F8FDBC22-99E2-4428-B528-6E988C535168}"/>
    <dgm:cxn modelId="{86C57385-223E-4498-81A3-D86566982555}" type="presOf" srcId="{7A806E40-CEC0-49CA-B264-6BC5ECFA378C}" destId="{BC1DDCDD-F30C-4570-830A-2F1E34155401}" srcOrd="0" destOrd="0" presId="urn:microsoft.com/office/officeart/2008/layout/LinedList"/>
    <dgm:cxn modelId="{FEFC38A9-D4AF-487F-B6DB-3F7577896D0C}" srcId="{120994C1-2605-4992-A142-BD35B87F7B17}" destId="{F566EE4F-71E3-4BB8-A1F8-B400322D271C}" srcOrd="3" destOrd="0" parTransId="{A815037D-6F97-4C12-8A9C-C01D47031012}" sibTransId="{3021ACDD-02F7-41A3-83AE-22B4BD7429C0}"/>
    <dgm:cxn modelId="{D2A3BEB7-CB5A-43C6-B2B6-D6A7807C8791}" type="presOf" srcId="{9A25B721-2668-40E9-B720-646E2C7F3677}" destId="{37B796B4-AC71-4F61-AF7D-F989FBE76A82}" srcOrd="0" destOrd="0" presId="urn:microsoft.com/office/officeart/2008/layout/LinedList"/>
    <dgm:cxn modelId="{DF5D8AE1-5C81-41CB-A780-CE9B056C6197}" type="presOf" srcId="{120994C1-2605-4992-A142-BD35B87F7B17}" destId="{8CD7DB6F-C1D1-4C1D-9AE7-B3ED57CC7A0E}" srcOrd="0" destOrd="0" presId="urn:microsoft.com/office/officeart/2008/layout/LinedList"/>
    <dgm:cxn modelId="{1CD02876-9F54-4D92-BDC2-E3449364FE67}" type="presParOf" srcId="{8CD7DB6F-C1D1-4C1D-9AE7-B3ED57CC7A0E}" destId="{A2B9DE85-D5EE-4047-8556-DA7E0F4A8C1F}" srcOrd="0" destOrd="0" presId="urn:microsoft.com/office/officeart/2008/layout/LinedList"/>
    <dgm:cxn modelId="{8B1725CA-7254-49A4-B830-E69A7EA66BEA}" type="presParOf" srcId="{8CD7DB6F-C1D1-4C1D-9AE7-B3ED57CC7A0E}" destId="{A9953200-1DF9-4D81-ABA7-EEE856A4B542}" srcOrd="1" destOrd="0" presId="urn:microsoft.com/office/officeart/2008/layout/LinedList"/>
    <dgm:cxn modelId="{FF96A779-11E2-409C-A722-05DF4B541143}" type="presParOf" srcId="{A9953200-1DF9-4D81-ABA7-EEE856A4B542}" destId="{BC1DDCDD-F30C-4570-830A-2F1E34155401}" srcOrd="0" destOrd="0" presId="urn:microsoft.com/office/officeart/2008/layout/LinedList"/>
    <dgm:cxn modelId="{01AE6A76-20BD-4EA6-9D2E-28EF701D0C8E}" type="presParOf" srcId="{A9953200-1DF9-4D81-ABA7-EEE856A4B542}" destId="{27098DC2-244C-43CE-9D10-0E18688CDAD4}" srcOrd="1" destOrd="0" presId="urn:microsoft.com/office/officeart/2008/layout/LinedList"/>
    <dgm:cxn modelId="{4C4DD5CF-12A5-43AE-AE97-DB4F4D0D0DB9}" type="presParOf" srcId="{8CD7DB6F-C1D1-4C1D-9AE7-B3ED57CC7A0E}" destId="{92E84C50-2947-42E1-9BF0-4A24874168CE}" srcOrd="2" destOrd="0" presId="urn:microsoft.com/office/officeart/2008/layout/LinedList"/>
    <dgm:cxn modelId="{CA0FC49A-C9DD-40F0-BB57-BCB1E774D02B}" type="presParOf" srcId="{8CD7DB6F-C1D1-4C1D-9AE7-B3ED57CC7A0E}" destId="{22966C40-2F47-4A39-937D-5779613CB698}" srcOrd="3" destOrd="0" presId="urn:microsoft.com/office/officeart/2008/layout/LinedList"/>
    <dgm:cxn modelId="{C8861584-149F-4322-8E0A-7B5BD35E6268}" type="presParOf" srcId="{22966C40-2F47-4A39-937D-5779613CB698}" destId="{F432CEFB-8AA3-4782-9060-7F9351D19C81}" srcOrd="0" destOrd="0" presId="urn:microsoft.com/office/officeart/2008/layout/LinedList"/>
    <dgm:cxn modelId="{38DE1364-0E6B-4752-A462-57FDE23776D1}" type="presParOf" srcId="{22966C40-2F47-4A39-937D-5779613CB698}" destId="{9BF3DAE0-30CD-46EE-8882-4ED511D86C9D}" srcOrd="1" destOrd="0" presId="urn:microsoft.com/office/officeart/2008/layout/LinedList"/>
    <dgm:cxn modelId="{EED4F44C-4706-44CF-97AC-DFE2EC63BAC4}" type="presParOf" srcId="{8CD7DB6F-C1D1-4C1D-9AE7-B3ED57CC7A0E}" destId="{87E046D0-EAC7-4848-BD62-1C90CDAFF7EC}" srcOrd="4" destOrd="0" presId="urn:microsoft.com/office/officeart/2008/layout/LinedList"/>
    <dgm:cxn modelId="{D9C739AD-91EE-4FB1-B246-DA7D3947EF2F}" type="presParOf" srcId="{8CD7DB6F-C1D1-4C1D-9AE7-B3ED57CC7A0E}" destId="{B9172A68-4902-4CB4-80C4-5CB888B51D32}" srcOrd="5" destOrd="0" presId="urn:microsoft.com/office/officeart/2008/layout/LinedList"/>
    <dgm:cxn modelId="{2EC04EBC-FD76-47AA-8C4E-FE64BE3954BD}" type="presParOf" srcId="{B9172A68-4902-4CB4-80C4-5CB888B51D32}" destId="{37B796B4-AC71-4F61-AF7D-F989FBE76A82}" srcOrd="0" destOrd="0" presId="urn:microsoft.com/office/officeart/2008/layout/LinedList"/>
    <dgm:cxn modelId="{206772F8-C877-4B96-BBC3-4CE08A89E971}" type="presParOf" srcId="{B9172A68-4902-4CB4-80C4-5CB888B51D32}" destId="{99FF8254-9825-481F-BB9A-934822569119}" srcOrd="1" destOrd="0" presId="urn:microsoft.com/office/officeart/2008/layout/LinedList"/>
    <dgm:cxn modelId="{25F9E892-491A-42DF-B3E9-C4AF6EFB0402}" type="presParOf" srcId="{8CD7DB6F-C1D1-4C1D-9AE7-B3ED57CC7A0E}" destId="{BB92AD5C-826C-4877-BC72-70D0B3C6112E}" srcOrd="6" destOrd="0" presId="urn:microsoft.com/office/officeart/2008/layout/LinedList"/>
    <dgm:cxn modelId="{69B3F58F-B25F-4434-9013-627FFC94A62A}" type="presParOf" srcId="{8CD7DB6F-C1D1-4C1D-9AE7-B3ED57CC7A0E}" destId="{4902971B-94DD-41AF-AA0C-A0F9266B9643}" srcOrd="7" destOrd="0" presId="urn:microsoft.com/office/officeart/2008/layout/LinedList"/>
    <dgm:cxn modelId="{49026EAC-8D00-47C4-8CE7-56DA19C3548C}" type="presParOf" srcId="{4902971B-94DD-41AF-AA0C-A0F9266B9643}" destId="{F3CF6371-DCFA-4D53-9642-44263984D501}" srcOrd="0" destOrd="0" presId="urn:microsoft.com/office/officeart/2008/layout/LinedList"/>
    <dgm:cxn modelId="{351329F2-A27A-4CAD-BA86-0B46E6AED126}" type="presParOf" srcId="{4902971B-94DD-41AF-AA0C-A0F9266B9643}" destId="{94DAD9D9-D7C5-4CC6-B348-A56B09B461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9DE85-D5EE-4047-8556-DA7E0F4A8C1F}">
      <dsp:nvSpPr>
        <dsp:cNvPr id="0" name=""/>
        <dsp:cNvSpPr/>
      </dsp:nvSpPr>
      <dsp:spPr>
        <a:xfrm>
          <a:off x="0" y="1929"/>
          <a:ext cx="70580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DDCDD-F30C-4570-830A-2F1E34155401}">
      <dsp:nvSpPr>
        <dsp:cNvPr id="0" name=""/>
        <dsp:cNvSpPr/>
      </dsp:nvSpPr>
      <dsp:spPr>
        <a:xfrm>
          <a:off x="0" y="1929"/>
          <a:ext cx="7058025" cy="116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800" kern="1200" dirty="0">
              <a:solidFill>
                <a:schemeClr val="tx1"/>
              </a:solidFill>
            </a:rPr>
            <a:t>Staff Appreciation</a:t>
          </a:r>
          <a:endParaRPr lang="en-US" sz="3800" kern="1200" dirty="0"/>
        </a:p>
      </dsp:txBody>
      <dsp:txXfrm>
        <a:off x="0" y="1929"/>
        <a:ext cx="7058025" cy="1166663"/>
      </dsp:txXfrm>
    </dsp:sp>
    <dsp:sp modelId="{92E84C50-2947-42E1-9BF0-4A24874168CE}">
      <dsp:nvSpPr>
        <dsp:cNvPr id="0" name=""/>
        <dsp:cNvSpPr/>
      </dsp:nvSpPr>
      <dsp:spPr>
        <a:xfrm>
          <a:off x="0" y="1168593"/>
          <a:ext cx="70580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2CEFB-8AA3-4782-9060-7F9351D19C81}">
      <dsp:nvSpPr>
        <dsp:cNvPr id="0" name=""/>
        <dsp:cNvSpPr/>
      </dsp:nvSpPr>
      <dsp:spPr>
        <a:xfrm>
          <a:off x="0" y="1168593"/>
          <a:ext cx="7051132" cy="160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2022 Budget &amp;  Actual To-Date Activity</a:t>
          </a:r>
        </a:p>
      </dsp:txBody>
      <dsp:txXfrm>
        <a:off x="0" y="1168593"/>
        <a:ext cx="7051132" cy="1601549"/>
      </dsp:txXfrm>
    </dsp:sp>
    <dsp:sp modelId="{87E046D0-EAC7-4848-BD62-1C90CDAFF7EC}">
      <dsp:nvSpPr>
        <dsp:cNvPr id="0" name=""/>
        <dsp:cNvSpPr/>
      </dsp:nvSpPr>
      <dsp:spPr>
        <a:xfrm>
          <a:off x="0" y="2770142"/>
          <a:ext cx="70580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796B4-AC71-4F61-AF7D-F989FBE76A82}">
      <dsp:nvSpPr>
        <dsp:cNvPr id="0" name=""/>
        <dsp:cNvSpPr/>
      </dsp:nvSpPr>
      <dsp:spPr>
        <a:xfrm>
          <a:off x="0" y="2770142"/>
          <a:ext cx="7058025" cy="116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700" kern="1200" dirty="0">
              <a:solidFill>
                <a:schemeClr val="tx1"/>
              </a:solidFill>
            </a:rPr>
            <a:t>Income and Sponsor Opportunities</a:t>
          </a:r>
        </a:p>
      </dsp:txBody>
      <dsp:txXfrm>
        <a:off x="0" y="2770142"/>
        <a:ext cx="7058025" cy="1166663"/>
      </dsp:txXfrm>
    </dsp:sp>
    <dsp:sp modelId="{BB92AD5C-826C-4877-BC72-70D0B3C6112E}">
      <dsp:nvSpPr>
        <dsp:cNvPr id="0" name=""/>
        <dsp:cNvSpPr/>
      </dsp:nvSpPr>
      <dsp:spPr>
        <a:xfrm>
          <a:off x="0" y="3936806"/>
          <a:ext cx="70580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6371-DCFA-4D53-9642-44263984D501}">
      <dsp:nvSpPr>
        <dsp:cNvPr id="0" name=""/>
        <dsp:cNvSpPr/>
      </dsp:nvSpPr>
      <dsp:spPr>
        <a:xfrm>
          <a:off x="0" y="3936806"/>
          <a:ext cx="7058025" cy="116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700" kern="1200" dirty="0">
              <a:solidFill>
                <a:schemeClr val="tx1"/>
              </a:solidFill>
            </a:rPr>
            <a:t>Discussion items</a:t>
          </a:r>
        </a:p>
      </dsp:txBody>
      <dsp:txXfrm>
        <a:off x="0" y="3936806"/>
        <a:ext cx="7058025" cy="116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7B606-8067-4EBC-9024-2F28C267F75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EF3F1-6F1F-4D5B-A10B-629A770F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57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28D789C-9423-44EE-873D-8A885B322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7813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1625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0888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80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52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4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96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5D1264-D2A9-4C83-A880-C035D8F75D1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7CEB19-0FAE-4A47-838E-2AA0C113C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3709557-EAE5-44A7-89E4-044DE02F4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06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4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80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9952C10-CA09-4CB5-B3B9-48E6594A4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01A512F-AF02-4D1F-BD45-AED90C92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A37C66C-398D-4C1C-A886-4875F1410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9562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865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133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403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90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176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6063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50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3C8AC9-3C85-4692-B3C9-1F4972FE1BA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9952C10-CA09-4CB5-B3B9-48E6594A4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01A512F-AF02-4D1F-BD45-AED90C92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A37C66C-398D-4C1C-A886-4875F1410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9562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865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133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403" indent="-231326" defTabSz="9528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90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176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6063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50" indent="-231326" defTabSz="95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3C8AC9-3C85-4692-B3C9-1F4972FE1BA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9EFD9-07B2-4257-8A83-CB708D13A19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00A6CD8F-949E-4FE1-8385-42C71E7FA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293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POLY Business Meeting August 2022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D1D821DA-C60B-42EC-BAF9-927A34F0B5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0030" y="3676162"/>
            <a:ext cx="7291388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Christine Coltrain (Treasurer)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Mitchem, Lesia Pristas, and Carlee Black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1E8C8-1832-45C3-91BD-278AB1F0AD62}"/>
              </a:ext>
            </a:extLst>
          </p:cNvPr>
          <p:cNvSpPr txBox="1"/>
          <p:nvPr/>
        </p:nvSpPr>
        <p:spPr>
          <a:xfrm>
            <a:off x="376011" y="6171550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2022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1375CEC-6C77-4EA2-8F61-559C8AE51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600689E-1CDE-4592-96BC-4557DB58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1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0730-8CA0-459F-8C2D-7DD22236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825" y="809505"/>
            <a:ext cx="10018713" cy="1752599"/>
          </a:xfrm>
        </p:spPr>
        <p:txBody>
          <a:bodyPr/>
          <a:lstStyle/>
          <a:p>
            <a:r>
              <a:rPr lang="en-US" dirty="0"/>
              <a:t>Income/Expenses</a:t>
            </a:r>
            <a:br>
              <a:rPr lang="en-US" dirty="0"/>
            </a:br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40A4C-71E1-4D4F-985E-E0982BAB6CE2}"/>
              </a:ext>
            </a:extLst>
          </p:cNvPr>
          <p:cNvSpPr txBox="1"/>
          <p:nvPr/>
        </p:nvSpPr>
        <p:spPr>
          <a:xfrm>
            <a:off x="2979585" y="3156675"/>
            <a:ext cx="669387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C00000"/>
                </a:solidFill>
              </a:rPr>
              <a:t>In 2022 POLY is striving to return to historically normal income/expense amounts. </a:t>
            </a:r>
          </a:p>
          <a:p>
            <a:pPr algn="ctr"/>
            <a:endParaRPr lang="en-US" altLang="en-US" sz="2400" dirty="0">
              <a:solidFill>
                <a:srgbClr val="C00000"/>
              </a:solidFill>
            </a:endParaRPr>
          </a:p>
          <a:p>
            <a:pPr algn="ctr"/>
            <a:r>
              <a:rPr lang="en-US" altLang="en-US" sz="2400" dirty="0">
                <a:solidFill>
                  <a:srgbClr val="C00000"/>
                </a:solidFill>
              </a:rPr>
              <a:t>Attendance at meetings and workshops in increasing but inflation is resulting in some increased expenses </a:t>
            </a:r>
          </a:p>
        </p:txBody>
      </p:sp>
    </p:spTree>
    <p:extLst>
      <p:ext uri="{BB962C8B-B14F-4D97-AF65-F5344CB8AC3E}">
        <p14:creationId xmlns:p14="http://schemas.microsoft.com/office/powerpoint/2010/main" val="204189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701C76-C341-4824-B1CC-8DEC3E81D659}"/>
              </a:ext>
            </a:extLst>
          </p:cNvPr>
          <p:cNvSpPr/>
          <p:nvPr/>
        </p:nvSpPr>
        <p:spPr>
          <a:xfrm>
            <a:off x="8489204" y="104775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7DCEB5FA-EB9C-47CE-B288-C1F082DF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175" y="203418"/>
            <a:ext cx="72589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2022 Budget and Activity </a:t>
            </a:r>
            <a:r>
              <a:rPr lang="en-US" altLang="en-US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(details, continued)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105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AEBC6-DD11-4722-AB62-B17ED74C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169573"/>
            <a:ext cx="8873566" cy="461224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C16C4CC-635D-4284-9280-82DD7545F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492" y="909005"/>
            <a:ext cx="308510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POLY symposia support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en-US" sz="1400" dirty="0"/>
              <a:t>Spring committed $7800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en-US" sz="1400" dirty="0"/>
              <a:t>Fall committed $7800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C00000"/>
                </a:solidFill>
              </a:rPr>
              <a:t>H.N. Cheng generously provided ACS presidential funds to cover several Fall symposia focused on Sustainability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C00000"/>
                </a:solidFill>
              </a:rPr>
              <a:t>Convergent IPG will also be used to sponsor several symposia focused on Sustainability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ACS Mtg includes coffee, Plenary, poster events, Membership booth, board and other meetings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Some leftover expenses from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Expensing of Convergent IPG Grant (received $30k in 2021) in 2022-2023.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4A7D34E0-ACB1-472F-995C-01537FF8FA31}"/>
              </a:ext>
            </a:extLst>
          </p:cNvPr>
          <p:cNvSpPr/>
          <p:nvPr/>
        </p:nvSpPr>
        <p:spPr>
          <a:xfrm>
            <a:off x="8865326" y="1837286"/>
            <a:ext cx="990695" cy="75786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/>
              <a:t>Thanks H.N.</a:t>
            </a:r>
          </a:p>
        </p:txBody>
      </p:sp>
    </p:spTree>
    <p:extLst>
      <p:ext uri="{BB962C8B-B14F-4D97-AF65-F5344CB8AC3E}">
        <p14:creationId xmlns:p14="http://schemas.microsoft.com/office/powerpoint/2010/main" val="69591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701C76-C341-4824-B1CC-8DEC3E81D659}"/>
              </a:ext>
            </a:extLst>
          </p:cNvPr>
          <p:cNvSpPr/>
          <p:nvPr/>
        </p:nvSpPr>
        <p:spPr>
          <a:xfrm>
            <a:off x="8816926" y="98271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7DE1E84-8F75-4133-B60F-6BF6BDDFA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9" y="4543864"/>
            <a:ext cx="11865692" cy="14003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2022 Workshops</a:t>
            </a:r>
            <a:r>
              <a:rPr lang="en-US" altLang="en-US" sz="1400" dirty="0"/>
              <a:t>: Planned 6; 3 held (delta ~ $15k); and 3 to be held this Fall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i="1" dirty="0">
                <a:solidFill>
                  <a:srgbClr val="FF0000"/>
                </a:solidFill>
              </a:rPr>
              <a:t>Organizers worked very hard to bring in Sponsorships and attendance to Workshops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i="1" dirty="0">
                <a:solidFill>
                  <a:srgbClr val="FF0000"/>
                </a:solidFill>
              </a:rPr>
              <a:t>Lesia and team have also worked very hard to organize 6 workshops in 2022 - Thanks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i="1" dirty="0"/>
              <a:t>Expenses higher due to inflation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Also planning virtual rebroadcasts from workshops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DB0125C-15B1-4D74-AE3F-3F080461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729" y="55825"/>
            <a:ext cx="72589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2022 Budget and Activity </a:t>
            </a:r>
            <a:r>
              <a:rPr lang="en-US" altLang="en-US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(details, continued)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105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F1344E2-5079-4DCB-926E-29816722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817" y="2500945"/>
            <a:ext cx="23328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Salaries increase reflects VT (State) cost of living increase (5%), beginning August 2022.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71C58-0BD8-4D0B-A386-743A653F5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3" y="634045"/>
            <a:ext cx="825246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24C38F-5EF1-47FB-95DB-F7E9997B1721}"/>
              </a:ext>
            </a:extLst>
          </p:cNvPr>
          <p:cNvSpPr/>
          <p:nvPr/>
        </p:nvSpPr>
        <p:spPr>
          <a:xfrm>
            <a:off x="8816926" y="98271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352CF72-EF96-4351-9597-FD00D9D9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175" y="203418"/>
            <a:ext cx="72589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2022 Budget and Activity </a:t>
            </a:r>
            <a:r>
              <a:rPr lang="en-US" altLang="en-US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(details, continued)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105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06FE1-5D41-44B0-91D7-E293130F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070930"/>
            <a:ext cx="8471002" cy="4426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5424EC-8BAB-4F45-B637-C2E02AC5D81E}"/>
              </a:ext>
            </a:extLst>
          </p:cNvPr>
          <p:cNvSpPr/>
          <p:nvPr/>
        </p:nvSpPr>
        <p:spPr>
          <a:xfrm>
            <a:off x="8677589" y="2919404"/>
            <a:ext cx="316757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“IPG Membership” expense reflects IPG grant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($7k) in 2020 –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proposed “Video Peer Competition” – not 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ytd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Most award activity will be in the fall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3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F1D1D-653D-4079-A473-48EF75C1F68C}"/>
              </a:ext>
            </a:extLst>
          </p:cNvPr>
          <p:cNvSpPr txBox="1"/>
          <p:nvPr/>
        </p:nvSpPr>
        <p:spPr>
          <a:xfrm>
            <a:off x="1414336" y="1528107"/>
            <a:ext cx="1069057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2022 Budget YTD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Continued decline in revenues from ACS dues.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ACS Allocation on budget.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Workshops are on the rebound.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Some income received in 2020 from sponsors is being expensed in 2022/23.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Both the checking and investment accounts remain healthy.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ACS Report for 2022 has been filed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2022 Tax forms 990 have been filed with the IRS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POLY finances remain compliant as non-profit status:  10-year sum of budget delta combined with investments cashed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3434E-8758-4C01-9748-0AA1717B722F}"/>
              </a:ext>
            </a:extLst>
          </p:cNvPr>
          <p:cNvSpPr txBox="1"/>
          <p:nvPr/>
        </p:nvSpPr>
        <p:spPr>
          <a:xfrm>
            <a:off x="4451734" y="566056"/>
            <a:ext cx="368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2022 Overview –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6BC0A-0ACE-446E-B93D-F7BF6CA62B2B}"/>
              </a:ext>
            </a:extLst>
          </p:cNvPr>
          <p:cNvSpPr/>
          <p:nvPr/>
        </p:nvSpPr>
        <p:spPr>
          <a:xfrm>
            <a:off x="8689030" y="196911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19E14-C6A8-40AD-B1AC-5232AB0907A6}"/>
              </a:ext>
            </a:extLst>
          </p:cNvPr>
          <p:cNvSpPr txBox="1"/>
          <p:nvPr/>
        </p:nvSpPr>
        <p:spPr>
          <a:xfrm>
            <a:off x="2739041" y="5621535"/>
            <a:ext cx="78028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  <a:defRPr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The significant dedication of Kathy, Lesia, Carlee was invaluable in POLY’s success during this year of constant changes</a:t>
            </a:r>
          </a:p>
        </p:txBody>
      </p:sp>
    </p:spTree>
    <p:extLst>
      <p:ext uri="{BB962C8B-B14F-4D97-AF65-F5344CB8AC3E}">
        <p14:creationId xmlns:p14="http://schemas.microsoft.com/office/powerpoint/2010/main" val="268782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55AE585-22B1-4FEF-98E9-13CCBC99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68" y="330200"/>
            <a:ext cx="847566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2022 POLY Improvement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BE344-4EB7-4E69-9FB4-5ADB8239AAA0}"/>
              </a:ext>
            </a:extLst>
          </p:cNvPr>
          <p:cNvSpPr txBox="1"/>
          <p:nvPr/>
        </p:nvSpPr>
        <p:spPr>
          <a:xfrm>
            <a:off x="1858169" y="1174685"/>
            <a:ext cx="10169708" cy="4845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Significant efforts in Student-oriented activities and active Membership Committee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ea typeface="Times New Roman" panose="02020603050405020304" pitchFamily="18" charset="0"/>
              </a:rPr>
              <a:t>Membership Committee is zoom-meeting regularly to seek new ways to engage members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ea typeface="Times New Roman" panose="02020603050405020304" pitchFamily="18" charset="0"/>
              </a:rPr>
              <a:t>POLY Programming provides organizer recognitions and lapel pins to increase appreciation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ea typeface="Times New Roman" panose="02020603050405020304" pitchFamily="18" charset="0"/>
              </a:rPr>
              <a:t>Reduced Student Membership Fee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Educational incentives - MACRO website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Student Chapters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Awards for young professionals (YIPS, Travel, POSTER awards)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ea typeface="Times New Roman" panose="02020603050405020304" pitchFamily="18" charset="0"/>
              </a:rPr>
              <a:t>Current Chair is striving to improve POLY Publicity (Web/Twitter/Other Posts) to promote member info.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ea typeface="Times New Roman" panose="02020603050405020304" pitchFamily="18" charset="0"/>
              </a:rPr>
              <a:t>ACS/POLY Strategic Planning is scheduled for January 2023 to develop future goals</a:t>
            </a:r>
            <a:endParaRPr lang="en-US" sz="1600" dirty="0"/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Return to in-person ACS National Meetings and Committee Meetings provides better networking and an increase in membership and awareness which will in turn increase ACS Allocations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814CB347-A1A1-44AB-AD58-0C6CFA9C767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53919" y="-2732881"/>
            <a:ext cx="0" cy="74469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D4F5F3FE-D4CD-40B7-B622-3C81F5D5594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030119" y="-2809081"/>
            <a:ext cx="0" cy="7904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5">
            <a:extLst>
              <a:ext uri="{FF2B5EF4-FFF2-40B4-BE49-F238E27FC236}">
                <a16:creationId xmlns:a16="http://schemas.microsoft.com/office/drawing/2014/main" id="{960A779F-FCC8-430B-B888-50809E94CB3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143500" y="-2171700"/>
            <a:ext cx="0" cy="6324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1D92974C-DFD0-4E07-A38F-78CCDFB9F77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37175" y="-2365375"/>
            <a:ext cx="0" cy="7016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AC3CFAE-F2A5-49B9-98EA-3FD80AAFD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55AE585-22B1-4FEF-98E9-13CCBC99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68" y="330200"/>
            <a:ext cx="847566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2022 POLY Improvement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BE344-4EB7-4E69-9FB4-5ADB8239AAA0}"/>
              </a:ext>
            </a:extLst>
          </p:cNvPr>
          <p:cNvSpPr txBox="1"/>
          <p:nvPr/>
        </p:nvSpPr>
        <p:spPr>
          <a:xfrm>
            <a:off x="873061" y="1295398"/>
            <a:ext cx="10684124" cy="36137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Industrial members representation through IAB, symposia, networking, and Awards (IPS, YIPS)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IAB has been supportive of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webshops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webinars, student symposia, awards – </a:t>
            </a:r>
            <a:r>
              <a:rPr lang="en-US" sz="20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Thank you!!</a:t>
            </a:r>
            <a:r>
              <a:rPr lang="en-US" sz="2000" dirty="0"/>
              <a:t>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POLY Awards continue to be sponsored and highlighted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ea typeface="Times New Roman" panose="02020603050405020304" pitchFamily="18" charset="0"/>
              </a:rPr>
              <a:t>6 Workshops scheduled in 2022 in an attempt to catch up on 2020/21 cancellations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Workshop Committee is striving to reach out to new organizers &amp; topics to engage new demographic to increase participation, attendance, membership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US" sz="1400" dirty="0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814CB347-A1A1-44AB-AD58-0C6CFA9C767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53919" y="-2732881"/>
            <a:ext cx="0" cy="74469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D4F5F3FE-D4CD-40B7-B622-3C81F5D5594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030119" y="-2809081"/>
            <a:ext cx="0" cy="7904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5">
            <a:extLst>
              <a:ext uri="{FF2B5EF4-FFF2-40B4-BE49-F238E27FC236}">
                <a16:creationId xmlns:a16="http://schemas.microsoft.com/office/drawing/2014/main" id="{960A779F-FCC8-430B-B888-50809E94CB3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143500" y="-2171700"/>
            <a:ext cx="0" cy="6324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1D92974C-DFD0-4E07-A38F-78CCDFB9F77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37175" y="-2365375"/>
            <a:ext cx="0" cy="7016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AC3CFAE-F2A5-49B9-98EA-3FD80AAFD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5A209CFE-0DF6-417D-9BF0-101A9753098C}"/>
              </a:ext>
            </a:extLst>
          </p:cNvPr>
          <p:cNvSpPr/>
          <p:nvPr/>
        </p:nvSpPr>
        <p:spPr>
          <a:xfrm rot="742832">
            <a:off x="7833764" y="4295077"/>
            <a:ext cx="2443163" cy="23987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Team!!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looking for members to become involved</a:t>
            </a:r>
          </a:p>
        </p:txBody>
      </p:sp>
    </p:spTree>
    <p:extLst>
      <p:ext uri="{BB962C8B-B14F-4D97-AF65-F5344CB8AC3E}">
        <p14:creationId xmlns:p14="http://schemas.microsoft.com/office/powerpoint/2010/main" val="376291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58476-DE1A-45CA-8F74-60917CAB868D}"/>
              </a:ext>
            </a:extLst>
          </p:cNvPr>
          <p:cNvSpPr txBox="1"/>
          <p:nvPr/>
        </p:nvSpPr>
        <p:spPr>
          <a:xfrm>
            <a:off x="4451734" y="566056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Discussion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CBFA5-A9BB-4455-9EA7-555A0AB0BF45}"/>
              </a:ext>
            </a:extLst>
          </p:cNvPr>
          <p:cNvSpPr txBox="1"/>
          <p:nvPr/>
        </p:nvSpPr>
        <p:spPr>
          <a:xfrm>
            <a:off x="1658982" y="1089276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 / questions?</a:t>
            </a:r>
          </a:p>
        </p:txBody>
      </p:sp>
    </p:spTree>
    <p:extLst>
      <p:ext uri="{BB962C8B-B14F-4D97-AF65-F5344CB8AC3E}">
        <p14:creationId xmlns:p14="http://schemas.microsoft.com/office/powerpoint/2010/main" val="246581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6AA1-4C96-48AC-A511-F5B7B4DC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9E12E836-C787-41DE-B94B-5CEA2B8DD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166804"/>
              </p:ext>
            </p:extLst>
          </p:nvPr>
        </p:nvGraphicFramePr>
        <p:xfrm>
          <a:off x="3943581" y="945805"/>
          <a:ext cx="70580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C388DE0C-C8C9-418F-812B-893F97F6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8E33DC6-4446-4E01-934E-7FF153EBAD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53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7C7FEB-5BF6-41DC-8D75-14BA0CEA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976" y="319088"/>
            <a:ext cx="4518025" cy="595312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 Business Office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9F25F-3FE4-4ECC-977F-B0E26A722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70527" y="4408655"/>
            <a:ext cx="2200275" cy="21336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  <a:tabLst>
                <a:tab pos="228600" algn="l"/>
              </a:tabLst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  <a:tabLst>
                <a:tab pos="228600" algn="l"/>
              </a:tabLst>
              <a:defRPr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Budgeting/Bookkeeping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ExComm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ACS Meetings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Publications/Circulation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VT/Staff Oversite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3C05A64-F4C5-43C3-9B67-19DA0071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255714"/>
            <a:ext cx="8072438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1597025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*POLY Supervisor– Christine Coltrain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*VT Representative-Bob Moore	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Location: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 	ICTAS II, 1075 Life Science Circle, Virginia Tech, Blacksburg, VA</a:t>
            </a:r>
          </a:p>
        </p:txBody>
      </p:sp>
      <p:sp>
        <p:nvSpPr>
          <p:cNvPr id="57349" name="Line 9">
            <a:extLst>
              <a:ext uri="{FF2B5EF4-FFF2-40B4-BE49-F238E27FC236}">
                <a16:creationId xmlns:a16="http://schemas.microsoft.com/office/drawing/2014/main" id="{E79A9CC4-8B29-4B6C-9025-2AF84DE631E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381750" y="-2379662"/>
            <a:ext cx="1588" cy="65897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Rectangle 11">
            <a:extLst>
              <a:ext uri="{FF2B5EF4-FFF2-40B4-BE49-F238E27FC236}">
                <a16:creationId xmlns:a16="http://schemas.microsoft.com/office/drawing/2014/main" id="{3C075905-993D-4F74-BEF7-A34CF1A4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258" y="4393052"/>
            <a:ext cx="2819400" cy="246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Carlee Black</a:t>
            </a:r>
            <a:br>
              <a:rPr lang="en-US" altLang="en-US" sz="1400" dirty="0">
                <a:latin typeface="Arial" panose="020B0604020202020204" pitchFamily="34" charset="0"/>
              </a:rPr>
            </a:br>
            <a:endParaRPr lang="en-US" altLang="en-US" sz="1400" dirty="0"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Awards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Memberships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Publicity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Workshop Assistant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Graphical Abs./Preprint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Facebook/</a:t>
            </a:r>
            <a:r>
              <a:rPr lang="en-US" altLang="en-US" sz="1400" dirty="0" err="1">
                <a:latin typeface="Arial" panose="020B0604020202020204" pitchFamily="34" charset="0"/>
              </a:rPr>
              <a:t>Enews</a:t>
            </a:r>
            <a:r>
              <a:rPr lang="en-US" altLang="en-US" sz="1400" dirty="0">
                <a:latin typeface="Arial" panose="020B0604020202020204" pitchFamily="34" charset="0"/>
              </a:rPr>
              <a:t>/</a:t>
            </a:r>
            <a:r>
              <a:rPr lang="en-US" altLang="en-US" sz="1400" dirty="0" err="1">
                <a:latin typeface="Arial" panose="020B0604020202020204" pitchFamily="34" charset="0"/>
              </a:rPr>
              <a:t>Listserve</a:t>
            </a:r>
            <a:r>
              <a:rPr lang="en-US" altLang="en-US" sz="1400" dirty="0">
                <a:latin typeface="Arial" panose="020B0604020202020204" pitchFamily="34" charset="0"/>
              </a:rPr>
              <a:t> Posts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Websites Updates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Supplies/Orders</a:t>
            </a:r>
          </a:p>
        </p:txBody>
      </p:sp>
      <p:pic>
        <p:nvPicPr>
          <p:cNvPr id="57352" name="Picture 11">
            <a:extLst>
              <a:ext uri="{FF2B5EF4-FFF2-40B4-BE49-F238E27FC236}">
                <a16:creationId xmlns:a16="http://schemas.microsoft.com/office/drawing/2014/main" id="{02328902-ACFA-4BEF-8F17-6B1281F5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01614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D65A5-3152-47A3-A37D-5A8695A5B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922" y="2241861"/>
            <a:ext cx="1297488" cy="1974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E2F0D8-8315-4CCB-93F1-4DD28361A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3732" y="2238181"/>
            <a:ext cx="1296453" cy="1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EB3E6-7756-4F36-B0CC-E3E1E28A6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7"/>
          <a:stretch/>
        </p:blipFill>
        <p:spPr>
          <a:xfrm flipH="1">
            <a:off x="2571837" y="2244817"/>
            <a:ext cx="1374529" cy="1951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1BDC8C79-E582-45DE-AED8-775C07BD464C}"/>
              </a:ext>
            </a:extLst>
          </p:cNvPr>
          <p:cNvSpPr/>
          <p:nvPr/>
        </p:nvSpPr>
        <p:spPr>
          <a:xfrm rot="20630104">
            <a:off x="9395476" y="469348"/>
            <a:ext cx="2443163" cy="23987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YOU!!!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FE06CE35-DBA9-46D9-8F53-E1DE657610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37E5ABAA-A4DD-4044-85E9-05C1C4A6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922" y="4414609"/>
            <a:ext cx="2511916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dirty="0"/>
              <a:t>Lesia Pristas</a:t>
            </a:r>
          </a:p>
          <a:p>
            <a:pPr eaLnBrk="1" hangingPunct="1"/>
            <a:endParaRPr lang="en-US" altLang="en-US" sz="1400" dirty="0"/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Workshops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Event Planning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Industrial Advisory Board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Office Web Site 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Bookkeeping Audit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Virtual Meeting Management</a:t>
            </a:r>
          </a:p>
        </p:txBody>
      </p:sp>
    </p:spTree>
    <p:extLst>
      <p:ext uri="{BB962C8B-B14F-4D97-AF65-F5344CB8AC3E}">
        <p14:creationId xmlns:p14="http://schemas.microsoft.com/office/powerpoint/2010/main" val="114730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7540D67-176A-485A-844F-D969DF6C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879" y="1396180"/>
            <a:ext cx="8061325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2022 Budget / Actuals</a:t>
            </a:r>
          </a:p>
        </p:txBody>
      </p:sp>
    </p:spTree>
    <p:extLst>
      <p:ext uri="{BB962C8B-B14F-4D97-AF65-F5344CB8AC3E}">
        <p14:creationId xmlns:p14="http://schemas.microsoft.com/office/powerpoint/2010/main" val="321020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Box 5">
            <a:extLst>
              <a:ext uri="{FF2B5EF4-FFF2-40B4-BE49-F238E27FC236}">
                <a16:creationId xmlns:a16="http://schemas.microsoft.com/office/drawing/2014/main" id="{4FC31BA0-B3E1-49B8-A3FC-A22B413E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778" y="1158525"/>
            <a:ext cx="3715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Proposed 2022 budget is within historical range; expenses slightly higher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sp>
        <p:nvSpPr>
          <p:cNvPr id="32775" name="TextBox 6">
            <a:extLst>
              <a:ext uri="{FF2B5EF4-FFF2-40B4-BE49-F238E27FC236}">
                <a16:creationId xmlns:a16="http://schemas.microsoft.com/office/drawing/2014/main" id="{DA353EEE-D16D-4708-9745-B34072538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83" y="5049954"/>
            <a:ext cx="2338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/>
              <a:t>*Values do not include transfers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BA1554D-FEA2-4EF1-8C3B-9DE3818F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097" y="125412"/>
            <a:ext cx="6172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2022 Budget </a:t>
            </a:r>
            <a:r>
              <a:rPr lang="en-US" altLang="en-US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(reality check)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5356CD85-A380-4FEA-A563-A4CCAE500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DCA580-6005-473C-A25A-F540067BB03D}"/>
              </a:ext>
            </a:extLst>
          </p:cNvPr>
          <p:cNvSpPr/>
          <p:nvPr/>
        </p:nvSpPr>
        <p:spPr>
          <a:xfrm>
            <a:off x="8676136" y="110382"/>
            <a:ext cx="33098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12B8F-DEB2-4344-A79C-D3118279C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1" y="1238239"/>
            <a:ext cx="5895979" cy="3537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E04E3-0DB7-42D1-B0E2-13AE2AB4C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741" y="3007193"/>
            <a:ext cx="5795259" cy="3537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>
            <a:extLst>
              <a:ext uri="{FF2B5EF4-FFF2-40B4-BE49-F238E27FC236}">
                <a16:creationId xmlns:a16="http://schemas.microsoft.com/office/drawing/2014/main" id="{86F16F1B-53B7-4819-BCDE-0F783934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729" y="251990"/>
            <a:ext cx="60040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2021 POLY APPROVED BUDGET AND ACTIVITY TO DATE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(Overview)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701C76-C341-4824-B1CC-8DEC3E81D659}"/>
              </a:ext>
            </a:extLst>
          </p:cNvPr>
          <p:cNvSpPr/>
          <p:nvPr/>
        </p:nvSpPr>
        <p:spPr>
          <a:xfrm>
            <a:off x="8489204" y="104775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508" y="3468968"/>
            <a:ext cx="2769476" cy="124649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 dirty="0"/>
              <a:t>No cash-ins from investment accounts have been executed YTD, but some will be needed before YE to cover Fall expenses.</a:t>
            </a:r>
            <a:endParaRPr lang="en-US" altLang="en-US" sz="15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C4A02-B39B-4A1D-ABC2-BC4CBE12B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89" y="1317783"/>
            <a:ext cx="8817530" cy="4682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FEAE13-1026-4FA7-B2D6-650154BD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415" y="6000539"/>
            <a:ext cx="6860463" cy="8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2022 June Checking Balance:  $119k </a:t>
            </a:r>
            <a:r>
              <a:rPr lang="en-US" alt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(YE2021 was $231k)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2022 July Investment Balance:  $1,195k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3342E41-E280-4C3B-BA42-83D008AC9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343" y="906619"/>
            <a:ext cx="3135805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500" dirty="0"/>
              <a:t>To balance the 2022 Budget we allowed for $213k in cash-in from </a:t>
            </a:r>
            <a:r>
              <a:rPr lang="en-US" altLang="en-US" sz="1500" dirty="0">
                <a:solidFill>
                  <a:srgbClr val="FF0000"/>
                </a:solidFill>
              </a:rPr>
              <a:t>checking account surplus </a:t>
            </a:r>
            <a:r>
              <a:rPr lang="en-US" altLang="en-US" sz="1500" dirty="0"/>
              <a:t>or investment account to balance the budget – checking is healthy so we will use this first.</a:t>
            </a:r>
          </a:p>
          <a:p>
            <a:pPr marL="858837" lvl="1">
              <a:buFont typeface="Arial" panose="020B0604020202020204" pitchFamily="34" charset="0"/>
              <a:buChar char="•"/>
            </a:pPr>
            <a:r>
              <a:rPr lang="en-US" altLang="en-US" sz="1500" dirty="0"/>
              <a:t>Includes Investment cash-in for POLY sponsored awards ($10k/year)</a:t>
            </a:r>
            <a:endParaRPr lang="en-US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41377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9209-797A-4BFE-A84E-EBA03F9B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21" y="42991"/>
            <a:ext cx="6892968" cy="851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Trends / Major Sources of Income</a:t>
            </a:r>
          </a:p>
        </p:txBody>
      </p:sp>
      <p:sp>
        <p:nvSpPr>
          <p:cNvPr id="6" name="Google Shape;183;p5">
            <a:extLst>
              <a:ext uri="{FF2B5EF4-FFF2-40B4-BE49-F238E27FC236}">
                <a16:creationId xmlns:a16="http://schemas.microsoft.com/office/drawing/2014/main" id="{0C6B0485-C18D-47A4-94C7-03709DCF1EEC}"/>
              </a:ext>
            </a:extLst>
          </p:cNvPr>
          <p:cNvSpPr txBox="1"/>
          <p:nvPr/>
        </p:nvSpPr>
        <p:spPr>
          <a:xfrm>
            <a:off x="1284053" y="4877859"/>
            <a:ext cx="4392636" cy="1200288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2022SP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$32,710</a:t>
            </a:r>
            <a:endParaRPr lang="en-US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altLang="en-US" dirty="0"/>
              <a:t>- this was for July-December 2021</a:t>
            </a:r>
          </a:p>
          <a:p>
            <a:pPr lvl="0"/>
            <a:r>
              <a:rPr lang="en-US" altLang="en-US" dirty="0"/>
              <a:t>- will receive payment in September for Jan-June 2022 membership. </a:t>
            </a:r>
          </a:p>
        </p:txBody>
      </p:sp>
      <p:sp>
        <p:nvSpPr>
          <p:cNvPr id="7" name="Google Shape;184;p5">
            <a:extLst>
              <a:ext uri="{FF2B5EF4-FFF2-40B4-BE49-F238E27FC236}">
                <a16:creationId xmlns:a16="http://schemas.microsoft.com/office/drawing/2014/main" id="{F4B27088-3823-4948-8A26-393AA3934113}"/>
              </a:ext>
            </a:extLst>
          </p:cNvPr>
          <p:cNvSpPr txBox="1"/>
          <p:nvPr/>
        </p:nvSpPr>
        <p:spPr>
          <a:xfrm>
            <a:off x="7364390" y="5873155"/>
            <a:ext cx="4610242" cy="677068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– $56,654</a:t>
            </a:r>
          </a:p>
          <a:p>
            <a:pPr lvl="0"/>
            <a:r>
              <a:rPr lang="en-US" altLang="en-US" sz="2000" i="1" dirty="0"/>
              <a:t>Essentially the same as last year’s value</a:t>
            </a:r>
            <a:endParaRPr sz="2000" b="1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1F32148-2CD4-41D7-BC4E-888217BA6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59AE50-AF3D-4099-8864-B12D09C308F0}"/>
              </a:ext>
            </a:extLst>
          </p:cNvPr>
          <p:cNvSpPr txBox="1">
            <a:spLocks/>
          </p:cNvSpPr>
          <p:nvPr/>
        </p:nvSpPr>
        <p:spPr>
          <a:xfrm>
            <a:off x="7375805" y="670536"/>
            <a:ext cx="2765815" cy="1452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Char char="q"/>
            </a:pPr>
            <a:r>
              <a:rPr lang="en-US" altLang="en-US" sz="1800" dirty="0"/>
              <a:t>Membership Dues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/>
              <a:t>ACS Division Allocation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/>
              <a:t>Workshops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/>
              <a:t>Sponsors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2060"/>
                </a:solidFill>
              </a:rPr>
              <a:t>IPG grants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CC61A-682B-4C88-91BE-38F95F42620E}"/>
              </a:ext>
            </a:extLst>
          </p:cNvPr>
          <p:cNvSpPr/>
          <p:nvPr/>
        </p:nvSpPr>
        <p:spPr>
          <a:xfrm>
            <a:off x="8689030" y="196911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A9F69-4173-4438-8634-3A70C99D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21" y="1042758"/>
            <a:ext cx="5849112" cy="3526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E416D-D593-49EC-AF86-D60FEF46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579" y="2391506"/>
            <a:ext cx="5465421" cy="33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46EAFB03-823B-4D95-966B-897B39AE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600" y="418352"/>
            <a:ext cx="10018713" cy="524184"/>
          </a:xfrm>
        </p:spPr>
        <p:txBody>
          <a:bodyPr>
            <a:normAutofit fontScale="90000"/>
          </a:bodyPr>
          <a:lstStyle/>
          <a:p>
            <a:pPr defTabSz="914363">
              <a:defRPr/>
            </a:pPr>
            <a:r>
              <a:rPr lang="en-US" sz="3600" b="1" dirty="0">
                <a:solidFill>
                  <a:srgbClr val="C00000"/>
                </a:solidFill>
              </a:rPr>
              <a:t>Major Sources of Income for POLY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DED255CA-2649-4695-BBDA-1583D2DA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0" y="942536"/>
            <a:ext cx="10963700" cy="5915463"/>
          </a:xfrm>
        </p:spPr>
        <p:txBody>
          <a:bodyPr>
            <a:normAutofit/>
          </a:bodyPr>
          <a:lstStyle/>
          <a:p>
            <a:pPr marL="339725"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altLang="en-US" sz="1800" dirty="0"/>
              <a:t> </a:t>
            </a:r>
            <a:r>
              <a:rPr lang="en-US" altLang="en-US" sz="2000" b="1" dirty="0"/>
              <a:t>Membership Dues: Received $33k Spring 2022; Fall payment will arrive in September (downward trend)</a:t>
            </a:r>
          </a:p>
          <a:p>
            <a:pPr marL="339725"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altLang="en-US" sz="2000" b="1" dirty="0"/>
              <a:t> ACS Division Allocation - $56k (received in 2022); similar to that received in 2021 (1 payment)</a:t>
            </a:r>
          </a:p>
          <a:p>
            <a:pPr marL="339725"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altLang="en-US" sz="2000" b="1" dirty="0"/>
              <a:t> Workshops Delta</a:t>
            </a:r>
          </a:p>
          <a:p>
            <a:pPr marL="862013">
              <a:spcBef>
                <a:spcPts val="0"/>
              </a:spcBef>
              <a:spcAft>
                <a:spcPts val="300"/>
              </a:spcAft>
              <a:tabLst>
                <a:tab pos="744538" algn="l"/>
                <a:tab pos="1371600" algn="l"/>
              </a:tabLst>
            </a:pPr>
            <a:r>
              <a:rPr lang="en-US" altLang="en-US" sz="1800" dirty="0"/>
              <a:t>Historically Raised $45k to $60k per year</a:t>
            </a:r>
          </a:p>
          <a:p>
            <a:pPr marL="862013">
              <a:spcBef>
                <a:spcPts val="0"/>
              </a:spcBef>
              <a:spcAft>
                <a:spcPts val="300"/>
              </a:spcAft>
              <a:tabLst>
                <a:tab pos="744538" algn="l"/>
                <a:tab pos="1371600" algn="l"/>
              </a:tabLst>
            </a:pPr>
            <a:r>
              <a:rPr lang="en-US" altLang="en-US" sz="1800" i="1" dirty="0"/>
              <a:t>2020/2021: Significantly reduced due to Covid-19</a:t>
            </a:r>
          </a:p>
          <a:p>
            <a:pPr marL="862013">
              <a:spcBef>
                <a:spcPts val="0"/>
              </a:spcBef>
              <a:spcAft>
                <a:spcPts val="300"/>
              </a:spcAft>
              <a:tabLst>
                <a:tab pos="744538" algn="l"/>
                <a:tab pos="1371600" algn="l"/>
              </a:tabLst>
            </a:pPr>
            <a:r>
              <a:rPr lang="en-US" altLang="en-US" sz="1800" i="1" dirty="0"/>
              <a:t>2022: Meeting attendance s increasing. 34k anticipated delta (battling inflation expenses)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altLang="en-US" sz="1800" dirty="0"/>
              <a:t> </a:t>
            </a:r>
            <a:r>
              <a:rPr lang="en-US" altLang="en-US" sz="2000" b="1" dirty="0"/>
              <a:t>Sponsors 2022 &amp; 23: 20-25k expected</a:t>
            </a:r>
          </a:p>
          <a:p>
            <a:pPr marL="862013" lvl="2">
              <a:spcBef>
                <a:spcPts val="0"/>
              </a:spcBef>
              <a:spcAft>
                <a:spcPts val="300"/>
              </a:spcAft>
              <a:tabLst>
                <a:tab pos="744538" algn="l"/>
              </a:tabLst>
            </a:pPr>
            <a:r>
              <a:rPr lang="en-US" altLang="en-US" dirty="0"/>
              <a:t>5-10k ACS National Meeting (ACS Pubs, TOSOH, Waters]</a:t>
            </a:r>
          </a:p>
          <a:p>
            <a:pPr marL="862013" lvl="2">
              <a:spcBef>
                <a:spcPts val="0"/>
              </a:spcBef>
              <a:spcAft>
                <a:spcPts val="300"/>
              </a:spcAft>
              <a:tabLst>
                <a:tab pos="744538" algn="l"/>
              </a:tabLst>
            </a:pPr>
            <a:r>
              <a:rPr lang="en-US" altLang="en-US" dirty="0"/>
              <a:t>4-5k  Newsletter Advertisers (TOSOH, American Standards, Polyhedron)</a:t>
            </a:r>
          </a:p>
          <a:p>
            <a:pPr marL="862013" lvl="2">
              <a:spcBef>
                <a:spcPts val="0"/>
              </a:spcBef>
              <a:spcAft>
                <a:spcPts val="300"/>
              </a:spcAft>
              <a:tabLst>
                <a:tab pos="744538" algn="l"/>
              </a:tabLst>
            </a:pPr>
            <a:r>
              <a:rPr lang="en-US" altLang="en-US" dirty="0"/>
              <a:t>7-10k Awards  (Henkel, Springer, </a:t>
            </a:r>
            <a:r>
              <a:rPr lang="en-US" altLang="en-US" dirty="0" err="1"/>
              <a:t>BioMacro</a:t>
            </a:r>
            <a:r>
              <a:rPr lang="en-US" altLang="en-US" dirty="0"/>
              <a:t>., IAB)</a:t>
            </a:r>
          </a:p>
          <a:p>
            <a:pPr marL="862013" lvl="2">
              <a:spcBef>
                <a:spcPts val="0"/>
              </a:spcBef>
              <a:spcAft>
                <a:spcPts val="300"/>
              </a:spcAft>
              <a:tabLst>
                <a:tab pos="744538" algn="l"/>
              </a:tabLst>
            </a:pPr>
            <a:r>
              <a:rPr lang="en-US" altLang="en-US" dirty="0"/>
              <a:t>Other Opportunities – Seeking sponsors for Awards, Newsletter, and MORE!  </a:t>
            </a:r>
            <a:r>
              <a:rPr lang="en-US" altLang="en-US" b="1" i="1" dirty="0">
                <a:solidFill>
                  <a:srgbClr val="FF0000"/>
                </a:solidFill>
              </a:rPr>
              <a:t>NEEDED for growth!!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altLang="en-US" sz="2000" b="1" dirty="0"/>
              <a:t> IPG (Innovative Project Grants / ACS)</a:t>
            </a:r>
            <a:r>
              <a:rPr lang="en-US" altLang="en-US" sz="1800" dirty="0"/>
              <a:t>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744538" algn="l"/>
              </a:tabLst>
            </a:pPr>
            <a:r>
              <a:rPr lang="en-US" sz="1800" dirty="0"/>
              <a:t>	The maximum funding per project is $7,500; the maximum funding per calendar year is $12,500.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744538" algn="l"/>
              </a:tabLst>
            </a:pPr>
            <a:r>
              <a:rPr lang="en-US" sz="2000" dirty="0"/>
              <a:t> </a:t>
            </a:r>
            <a:r>
              <a:rPr lang="en-US" sz="2000" b="1" dirty="0"/>
              <a:t>NEW: Convergent Research Community Innovative Project Grant (IPG) grants from ACS</a:t>
            </a:r>
            <a:r>
              <a:rPr lang="en-US" sz="2000" dirty="0"/>
              <a:t>.</a:t>
            </a:r>
          </a:p>
          <a:p>
            <a:pPr marL="744538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744538" algn="l"/>
              </a:tabLst>
            </a:pPr>
            <a:r>
              <a:rPr lang="en-US" sz="1600" dirty="0"/>
              <a:t>POLY received a $30k </a:t>
            </a:r>
            <a:r>
              <a:rPr lang="en-US" sz="1600" i="1" dirty="0"/>
              <a:t>Convergent Research Community </a:t>
            </a:r>
            <a:r>
              <a:rPr lang="en-US" altLang="en-US" sz="1600" dirty="0"/>
              <a:t>IPG grant </a:t>
            </a:r>
            <a:r>
              <a:rPr lang="en-US" sz="1600" dirty="0"/>
              <a:t>in 2021 (for 2022,23) for the proposed “Sustainable Polymers: A Multidisciplinary Challenge”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….  </a:t>
            </a:r>
            <a:r>
              <a:rPr lang="en-US" sz="1600" dirty="0"/>
              <a:t>And these do not limit the $12,500/year maximum.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A8896E5-702C-4ABE-9076-E0A392144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C7A5C5-844A-4E93-9C3D-39BF853E4485}"/>
              </a:ext>
            </a:extLst>
          </p:cNvPr>
          <p:cNvSpPr/>
          <p:nvPr/>
        </p:nvSpPr>
        <p:spPr>
          <a:xfrm>
            <a:off x="8706020" y="79797"/>
            <a:ext cx="3306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>
            <a:extLst>
              <a:ext uri="{FF2B5EF4-FFF2-40B4-BE49-F238E27FC236}">
                <a16:creationId xmlns:a16="http://schemas.microsoft.com/office/drawing/2014/main" id="{86F16F1B-53B7-4819-BCDE-0F783934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150" y="286090"/>
            <a:ext cx="587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Sponsorship Opportunities</a:t>
            </a:r>
            <a:endParaRPr lang="en-US" altLang="en-US" sz="16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0788" y="1607212"/>
          <a:ext cx="6838671" cy="40953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62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40">
                <a:tc grid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Sponsor Opportunities</a:t>
                      </a:r>
                    </a:p>
                  </a:txBody>
                  <a:tcPr marL="68587" marR="685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734952779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 Advertising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$500-$5,000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E-news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Link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Webinars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$1,000-$2,500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Scholar Awards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828675352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Speaker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626484012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 Session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369019171"/>
                  </a:ext>
                </a:extLst>
              </a:tr>
              <a:tr h="5521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Awards </a:t>
                      </a:r>
                    </a:p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Mavel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/Flory/Mark/IPS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 each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473185419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 Sponsor In Place</a:t>
                      </a:r>
                    </a:p>
                  </a:txBody>
                  <a:tcPr marL="68587" marR="685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96410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Social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$1,000-$2,000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933411883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 Break Sponsor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$600-$3,000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3316143071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 Awards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737295388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POLY/PMSE Award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Mtg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2444792132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C97C8E-0CC8-4C8D-9870-35A25B0DEB39}"/>
              </a:ext>
            </a:extLst>
          </p:cNvPr>
          <p:cNvSpPr txBox="1">
            <a:spLocks/>
          </p:cNvSpPr>
          <p:nvPr/>
        </p:nvSpPr>
        <p:spPr>
          <a:xfrm>
            <a:off x="8446905" y="2495082"/>
            <a:ext cx="3694296" cy="349230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1313" lvl="2" indent="-298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ACS National Meeting     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(ACS Pubs/TOSOH/Waters)</a:t>
            </a:r>
          </a:p>
          <a:p>
            <a:pPr marL="341313" lvl="2" indent="-298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Award Support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(Henkel, ACS Pubs, Springer Nature)</a:t>
            </a:r>
          </a:p>
          <a:p>
            <a:pPr marL="341313" lvl="2" indent="-298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IAB Sponsored Awards</a:t>
            </a:r>
          </a:p>
          <a:p>
            <a:pPr marL="341313" lvl="2" indent="-298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Newsletter Advertisers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(Tosoh, American Standards, Polyhedron)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0457C31-FB4A-4F95-BB2D-2706DD25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904" y="1961189"/>
            <a:ext cx="361446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/>
              <a:t>Previous Sponsors - </a:t>
            </a:r>
            <a:r>
              <a:rPr lang="en-US" altLang="en-US" b="1" i="1" dirty="0">
                <a:solidFill>
                  <a:srgbClr val="0070C0"/>
                </a:solidFill>
              </a:rPr>
              <a:t>THANKS</a:t>
            </a:r>
          </a:p>
        </p:txBody>
      </p:sp>
      <p:pic>
        <p:nvPicPr>
          <p:cNvPr id="1060" name="Picture 36" descr="Chart clipart revenue, Chart revenue Transparent FREE for download on  WebStockReview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" y="-14018"/>
            <a:ext cx="1582456" cy="12423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146150" y="1127634"/>
            <a:ext cx="845101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294184-3FE6-463B-9929-CAE028121307}"/>
              </a:ext>
            </a:extLst>
          </p:cNvPr>
          <p:cNvSpPr/>
          <p:nvPr/>
        </p:nvSpPr>
        <p:spPr>
          <a:xfrm>
            <a:off x="8484395" y="104775"/>
            <a:ext cx="33162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Treasurer, Christine Coltrain, 8/2022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300B4F-855B-46E8-A9DC-A5FD5629ACD4}"/>
              </a:ext>
            </a:extLst>
          </p:cNvPr>
          <p:cNvSpPr/>
          <p:nvPr/>
        </p:nvSpPr>
        <p:spPr>
          <a:xfrm>
            <a:off x="472611" y="6058847"/>
            <a:ext cx="11054993" cy="5783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14300" indent="-114300" algn="ctr">
              <a:spcAft>
                <a:spcPts val="200"/>
              </a:spcAft>
              <a:defRPr/>
            </a:pPr>
            <a:r>
              <a:rPr lang="en-US" b="1" dirty="0"/>
              <a:t>New sponsors could potentially generate $20,000+</a:t>
            </a:r>
          </a:p>
          <a:p>
            <a:pPr marL="114300" indent="-114300" algn="ctr">
              <a:spcAft>
                <a:spcPts val="200"/>
              </a:spcAft>
              <a:defRPr/>
            </a:pPr>
            <a:r>
              <a:rPr lang="en-US" b="1" dirty="0"/>
              <a:t>Workshop sponsor funds go back into the workshop but don’t always contribute to POLY bottom line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2889</TotalTime>
  <Words>1347</Words>
  <Application>Microsoft Office PowerPoint</Application>
  <PresentationFormat>Widescreen</PresentationFormat>
  <Paragraphs>199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Parallax</vt:lpstr>
      <vt:lpstr>ACS  DIVISION OF POLYMER CHEMISTRY Treasurer Report POLY Business Meeting August 2022</vt:lpstr>
      <vt:lpstr>Outline</vt:lpstr>
      <vt:lpstr>POLY Business Office</vt:lpstr>
      <vt:lpstr>2022 Budget / Actuals</vt:lpstr>
      <vt:lpstr>PowerPoint Presentation</vt:lpstr>
      <vt:lpstr>PowerPoint Presentation</vt:lpstr>
      <vt:lpstr>Trends / Major Sources of Income</vt:lpstr>
      <vt:lpstr>Major Sources of Income for POLY</vt:lpstr>
      <vt:lpstr>PowerPoint Presentation</vt:lpstr>
      <vt:lpstr>Income/Expenses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Finance Report Special EXCOM Meeting, April 2020</dc:title>
  <dc:creator>Coltrain, Christine J</dc:creator>
  <cp:lastModifiedBy>Lesia Pristas</cp:lastModifiedBy>
  <cp:revision>219</cp:revision>
  <cp:lastPrinted>2020-08-10T19:40:20Z</cp:lastPrinted>
  <dcterms:created xsi:type="dcterms:W3CDTF">2020-04-15T23:34:31Z</dcterms:created>
  <dcterms:modified xsi:type="dcterms:W3CDTF">2022-08-16T23:55:14Z</dcterms:modified>
</cp:coreProperties>
</file>