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57" r:id="rId6"/>
    <p:sldId id="258" r:id="rId7"/>
    <p:sldId id="289" r:id="rId8"/>
    <p:sldId id="293" r:id="rId9"/>
    <p:sldId id="286" r:id="rId10"/>
    <p:sldId id="287" r:id="rId11"/>
    <p:sldId id="290" r:id="rId12"/>
    <p:sldId id="295" r:id="rId13"/>
    <p:sldId id="296" r:id="rId14"/>
    <p:sldId id="298" r:id="rId15"/>
    <p:sldId id="256" r:id="rId16"/>
    <p:sldId id="300" r:id="rId17"/>
    <p:sldId id="299" r:id="rId18"/>
    <p:sldId id="301" r:id="rId19"/>
    <p:sldId id="264" r:id="rId20"/>
    <p:sldId id="297" r:id="rId21"/>
    <p:sldId id="283" r:id="rId22"/>
    <p:sldId id="276" r:id="rId23"/>
    <p:sldId id="285" r:id="rId24"/>
    <p:sldId id="292" r:id="rId25"/>
    <p:sldId id="291" r:id="rId26"/>
    <p:sldId id="275" r:id="rId27"/>
    <p:sldId id="281" r:id="rId28"/>
    <p:sldId id="282" r:id="rId29"/>
    <p:sldId id="277" r:id="rId3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700"/>
    <a:srgbClr val="B40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F40F3-B89F-43D0-8A28-B38F262178EF}" v="5" dt="2022-08-05T14:23:10.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3" autoAdjust="0"/>
    <p:restoredTop sz="94660"/>
  </p:normalViewPr>
  <p:slideViewPr>
    <p:cSldViewPr snapToGrid="0">
      <p:cViewPr varScale="1">
        <p:scale>
          <a:sx n="68" d="100"/>
          <a:sy n="68" d="100"/>
        </p:scale>
        <p:origin x="7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microsoft.com/office/2015/10/relationships/revisionInfo" Target="revisionInfo.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312940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222991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415340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80E2-CC58-F322-2F25-29755581B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44A427-9B63-CED7-22C3-1853995C3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8BB1F-BADA-3EF6-E78A-7D0EFD1FFC82}"/>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C26D70C3-F356-5998-4805-33E3B90E2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90B3A-5C3B-F82D-E30C-CC6FF7930FD5}"/>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383484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1626-896E-4FD7-0DBB-5E49C0071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36DEF-5299-F3C2-C101-23F4E9934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CECE2-F1D0-08EE-0CA1-1CEA54A5D087}"/>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49F47904-FFBA-1CF0-D162-B3F81F562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6A79A-989E-0C14-4CFA-85A0DA6C775C}"/>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280631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24CE-6CB5-9ACC-35A2-44F2E55BB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64ECED-0077-6F61-4DE5-1E80B0089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FCC7D-72DB-C04C-0817-B8FF5759C2D0}"/>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AB476D23-2F5C-ADF6-2C26-21E945300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0A20A-02D0-CA35-B8CE-F574134DA9F2}"/>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284236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C7BC-ECD1-FAA8-2D71-11EB05402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9EF91-5C50-C258-F948-56B0CFDB4A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E09E39-0C43-D444-7521-FCF5211F0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EDB20-1B07-1C72-6735-A9B20EF5954A}"/>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6" name="Footer Placeholder 5">
            <a:extLst>
              <a:ext uri="{FF2B5EF4-FFF2-40B4-BE49-F238E27FC236}">
                <a16:creationId xmlns:a16="http://schemas.microsoft.com/office/drawing/2014/main" id="{E43B0C96-99DF-EC78-6E85-038FD580D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C0625-40A2-0E83-D21D-CF02E4B2B29D}"/>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3154739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C086-206D-3D4F-F27E-53BBE6A76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3792B-6492-276F-0C01-30A017C85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B0BE2-8356-B796-D593-C40B205005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7E7AEF-47D6-BC92-DAD4-1C7E35CFD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12578-1172-9298-0575-F9E966AE58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4C4BF-589D-9432-1902-6952BCCEB463}"/>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8" name="Footer Placeholder 7">
            <a:extLst>
              <a:ext uri="{FF2B5EF4-FFF2-40B4-BE49-F238E27FC236}">
                <a16:creationId xmlns:a16="http://schemas.microsoft.com/office/drawing/2014/main" id="{FD0BE916-5FCC-00C9-49FB-5F21528576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DBBB76-741B-CCD8-B250-F153B3AD50B9}"/>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110019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029C-7CC5-20EF-D8BD-DC4804F153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BEEE2-92C8-5794-326D-425884850FFD}"/>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4" name="Footer Placeholder 3">
            <a:extLst>
              <a:ext uri="{FF2B5EF4-FFF2-40B4-BE49-F238E27FC236}">
                <a16:creationId xmlns:a16="http://schemas.microsoft.com/office/drawing/2014/main" id="{5CD2C147-23F2-CC49-DAEF-1A6D4ED363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853B4-8496-5394-FF15-67AD4D3316FF}"/>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264284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05C1C-7AB4-B30F-4609-90D19DF3CF59}"/>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3" name="Footer Placeholder 2">
            <a:extLst>
              <a:ext uri="{FF2B5EF4-FFF2-40B4-BE49-F238E27FC236}">
                <a16:creationId xmlns:a16="http://schemas.microsoft.com/office/drawing/2014/main" id="{E410FCC7-010E-74A1-E595-508B09ED4B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A1B3FA-8EA1-8AE7-58DD-E6F69B083A0D}"/>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3214743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3E76-4933-712D-40C4-528D798F2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017F29-80F2-CAF8-8F48-2607C97014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FDD8D3-A630-E556-FD9A-C94DD6607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CDFEA-0A84-CE45-0624-143C6F2C88D3}"/>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6" name="Footer Placeholder 5">
            <a:extLst>
              <a:ext uri="{FF2B5EF4-FFF2-40B4-BE49-F238E27FC236}">
                <a16:creationId xmlns:a16="http://schemas.microsoft.com/office/drawing/2014/main" id="{07A2E2F4-2DE0-6E21-0427-8DA2212A1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816A9-D320-149C-CE67-21BB9367109D}"/>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72501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802082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F303-0B10-465A-3136-B7961E1DA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C1A8-3705-1695-998A-B278A0803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2B0FF5-46C3-8ACA-BF15-368DD59F9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5A6B7-8710-36E5-F2D4-6150F366260D}"/>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6" name="Footer Placeholder 5">
            <a:extLst>
              <a:ext uri="{FF2B5EF4-FFF2-40B4-BE49-F238E27FC236}">
                <a16:creationId xmlns:a16="http://schemas.microsoft.com/office/drawing/2014/main" id="{5110EB60-4EE3-D7FD-1504-DB6019284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6AE96-B3B2-D025-7D4A-6034EBB81834}"/>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2700143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3159-58BD-763B-E13A-B01580452F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87BAE-B09D-2EA1-360B-2ABE418C8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3C08D-E565-E445-69FB-098DA27F4A7E}"/>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BF95481E-C729-9A9E-9A05-6459FE9C4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63778-AFDE-9158-4A8A-4A29092D150E}"/>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1456200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7E238D-3BBA-B4C8-C342-082C003E21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AD7A1-20EF-FFA4-95F4-15AC8F4B10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0E2A4-9863-CAA8-0E85-7F2EE0E56AEC}"/>
              </a:ext>
            </a:extLst>
          </p:cNvPr>
          <p:cNvSpPr>
            <a:spLocks noGrp="1"/>
          </p:cNvSpPr>
          <p:nvPr>
            <p:ph type="dt" sz="half" idx="10"/>
          </p:nvPr>
        </p:nvSpPr>
        <p:spPr/>
        <p:txBody>
          <a:body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D8374D58-DB53-17FB-33E2-6210FAD09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4D806-7A01-9B05-2C83-9A9EBB3247E3}"/>
              </a:ext>
            </a:extLst>
          </p:cNvPr>
          <p:cNvSpPr>
            <a:spLocks noGrp="1"/>
          </p:cNvSpPr>
          <p:nvPr>
            <p:ph type="sldNum" sz="quarter" idx="12"/>
          </p:nvPr>
        </p:nvSpPr>
        <p:spPr/>
        <p:txBody>
          <a:bodyPr/>
          <a:lstStyle/>
          <a:p>
            <a:fld id="{04CB10DB-AE7F-CB4E-81AE-5AF4CED32174}" type="slidenum">
              <a:rPr lang="en-US" smtClean="0"/>
              <a:t>‹#›</a:t>
            </a:fld>
            <a:endParaRPr lang="en-US"/>
          </a:p>
        </p:txBody>
      </p:sp>
    </p:spTree>
    <p:extLst>
      <p:ext uri="{BB962C8B-B14F-4D97-AF65-F5344CB8AC3E}">
        <p14:creationId xmlns:p14="http://schemas.microsoft.com/office/powerpoint/2010/main" val="135153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34825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237760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225416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282195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276949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424857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8459F-11BD-4F9D-AF64-95BBB10201AF}"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DC12A4-01F7-4CA2-8128-14C7DEE44D12}" type="slidenum">
              <a:rPr lang="en-US" smtClean="0"/>
              <a:t>‹#›</a:t>
            </a:fld>
            <a:endParaRPr lang="en-US" dirty="0"/>
          </a:p>
        </p:txBody>
      </p:sp>
    </p:spTree>
    <p:extLst>
      <p:ext uri="{BB962C8B-B14F-4D97-AF65-F5344CB8AC3E}">
        <p14:creationId xmlns:p14="http://schemas.microsoft.com/office/powerpoint/2010/main" val="1502456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8459F-11BD-4F9D-AF64-95BBB10201AF}" type="datetimeFigureOut">
              <a:rPr lang="en-US" smtClean="0"/>
              <a:t>8/16/2022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C12A4-01F7-4CA2-8128-14C7DEE44D12}" type="slidenum">
              <a:rPr lang="en-US" smtClean="0"/>
              <a:t>‹#›</a:t>
            </a:fld>
            <a:endParaRPr lang="en-US" dirty="0"/>
          </a:p>
        </p:txBody>
      </p:sp>
    </p:spTree>
    <p:extLst>
      <p:ext uri="{BB962C8B-B14F-4D97-AF65-F5344CB8AC3E}">
        <p14:creationId xmlns:p14="http://schemas.microsoft.com/office/powerpoint/2010/main" val="41947333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E85E9-1E0E-390B-39D7-0C01E3C61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5DBA9-44D8-A075-E94B-610AB16B6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0F33D-3B43-DB8E-1322-81A861B09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4C9BC-93F7-984B-BBE4-F06E5F63F0D2}" type="datetimeFigureOut">
              <a:rPr lang="en-US" smtClean="0"/>
              <a:t>8/16/2022</a:t>
            </a:fld>
            <a:endParaRPr lang="en-US"/>
          </a:p>
        </p:txBody>
      </p:sp>
      <p:sp>
        <p:nvSpPr>
          <p:cNvPr id="5" name="Footer Placeholder 4">
            <a:extLst>
              <a:ext uri="{FF2B5EF4-FFF2-40B4-BE49-F238E27FC236}">
                <a16:creationId xmlns:a16="http://schemas.microsoft.com/office/drawing/2014/main" id="{8D99EB64-51D5-1C02-33D6-6CC70E061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33BBBC-A775-ED6B-7567-FD2D5A52D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B10DB-AE7F-CB4E-81AE-5AF4CED32174}" type="slidenum">
              <a:rPr lang="en-US" smtClean="0"/>
              <a:t>‹#›</a:t>
            </a:fld>
            <a:endParaRPr lang="en-US"/>
          </a:p>
        </p:txBody>
      </p:sp>
    </p:spTree>
    <p:extLst>
      <p:ext uri="{BB962C8B-B14F-4D97-AF65-F5344CB8AC3E}">
        <p14:creationId xmlns:p14="http://schemas.microsoft.com/office/powerpoint/2010/main" val="3785635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join.slack.com/t/acspolyiabning/shared_invite/zt-1dormb3xc-huJtXiZxlGNQx_tV5GMtFg" TargetMode="External"/><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596666"/>
            <a:ext cx="5943600" cy="2147926"/>
          </a:xfrm>
        </p:spPr>
        <p:txBody>
          <a:bodyPr/>
          <a:lstStyle/>
          <a:p>
            <a:r>
              <a:rPr lang="en-US" dirty="0"/>
              <a:t>POLY Industrial Advisory Board</a:t>
            </a:r>
          </a:p>
        </p:txBody>
      </p:sp>
      <p:pic>
        <p:nvPicPr>
          <p:cNvPr id="5" name="Picture 28" descr="iabpin.jpg"/>
          <p:cNvPicPr>
            <a:picLocks noChangeAspect="1"/>
          </p:cNvPicPr>
          <p:nvPr/>
        </p:nvPicPr>
        <p:blipFill>
          <a:blip r:embed="rId2">
            <a:extLst>
              <a:ext uri="{28A0092B-C50C-407E-A947-70E740481C1C}">
                <a14:useLocalDpi xmlns:a14="http://schemas.microsoft.com/office/drawing/2010/main" val="0"/>
              </a:ext>
            </a:extLst>
          </a:blip>
          <a:srcRect b="3159"/>
          <a:stretch>
            <a:fillRect/>
          </a:stretch>
        </p:blipFill>
        <p:spPr bwMode="auto">
          <a:xfrm>
            <a:off x="219348" y="152401"/>
            <a:ext cx="1390104" cy="17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590302" y="5419780"/>
            <a:ext cx="4124271" cy="830997"/>
          </a:xfrm>
          <a:prstGeom prst="rect">
            <a:avLst/>
          </a:prstGeom>
        </p:spPr>
        <p:txBody>
          <a:bodyPr wrap="none">
            <a:spAutoFit/>
          </a:bodyPr>
          <a:lstStyle/>
          <a:p>
            <a:r>
              <a:rPr lang="en-US" sz="2400" u="sng" dirty="0">
                <a:solidFill>
                  <a:prstClr val="white"/>
                </a:solidFill>
              </a:rPr>
              <a:t>Chair</a:t>
            </a:r>
            <a:r>
              <a:rPr lang="en-US" sz="2400" dirty="0">
                <a:solidFill>
                  <a:prstClr val="white"/>
                </a:solidFill>
              </a:rPr>
              <a:t>: Corinne Lipscomb (3M)</a:t>
            </a:r>
          </a:p>
          <a:p>
            <a:r>
              <a:rPr lang="en-US" sz="2400" u="sng" dirty="0">
                <a:solidFill>
                  <a:prstClr val="white"/>
                </a:solidFill>
              </a:rPr>
              <a:t>Vice Chair</a:t>
            </a:r>
            <a:r>
              <a:rPr lang="en-US" sz="2400" dirty="0">
                <a:solidFill>
                  <a:prstClr val="white"/>
                </a:solidFill>
              </a:rPr>
              <a:t>: Hayley Brown (Dow)</a:t>
            </a:r>
          </a:p>
        </p:txBody>
      </p:sp>
      <p:sp>
        <p:nvSpPr>
          <p:cNvPr id="4" name="Rectangle 3"/>
          <p:cNvSpPr/>
          <p:nvPr/>
        </p:nvSpPr>
        <p:spPr>
          <a:xfrm>
            <a:off x="6162948" y="4573983"/>
            <a:ext cx="40895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Annual dues: $1,500</a:t>
            </a:r>
          </a:p>
        </p:txBody>
      </p:sp>
      <p:sp>
        <p:nvSpPr>
          <p:cNvPr id="2" name="Footer Placeholder 1">
            <a:extLst>
              <a:ext uri="{FF2B5EF4-FFF2-40B4-BE49-F238E27FC236}">
                <a16:creationId xmlns:a16="http://schemas.microsoft.com/office/drawing/2014/main" id="{64EB3080-FB5F-46CD-BA3F-3D42669F2C56}"/>
              </a:ext>
            </a:extLst>
          </p:cNvPr>
          <p:cNvSpPr>
            <a:spLocks noGrp="1"/>
          </p:cNvSpPr>
          <p:nvPr>
            <p:ph type="ftr" sz="quarter" idx="11"/>
          </p:nvPr>
        </p:nvSpPr>
        <p:spPr/>
        <p:txBody>
          <a:bodyPr/>
          <a:lstStyle/>
          <a:p>
            <a:endParaRPr lang="en-US" dirty="0"/>
          </a:p>
        </p:txBody>
      </p:sp>
      <p:pic>
        <p:nvPicPr>
          <p:cNvPr id="8" name="Picture 7" descr="Logo, company name&#10;&#10;Description automatically generated">
            <a:extLst>
              <a:ext uri="{FF2B5EF4-FFF2-40B4-BE49-F238E27FC236}">
                <a16:creationId xmlns:a16="http://schemas.microsoft.com/office/drawing/2014/main" id="{261247D7-ABB5-FE52-EA79-CCC9EBAAA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715" y="387877"/>
            <a:ext cx="4089581" cy="3986640"/>
          </a:xfrm>
          <a:prstGeom prst="rect">
            <a:avLst/>
          </a:prstGeom>
        </p:spPr>
      </p:pic>
    </p:spTree>
    <p:extLst>
      <p:ext uri="{BB962C8B-B14F-4D97-AF65-F5344CB8AC3E}">
        <p14:creationId xmlns:p14="http://schemas.microsoft.com/office/powerpoint/2010/main" val="259165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AB48-042A-A08D-4207-36B361BD0AC0}"/>
              </a:ext>
            </a:extLst>
          </p:cNvPr>
          <p:cNvSpPr>
            <a:spLocks noGrp="1"/>
          </p:cNvSpPr>
          <p:nvPr>
            <p:ph type="title"/>
          </p:nvPr>
        </p:nvSpPr>
        <p:spPr>
          <a:xfrm>
            <a:off x="0" y="29183"/>
            <a:ext cx="12192000" cy="2029906"/>
          </a:xfrm>
        </p:spPr>
        <p:txBody>
          <a:bodyPr>
            <a:normAutofit/>
          </a:bodyPr>
          <a:lstStyle/>
          <a:p>
            <a:pPr algn="ctr"/>
            <a:r>
              <a:rPr lang="en-US" b="1" dirty="0"/>
              <a:t>CALL FOR AWARD SUBMISSIONS</a:t>
            </a:r>
            <a:endParaRPr lang="en-US" b="1" dirty="0">
              <a:solidFill>
                <a:srgbClr val="FFFF00"/>
              </a:solidFill>
            </a:endParaRPr>
          </a:p>
        </p:txBody>
      </p:sp>
      <p:sp>
        <p:nvSpPr>
          <p:cNvPr id="3" name="Content Placeholder 2">
            <a:extLst>
              <a:ext uri="{FF2B5EF4-FFF2-40B4-BE49-F238E27FC236}">
                <a16:creationId xmlns:a16="http://schemas.microsoft.com/office/drawing/2014/main" id="{6B1488A0-FF71-8257-E793-E608C26946D7}"/>
              </a:ext>
            </a:extLst>
          </p:cNvPr>
          <p:cNvSpPr>
            <a:spLocks noGrp="1"/>
          </p:cNvSpPr>
          <p:nvPr>
            <p:ph idx="1"/>
          </p:nvPr>
        </p:nvSpPr>
        <p:spPr>
          <a:xfrm>
            <a:off x="838200" y="3605786"/>
            <a:ext cx="10515600" cy="2843652"/>
          </a:xfrm>
        </p:spPr>
        <p:txBody>
          <a:bodyPr/>
          <a:lstStyle/>
          <a:p>
            <a:r>
              <a:rPr lang="en-US" dirty="0"/>
              <a:t>Young Industrial Polymer Scientist </a:t>
            </a:r>
          </a:p>
          <a:p>
            <a:r>
              <a:rPr lang="en-US" dirty="0"/>
              <a:t>Award Deadline: </a:t>
            </a:r>
            <a:r>
              <a:rPr lang="en-US" dirty="0">
                <a:solidFill>
                  <a:srgbClr val="F3B700"/>
                </a:solidFill>
              </a:rPr>
              <a:t>10/31/2022</a:t>
            </a:r>
            <a:r>
              <a:rPr lang="en-US" dirty="0">
                <a:solidFill>
                  <a:srgbClr val="FFFF00"/>
                </a:solidFill>
              </a:rPr>
              <a:t> </a:t>
            </a:r>
          </a:p>
          <a:p>
            <a:r>
              <a:rPr lang="en-US" dirty="0"/>
              <a:t>Purpose: Recognize outstanding industrial innovation and  creativity in the application of Polymer Science, conducted by young individual scientists.</a:t>
            </a:r>
          </a:p>
        </p:txBody>
      </p:sp>
      <p:sp>
        <p:nvSpPr>
          <p:cNvPr id="4" name="Rectangle 3">
            <a:extLst>
              <a:ext uri="{FF2B5EF4-FFF2-40B4-BE49-F238E27FC236}">
                <a16:creationId xmlns:a16="http://schemas.microsoft.com/office/drawing/2014/main" id="{A1248D81-FDEE-7E1E-4EEE-9166E71E8BA5}"/>
              </a:ext>
            </a:extLst>
          </p:cNvPr>
          <p:cNvSpPr/>
          <p:nvPr/>
        </p:nvSpPr>
        <p:spPr>
          <a:xfrm>
            <a:off x="0" y="1748601"/>
            <a:ext cx="1219200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YIPS AWARD</a:t>
            </a:r>
          </a:p>
        </p:txBody>
      </p:sp>
      <p:sp>
        <p:nvSpPr>
          <p:cNvPr id="6" name="TextBox 5">
            <a:extLst>
              <a:ext uri="{FF2B5EF4-FFF2-40B4-BE49-F238E27FC236}">
                <a16:creationId xmlns:a16="http://schemas.microsoft.com/office/drawing/2014/main" id="{5F09A793-D4E6-95B3-7CE2-873F92B1E632}"/>
              </a:ext>
            </a:extLst>
          </p:cNvPr>
          <p:cNvSpPr txBox="1"/>
          <p:nvPr/>
        </p:nvSpPr>
        <p:spPr>
          <a:xfrm>
            <a:off x="4279764" y="6148200"/>
            <a:ext cx="3210534" cy="400110"/>
          </a:xfrm>
          <a:prstGeom prst="rect">
            <a:avLst/>
          </a:prstGeom>
          <a:noFill/>
        </p:spPr>
        <p:txBody>
          <a:bodyPr wrap="square">
            <a:spAutoFit/>
          </a:bodyPr>
          <a:lstStyle/>
          <a:p>
            <a:r>
              <a:rPr lang="en-US" sz="2000" dirty="0"/>
              <a:t>https://polyacs.org/awards/</a:t>
            </a:r>
          </a:p>
        </p:txBody>
      </p:sp>
    </p:spTree>
    <p:extLst>
      <p:ext uri="{BB962C8B-B14F-4D97-AF65-F5344CB8AC3E}">
        <p14:creationId xmlns:p14="http://schemas.microsoft.com/office/powerpoint/2010/main" val="129354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E26BCE-27B1-62CE-7E63-F6A18F742FB5}"/>
              </a:ext>
            </a:extLst>
          </p:cNvPr>
          <p:cNvPicPr>
            <a:picLocks noChangeAspect="1"/>
          </p:cNvPicPr>
          <p:nvPr/>
        </p:nvPicPr>
        <p:blipFill>
          <a:blip r:embed="rId2"/>
          <a:stretch>
            <a:fillRect/>
          </a:stretch>
        </p:blipFill>
        <p:spPr>
          <a:xfrm>
            <a:off x="10363200" y="4724400"/>
            <a:ext cx="1577975" cy="1956689"/>
          </a:xfrm>
          <a:prstGeom prst="rect">
            <a:avLst/>
          </a:prstGeom>
        </p:spPr>
      </p:pic>
      <p:sp>
        <p:nvSpPr>
          <p:cNvPr id="6" name="TextBox 5">
            <a:extLst>
              <a:ext uri="{FF2B5EF4-FFF2-40B4-BE49-F238E27FC236}">
                <a16:creationId xmlns:a16="http://schemas.microsoft.com/office/drawing/2014/main" id="{EBDD84B5-7D1B-C9D4-2C08-0428C4F7FBB7}"/>
              </a:ext>
            </a:extLst>
          </p:cNvPr>
          <p:cNvSpPr txBox="1"/>
          <p:nvPr/>
        </p:nvSpPr>
        <p:spPr>
          <a:xfrm>
            <a:off x="4892143" y="5867400"/>
            <a:ext cx="240771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Click here to join</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Logo">
            <a:extLst>
              <a:ext uri="{FF2B5EF4-FFF2-40B4-BE49-F238E27FC236}">
                <a16:creationId xmlns:a16="http://schemas.microsoft.com/office/drawing/2014/main" id="{BAF759CF-B011-B013-F749-F374DBAAF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0"/>
            <a:ext cx="990600" cy="1391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F40090-1218-F2BF-ABE0-55863F8F50F6}"/>
              </a:ext>
            </a:extLst>
          </p:cNvPr>
          <p:cNvSpPr txBox="1"/>
          <p:nvPr/>
        </p:nvSpPr>
        <p:spPr>
          <a:xfrm>
            <a:off x="2427944" y="609483"/>
            <a:ext cx="7336111"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ACS POLY IAB New Industry Networking Group (NING)</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2A5EBF5-C27B-AF4D-32B8-DC0B2FB6B06E}"/>
              </a:ext>
            </a:extLst>
          </p:cNvPr>
          <p:cNvSpPr txBox="1"/>
          <p:nvPr/>
        </p:nvSpPr>
        <p:spPr>
          <a:xfrm>
            <a:off x="952499" y="1101511"/>
            <a:ext cx="10286999"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Mission Statement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New Industry Networking Group (NING) is a broad coalition supported by the ACS Division of Polymer Chemistry (POLY) Industrial Advisory Board (IAB) that provides early career polymer science/engineering professionals resources and connections to have meaningful conversations about experiences working in industry and to learn from each other at our initial stage of career and life after graduate school.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itchFamily="2"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Who We Are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are a self-organizing organization run by diverse, early career industrial professionals, affiliated with the ACS POLY, that seek to strengthen our professional network and build community among members in the IAB companies.</a:t>
            </a:r>
          </a:p>
        </p:txBody>
      </p:sp>
      <p:sp>
        <p:nvSpPr>
          <p:cNvPr id="11" name="TextBox 10">
            <a:extLst>
              <a:ext uri="{FF2B5EF4-FFF2-40B4-BE49-F238E27FC236}">
                <a16:creationId xmlns:a16="http://schemas.microsoft.com/office/drawing/2014/main" id="{1FFAD7B0-34B9-C53D-697C-28D4DB3E692A}"/>
              </a:ext>
            </a:extLst>
          </p:cNvPr>
          <p:cNvSpPr txBox="1"/>
          <p:nvPr/>
        </p:nvSpPr>
        <p:spPr>
          <a:xfrm>
            <a:off x="952498" y="3547920"/>
            <a:ext cx="9258301"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We Do</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Provide an informal gathering place for early career industrial scientists and engineers through Slack to communicate about upcoming conferences, awards, and other opportunities that align with the mission of the ACS POLY IAB.</a:t>
            </a:r>
          </a:p>
          <a:p>
            <a:pPr marL="342900" marR="0" lvl="0" indent="-342900" algn="just"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Host bimonthly virtual seminars featuring accomplished industrial scientists and engineers. Topics include navigating career pathways, network building both inside and outside of your company, and fostering outreach programs to local communities.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Assist with ongoing efforts of the ACS POLY IAB in programming, education, recognition, and awards.</a:t>
            </a:r>
          </a:p>
        </p:txBody>
      </p:sp>
    </p:spTree>
    <p:extLst>
      <p:ext uri="{BB962C8B-B14F-4D97-AF65-F5344CB8AC3E}">
        <p14:creationId xmlns:p14="http://schemas.microsoft.com/office/powerpoint/2010/main" val="99876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475F-A3A8-4122-8423-CD700466BFB0}"/>
              </a:ext>
            </a:extLst>
          </p:cNvPr>
          <p:cNvSpPr>
            <a:spLocks noGrp="1"/>
          </p:cNvSpPr>
          <p:nvPr>
            <p:ph type="title"/>
          </p:nvPr>
        </p:nvSpPr>
        <p:spPr/>
        <p:txBody>
          <a:bodyPr/>
          <a:lstStyle/>
          <a:p>
            <a:r>
              <a:rPr lang="en-US" dirty="0"/>
              <a:t>Operations Manual Language on Industrial Sponsors/Industrial Advisory Board</a:t>
            </a:r>
          </a:p>
        </p:txBody>
      </p:sp>
      <p:sp>
        <p:nvSpPr>
          <p:cNvPr id="3" name="Content Placeholder 2">
            <a:extLst>
              <a:ext uri="{FF2B5EF4-FFF2-40B4-BE49-F238E27FC236}">
                <a16:creationId xmlns:a16="http://schemas.microsoft.com/office/drawing/2014/main" id="{2406A925-ADA6-411B-8FAC-33EA52AEF3AC}"/>
              </a:ext>
            </a:extLst>
          </p:cNvPr>
          <p:cNvSpPr>
            <a:spLocks noGrp="1"/>
          </p:cNvSpPr>
          <p:nvPr>
            <p:ph idx="1"/>
          </p:nvPr>
        </p:nvSpPr>
        <p:spPr/>
        <p:txBody>
          <a:bodyPr/>
          <a:lstStyle/>
          <a:p>
            <a:r>
              <a:rPr lang="en-US" dirty="0"/>
              <a:t>POLY transitioned from “Industrial Sponsors” and “Industrial Sponsors Award” to “Industrial Advisory Board” and “Industrial Polymer Scientist Award” years ago but POLY Operations Manual language not updated</a:t>
            </a:r>
          </a:p>
          <a:p>
            <a:r>
              <a:rPr lang="en-US" dirty="0"/>
              <a:t>Need to address how industrial awards are handled, per current Operations Manual Language</a:t>
            </a:r>
          </a:p>
          <a:p>
            <a:pPr lvl="1"/>
            <a:r>
              <a:rPr lang="en-US" dirty="0"/>
              <a:t>Discussion to clarify procedure for the 4 divisional awards vs. all other awards</a:t>
            </a:r>
          </a:p>
        </p:txBody>
      </p:sp>
      <p:sp>
        <p:nvSpPr>
          <p:cNvPr id="4" name="Footer Placeholder 3">
            <a:extLst>
              <a:ext uri="{FF2B5EF4-FFF2-40B4-BE49-F238E27FC236}">
                <a16:creationId xmlns:a16="http://schemas.microsoft.com/office/drawing/2014/main" id="{DCDEDC35-5CA0-4A61-AEA9-0189DFD4457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84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2FFD-D657-4C67-B3C8-7FA7A0CB0766}"/>
              </a:ext>
            </a:extLst>
          </p:cNvPr>
          <p:cNvSpPr>
            <a:spLocks noGrp="1"/>
          </p:cNvSpPr>
          <p:nvPr>
            <p:ph type="title"/>
          </p:nvPr>
        </p:nvSpPr>
        <p:spPr/>
        <p:txBody>
          <a:bodyPr/>
          <a:lstStyle/>
          <a:p>
            <a:r>
              <a:rPr lang="en-US" dirty="0"/>
              <a:t>Operations Manual Language on Industrial Sponsors/Industrial Advisory Board</a:t>
            </a:r>
          </a:p>
        </p:txBody>
      </p:sp>
      <p:sp>
        <p:nvSpPr>
          <p:cNvPr id="3" name="Content Placeholder 2">
            <a:extLst>
              <a:ext uri="{FF2B5EF4-FFF2-40B4-BE49-F238E27FC236}">
                <a16:creationId xmlns:a16="http://schemas.microsoft.com/office/drawing/2014/main" id="{0E3BAD18-EAE1-43D1-B60F-D02180D6155C}"/>
              </a:ext>
            </a:extLst>
          </p:cNvPr>
          <p:cNvSpPr>
            <a:spLocks noGrp="1"/>
          </p:cNvSpPr>
          <p:nvPr>
            <p:ph idx="1"/>
          </p:nvPr>
        </p:nvSpPr>
        <p:spPr/>
        <p:txBody>
          <a:bodyPr/>
          <a:lstStyle/>
          <a:p>
            <a:r>
              <a:rPr lang="en-US" dirty="0"/>
              <a:t>Proposal to change all instances of “Industrial Sponsors” to “Industrial Advisory Board” in accordance with current divisional practice</a:t>
            </a:r>
          </a:p>
          <a:p>
            <a:r>
              <a:rPr lang="en-US" dirty="0"/>
              <a:t>Proposal to change “Industrial Sponsors Award” to “Industrial Polymer Scientist Award”</a:t>
            </a:r>
          </a:p>
          <a:p>
            <a:pPr lvl="1"/>
            <a:r>
              <a:rPr lang="en-US" dirty="0"/>
              <a:t>Note operations manual judging criteria for this award- change would mandate IAB provisioning judges for this award</a:t>
            </a:r>
          </a:p>
          <a:p>
            <a:pPr lvl="1"/>
            <a:r>
              <a:rPr lang="en-US" dirty="0"/>
              <a:t>Young Industrial Polymer Scientist Award, as an IAB-sponsored award, would be administered by IAB analogous to DSM Student Awards and other non-divisional awards</a:t>
            </a:r>
          </a:p>
        </p:txBody>
      </p:sp>
      <p:sp>
        <p:nvSpPr>
          <p:cNvPr id="4" name="Footer Placeholder 3">
            <a:extLst>
              <a:ext uri="{FF2B5EF4-FFF2-40B4-BE49-F238E27FC236}">
                <a16:creationId xmlns:a16="http://schemas.microsoft.com/office/drawing/2014/main" id="{D2517B55-2801-4A3B-AB5D-C3F0E2F5614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1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475F-A3A8-4122-8423-CD700466BFB0}"/>
              </a:ext>
            </a:extLst>
          </p:cNvPr>
          <p:cNvSpPr>
            <a:spLocks noGrp="1"/>
          </p:cNvSpPr>
          <p:nvPr>
            <p:ph type="title"/>
          </p:nvPr>
        </p:nvSpPr>
        <p:spPr/>
        <p:txBody>
          <a:bodyPr/>
          <a:lstStyle/>
          <a:p>
            <a:r>
              <a:rPr lang="en-US" dirty="0"/>
              <a:t>IAB Membership Updates</a:t>
            </a:r>
          </a:p>
        </p:txBody>
      </p:sp>
      <p:sp>
        <p:nvSpPr>
          <p:cNvPr id="3" name="Content Placeholder 2">
            <a:extLst>
              <a:ext uri="{FF2B5EF4-FFF2-40B4-BE49-F238E27FC236}">
                <a16:creationId xmlns:a16="http://schemas.microsoft.com/office/drawing/2014/main" id="{2406A925-ADA6-411B-8FAC-33EA52AEF3AC}"/>
              </a:ext>
            </a:extLst>
          </p:cNvPr>
          <p:cNvSpPr>
            <a:spLocks noGrp="1"/>
          </p:cNvSpPr>
          <p:nvPr>
            <p:ph idx="1"/>
          </p:nvPr>
        </p:nvSpPr>
        <p:spPr/>
        <p:txBody>
          <a:bodyPr/>
          <a:lstStyle/>
          <a:p>
            <a:pPr marL="0" indent="0">
              <a:buNone/>
            </a:pPr>
            <a:r>
              <a:rPr lang="en-US" dirty="0"/>
              <a:t>POLY IAB should reflect the diversity of companies working in the polymer arena</a:t>
            </a:r>
          </a:p>
          <a:p>
            <a:pPr lvl="1"/>
            <a:r>
              <a:rPr lang="en-US" dirty="0"/>
              <a:t>Consistent increase in number of start ups in polymer space</a:t>
            </a:r>
          </a:p>
          <a:p>
            <a:pPr lvl="1"/>
            <a:r>
              <a:rPr lang="en-US" dirty="0"/>
              <a:t>Conversations with small number of start ups indicates they won’t join at current membership fee</a:t>
            </a:r>
          </a:p>
          <a:p>
            <a:pPr marL="0" indent="0">
              <a:buNone/>
            </a:pPr>
            <a:endParaRPr lang="en-US" dirty="0"/>
          </a:p>
          <a:p>
            <a:pPr marL="0" indent="0">
              <a:buNone/>
            </a:pPr>
            <a:r>
              <a:rPr lang="en-US" dirty="0"/>
              <a:t>Proposal – 1 vote per member company (can be </a:t>
            </a:r>
            <a:r>
              <a:rPr lang="en-US"/>
              <a:t>after the fact)</a:t>
            </a:r>
            <a:endParaRPr lang="en-US" dirty="0"/>
          </a:p>
          <a:p>
            <a:r>
              <a:rPr lang="en-US" dirty="0"/>
              <a:t>No Change to Large Company (&gt;500 employees) Dues - $1500</a:t>
            </a:r>
          </a:p>
          <a:p>
            <a:r>
              <a:rPr lang="en-US" dirty="0"/>
              <a:t>New bracket for Small Companies (&lt;500 employees) - $500</a:t>
            </a:r>
          </a:p>
        </p:txBody>
      </p:sp>
      <p:sp>
        <p:nvSpPr>
          <p:cNvPr id="4" name="Footer Placeholder 3">
            <a:extLst>
              <a:ext uri="{FF2B5EF4-FFF2-40B4-BE49-F238E27FC236}">
                <a16:creationId xmlns:a16="http://schemas.microsoft.com/office/drawing/2014/main" id="{DCDEDC35-5CA0-4A61-AEA9-0189DFD4457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92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09" y="3196033"/>
            <a:ext cx="10515600" cy="2852737"/>
          </a:xfrm>
        </p:spPr>
        <p:txBody>
          <a:bodyPr/>
          <a:lstStyle/>
          <a:p>
            <a:pPr algn="ctr"/>
            <a:r>
              <a:rPr lang="en-US" dirty="0"/>
              <a:t>Thank you</a:t>
            </a:r>
          </a:p>
        </p:txBody>
      </p:sp>
      <p:pic>
        <p:nvPicPr>
          <p:cNvPr id="4" name="Picture 28" descr="iabpin.jpg"/>
          <p:cNvPicPr>
            <a:picLocks noChangeAspect="1"/>
          </p:cNvPicPr>
          <p:nvPr/>
        </p:nvPicPr>
        <p:blipFill>
          <a:blip r:embed="rId2">
            <a:extLst>
              <a:ext uri="{28A0092B-C50C-407E-A947-70E740481C1C}">
                <a14:useLocalDpi xmlns:a14="http://schemas.microsoft.com/office/drawing/2010/main" val="0"/>
              </a:ext>
            </a:extLst>
          </a:blip>
          <a:srcRect b="3159"/>
          <a:stretch>
            <a:fillRect/>
          </a:stretch>
        </p:blipFill>
        <p:spPr bwMode="auto">
          <a:xfrm>
            <a:off x="5387671" y="3238896"/>
            <a:ext cx="1390104" cy="17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0680" y="1007270"/>
            <a:ext cx="11324122"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Industrial Advisory Board</a:t>
            </a:r>
          </a:p>
          <a:p>
            <a:pPr algn="ctr"/>
            <a:endParaRPr lang="en-US" sz="3600" b="1" cap="none" spc="0" dirty="0">
              <a:ln/>
              <a:solidFill>
                <a:schemeClr val="accent4"/>
              </a:solidFill>
              <a:effectLst/>
            </a:endParaRPr>
          </a:p>
        </p:txBody>
      </p:sp>
      <p:cxnSp>
        <p:nvCxnSpPr>
          <p:cNvPr id="8" name="Straight Connector 7"/>
          <p:cNvCxnSpPr/>
          <p:nvPr/>
        </p:nvCxnSpPr>
        <p:spPr>
          <a:xfrm>
            <a:off x="700809" y="2888452"/>
            <a:ext cx="1079038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B526E48-5274-4382-AE82-9F90E39CBE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9194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5F7E-58E2-72EB-FE9A-D074F1EBBC5C}"/>
              </a:ext>
            </a:extLst>
          </p:cNvPr>
          <p:cNvSpPr>
            <a:spLocks noGrp="1"/>
          </p:cNvSpPr>
          <p:nvPr>
            <p:ph type="title"/>
          </p:nvPr>
        </p:nvSpPr>
        <p:spPr/>
        <p:txBody>
          <a:bodyPr/>
          <a:lstStyle/>
          <a:p>
            <a:r>
              <a:rPr lang="en-US" dirty="0"/>
              <a:t>Notes</a:t>
            </a:r>
          </a:p>
        </p:txBody>
      </p:sp>
      <p:sp>
        <p:nvSpPr>
          <p:cNvPr id="3" name="Text Placeholder 2">
            <a:extLst>
              <a:ext uri="{FF2B5EF4-FFF2-40B4-BE49-F238E27FC236}">
                <a16:creationId xmlns:a16="http://schemas.microsoft.com/office/drawing/2014/main" id="{AB9DFD47-247A-0FAF-DC1E-3CDDB17B1A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3008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CE8E-BCA0-4E2D-9028-FA9A5AF82A60}"/>
              </a:ext>
            </a:extLst>
          </p:cNvPr>
          <p:cNvSpPr>
            <a:spLocks noGrp="1"/>
          </p:cNvSpPr>
          <p:nvPr>
            <p:ph type="title"/>
          </p:nvPr>
        </p:nvSpPr>
        <p:spPr>
          <a:xfrm>
            <a:off x="177557" y="-103111"/>
            <a:ext cx="10515600" cy="1325563"/>
          </a:xfrm>
        </p:spPr>
        <p:txBody>
          <a:bodyPr/>
          <a:lstStyle/>
          <a:p>
            <a:r>
              <a:rPr lang="en-US" dirty="0"/>
              <a:t>In 2022-</a:t>
            </a:r>
          </a:p>
        </p:txBody>
      </p:sp>
      <p:sp>
        <p:nvSpPr>
          <p:cNvPr id="3" name="Rectangle 2">
            <a:extLst>
              <a:ext uri="{FF2B5EF4-FFF2-40B4-BE49-F238E27FC236}">
                <a16:creationId xmlns:a16="http://schemas.microsoft.com/office/drawing/2014/main" id="{E536518F-24A4-41CB-89CE-C2717B73D9BD}"/>
              </a:ext>
            </a:extLst>
          </p:cNvPr>
          <p:cNvSpPr/>
          <p:nvPr/>
        </p:nvSpPr>
        <p:spPr>
          <a:xfrm>
            <a:off x="325388" y="1583790"/>
            <a:ext cx="2903452"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000" b="1" cap="none" spc="0" dirty="0">
                <a:ln/>
                <a:solidFill>
                  <a:schemeClr val="accent4"/>
                </a:solidFill>
                <a:effectLst/>
              </a:rPr>
              <a:t>Budget</a:t>
            </a:r>
          </a:p>
        </p:txBody>
      </p:sp>
      <p:graphicFrame>
        <p:nvGraphicFramePr>
          <p:cNvPr id="6" name="Table 5">
            <a:extLst>
              <a:ext uri="{FF2B5EF4-FFF2-40B4-BE49-F238E27FC236}">
                <a16:creationId xmlns:a16="http://schemas.microsoft.com/office/drawing/2014/main" id="{3CF2C77F-91C1-4F84-AB15-D0AA8D661AE3}"/>
              </a:ext>
            </a:extLst>
          </p:cNvPr>
          <p:cNvGraphicFramePr>
            <a:graphicFrameLocks noGrp="1"/>
          </p:cNvGraphicFramePr>
          <p:nvPr>
            <p:extLst>
              <p:ext uri="{D42A27DB-BD31-4B8C-83A1-F6EECF244321}">
                <p14:modId xmlns:p14="http://schemas.microsoft.com/office/powerpoint/2010/main" val="718262179"/>
              </p:ext>
            </p:extLst>
          </p:nvPr>
        </p:nvGraphicFramePr>
        <p:xfrm>
          <a:off x="2724505" y="927527"/>
          <a:ext cx="6098482" cy="5482035"/>
        </p:xfrm>
        <a:graphic>
          <a:graphicData uri="http://schemas.openxmlformats.org/drawingml/2006/table">
            <a:tbl>
              <a:tblPr firstRow="1" firstCol="1" bandRow="1">
                <a:tableStyleId>{00A15C55-8517-42AA-B614-E9B94910E393}</a:tableStyleId>
              </a:tblPr>
              <a:tblGrid>
                <a:gridCol w="2031668">
                  <a:extLst>
                    <a:ext uri="{9D8B030D-6E8A-4147-A177-3AD203B41FA5}">
                      <a16:colId xmlns:a16="http://schemas.microsoft.com/office/drawing/2014/main" val="2123545675"/>
                    </a:ext>
                  </a:extLst>
                </a:gridCol>
                <a:gridCol w="2033407">
                  <a:extLst>
                    <a:ext uri="{9D8B030D-6E8A-4147-A177-3AD203B41FA5}">
                      <a16:colId xmlns:a16="http://schemas.microsoft.com/office/drawing/2014/main" val="2152017806"/>
                    </a:ext>
                  </a:extLst>
                </a:gridCol>
                <a:gridCol w="2033407">
                  <a:extLst>
                    <a:ext uri="{9D8B030D-6E8A-4147-A177-3AD203B41FA5}">
                      <a16:colId xmlns:a16="http://schemas.microsoft.com/office/drawing/2014/main" val="2853118182"/>
                    </a:ext>
                  </a:extLst>
                </a:gridCol>
              </a:tblGrid>
              <a:tr h="336783">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Proposed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 date - Aug</a:t>
                      </a:r>
                    </a:p>
                  </a:txBody>
                  <a:tcPr marL="68580" marR="68580" marT="0" marB="0"/>
                </a:tc>
                <a:extLst>
                  <a:ext uri="{0D108BD9-81ED-4DB2-BD59-A6C34878D82A}">
                    <a16:rowId xmlns:a16="http://schemas.microsoft.com/office/drawing/2014/main" val="3024681850"/>
                  </a:ext>
                </a:extLst>
              </a:tr>
              <a:tr h="404166">
                <a:tc>
                  <a:txBody>
                    <a:bodyPr/>
                    <a:lstStyle/>
                    <a:p>
                      <a:pPr marL="0" marR="0">
                        <a:lnSpc>
                          <a:spcPct val="107000"/>
                        </a:lnSpc>
                        <a:spcBef>
                          <a:spcPts val="0"/>
                        </a:spcBef>
                        <a:spcAft>
                          <a:spcPts val="0"/>
                        </a:spcAft>
                      </a:pPr>
                      <a:r>
                        <a:rPr lang="en-US" sz="2400" dirty="0">
                          <a:effectLst/>
                        </a:rPr>
                        <a:t>Income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rPr>
                        <a:t>23,000.00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17,500.00</a:t>
                      </a:r>
                    </a:p>
                  </a:txBody>
                  <a:tcPr marL="68580" marR="68580" marT="0" marB="0"/>
                </a:tc>
                <a:extLst>
                  <a:ext uri="{0D108BD9-81ED-4DB2-BD59-A6C34878D82A}">
                    <a16:rowId xmlns:a16="http://schemas.microsoft.com/office/drawing/2014/main" val="21876927"/>
                  </a:ext>
                </a:extLst>
              </a:tr>
              <a:tr h="336783">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291744869"/>
                  </a:ext>
                </a:extLst>
              </a:tr>
              <a:tr h="336783">
                <a:tc>
                  <a:txBody>
                    <a:bodyPr/>
                    <a:lstStyle/>
                    <a:p>
                      <a:pPr marL="0" marR="0">
                        <a:lnSpc>
                          <a:spcPct val="107000"/>
                        </a:lnSpc>
                        <a:spcBef>
                          <a:spcPts val="0"/>
                        </a:spcBef>
                        <a:spcAft>
                          <a:spcPts val="0"/>
                        </a:spcAft>
                      </a:pPr>
                      <a:r>
                        <a:rPr lang="en-US" sz="2000" dirty="0">
                          <a:effectLst/>
                        </a:rPr>
                        <a:t>Expenses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550207"/>
                  </a:ext>
                </a:extLst>
              </a:tr>
              <a:tr h="336783">
                <a:tc>
                  <a:txBody>
                    <a:bodyPr/>
                    <a:lstStyle/>
                    <a:p>
                      <a:pPr marL="0" marR="0" algn="r">
                        <a:lnSpc>
                          <a:spcPct val="107000"/>
                        </a:lnSpc>
                        <a:spcBef>
                          <a:spcPts val="0"/>
                        </a:spcBef>
                        <a:spcAft>
                          <a:spcPts val="0"/>
                        </a:spcAft>
                      </a:pPr>
                      <a:r>
                        <a:rPr lang="en-US" sz="2000" dirty="0">
                          <a:effectLst/>
                        </a:rPr>
                        <a:t>Networking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10,000.00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3,340.25</a:t>
                      </a:r>
                    </a:p>
                  </a:txBody>
                  <a:tcPr marL="68580" marR="68580" marT="0" marB="0"/>
                </a:tc>
                <a:extLst>
                  <a:ext uri="{0D108BD9-81ED-4DB2-BD59-A6C34878D82A}">
                    <a16:rowId xmlns:a16="http://schemas.microsoft.com/office/drawing/2014/main" val="143238965"/>
                  </a:ext>
                </a:extLst>
              </a:tr>
              <a:tr h="336783">
                <a:tc>
                  <a:txBody>
                    <a:bodyPr/>
                    <a:lstStyle/>
                    <a:p>
                      <a:pPr marL="0" marR="0" algn="r">
                        <a:lnSpc>
                          <a:spcPct val="107000"/>
                        </a:lnSpc>
                        <a:spcBef>
                          <a:spcPts val="0"/>
                        </a:spcBef>
                        <a:spcAft>
                          <a:spcPts val="0"/>
                        </a:spcAft>
                      </a:pPr>
                      <a:r>
                        <a:rPr lang="en-US" sz="2000" dirty="0">
                          <a:effectLst/>
                        </a:rPr>
                        <a:t>Meetings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11,000.00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1,082.82</a:t>
                      </a:r>
                    </a:p>
                  </a:txBody>
                  <a:tcPr marL="68580" marR="68580" marT="0" marB="0"/>
                </a:tc>
                <a:extLst>
                  <a:ext uri="{0D108BD9-81ED-4DB2-BD59-A6C34878D82A}">
                    <a16:rowId xmlns:a16="http://schemas.microsoft.com/office/drawing/2014/main" val="3832129166"/>
                  </a:ext>
                </a:extLst>
              </a:tr>
              <a:tr h="950692">
                <a:tc>
                  <a:txBody>
                    <a:bodyPr/>
                    <a:lstStyle/>
                    <a:p>
                      <a:pPr marL="0" marR="0" algn="r">
                        <a:lnSpc>
                          <a:spcPct val="107000"/>
                        </a:lnSpc>
                        <a:spcBef>
                          <a:spcPts val="0"/>
                        </a:spcBef>
                        <a:spcAft>
                          <a:spcPts val="0"/>
                        </a:spcAft>
                      </a:pPr>
                      <a:r>
                        <a:rPr lang="en-US" sz="2000" dirty="0">
                          <a:effectLst/>
                        </a:rPr>
                        <a:t>Awards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1,200.00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1,500.00</a:t>
                      </a:r>
                    </a:p>
                  </a:txBody>
                  <a:tcPr marL="68580" marR="68580" marT="0" marB="0"/>
                </a:tc>
                <a:extLst>
                  <a:ext uri="{0D108BD9-81ED-4DB2-BD59-A6C34878D82A}">
                    <a16:rowId xmlns:a16="http://schemas.microsoft.com/office/drawing/2014/main" val="918835237"/>
                  </a:ext>
                </a:extLst>
              </a:tr>
              <a:tr h="727736">
                <a:tc>
                  <a:txBody>
                    <a:bodyPr/>
                    <a:lstStyle/>
                    <a:p>
                      <a:pPr marL="0" marR="0" algn="r">
                        <a:lnSpc>
                          <a:spcPct val="107000"/>
                        </a:lnSpc>
                        <a:spcBef>
                          <a:spcPts val="0"/>
                        </a:spcBef>
                        <a:spcAft>
                          <a:spcPts val="0"/>
                        </a:spcAft>
                      </a:pPr>
                      <a:r>
                        <a:rPr lang="en-US" sz="2000" dirty="0">
                          <a:effectLst/>
                        </a:rPr>
                        <a:t>Programming</a:t>
                      </a:r>
                    </a:p>
                    <a:p>
                      <a:pPr marL="0" marR="0" algn="r">
                        <a:lnSpc>
                          <a:spcPct val="107000"/>
                        </a:lnSpc>
                        <a:spcBef>
                          <a:spcPts val="0"/>
                        </a:spcBef>
                        <a:spcAft>
                          <a:spcPts val="0"/>
                        </a:spcAft>
                      </a:pPr>
                      <a:r>
                        <a:rPr lang="en-US" sz="2000" dirty="0">
                          <a:effectLst/>
                        </a:rPr>
                        <a:t>(no virtual)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2,000.00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2,000.00</a:t>
                      </a:r>
                    </a:p>
                  </a:txBody>
                  <a:tcPr marL="68580" marR="68580" marT="0" marB="0"/>
                </a:tc>
                <a:extLst>
                  <a:ext uri="{0D108BD9-81ED-4DB2-BD59-A6C34878D82A}">
                    <a16:rowId xmlns:a16="http://schemas.microsoft.com/office/drawing/2014/main" val="272189992"/>
                  </a:ext>
                </a:extLst>
              </a:tr>
              <a:tr h="629035">
                <a:tc>
                  <a:txBody>
                    <a:bodyPr/>
                    <a:lstStyle/>
                    <a:p>
                      <a:pPr marL="0" marR="0" algn="r">
                        <a:lnSpc>
                          <a:spcPct val="107000"/>
                        </a:lnSpc>
                        <a:spcBef>
                          <a:spcPts val="0"/>
                        </a:spcBef>
                        <a:spcAft>
                          <a:spcPts val="0"/>
                        </a:spcAft>
                      </a:pPr>
                      <a:r>
                        <a:rPr lang="en-US" sz="2000" dirty="0">
                          <a:effectLst/>
                        </a:rPr>
                        <a:t>Other (shirts, pins)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1,800.00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2651332630"/>
                  </a:ext>
                </a:extLst>
              </a:tr>
              <a:tr h="404166">
                <a:tc>
                  <a:txBody>
                    <a:bodyPr/>
                    <a:lstStyle/>
                    <a:p>
                      <a:pPr marL="0" marR="0" algn="r">
                        <a:lnSpc>
                          <a:spcPct val="107000"/>
                        </a:lnSpc>
                        <a:spcBef>
                          <a:spcPts val="0"/>
                        </a:spcBef>
                        <a:spcAft>
                          <a:spcPts val="0"/>
                        </a:spcAft>
                      </a:pPr>
                      <a:r>
                        <a:rPr lang="en-US" sz="2000" dirty="0">
                          <a:effectLst/>
                        </a:rPr>
                        <a:t>subtotal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rPr>
                        <a:t>26,000.00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7,923.07</a:t>
                      </a:r>
                    </a:p>
                  </a:txBody>
                  <a:tcPr marL="68580" marR="68580" marT="0" marB="0"/>
                </a:tc>
                <a:extLst>
                  <a:ext uri="{0D108BD9-81ED-4DB2-BD59-A6C34878D82A}">
                    <a16:rowId xmlns:a16="http://schemas.microsoft.com/office/drawing/2014/main" val="3709082559"/>
                  </a:ext>
                </a:extLst>
              </a:tr>
              <a:tr h="336783">
                <a:tc>
                  <a:txBody>
                    <a:bodyPr/>
                    <a:lstStyle/>
                    <a:p>
                      <a:pPr marL="0" marR="0" algn="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1359129"/>
                  </a:ext>
                </a:extLst>
              </a:tr>
              <a:tr h="336783">
                <a:tc>
                  <a:txBody>
                    <a:bodyPr/>
                    <a:lstStyle/>
                    <a:p>
                      <a:pPr marL="0" marR="0" algn="r">
                        <a:lnSpc>
                          <a:spcPct val="107000"/>
                        </a:lnSpc>
                        <a:spcBef>
                          <a:spcPts val="0"/>
                        </a:spcBef>
                        <a:spcAft>
                          <a:spcPts val="0"/>
                        </a:spcAft>
                      </a:pPr>
                      <a:r>
                        <a:rPr lang="en-US" sz="2000" dirty="0">
                          <a:effectLst/>
                        </a:rPr>
                        <a:t>Bal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 </a:t>
                      </a:r>
                      <a:r>
                        <a:rPr lang="en-US" sz="2000" b="1" dirty="0">
                          <a:effectLst/>
                        </a:rPr>
                        <a:t>-3,000.00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9,576.93</a:t>
                      </a:r>
                    </a:p>
                  </a:txBody>
                  <a:tcPr marL="68580" marR="68580" marT="0" marB="0"/>
                </a:tc>
                <a:extLst>
                  <a:ext uri="{0D108BD9-81ED-4DB2-BD59-A6C34878D82A}">
                    <a16:rowId xmlns:a16="http://schemas.microsoft.com/office/drawing/2014/main" val="2677898046"/>
                  </a:ext>
                </a:extLst>
              </a:tr>
            </a:tbl>
          </a:graphicData>
        </a:graphic>
      </p:graphicFrame>
    </p:spTree>
    <p:extLst>
      <p:ext uri="{BB962C8B-B14F-4D97-AF65-F5344CB8AC3E}">
        <p14:creationId xmlns:p14="http://schemas.microsoft.com/office/powerpoint/2010/main" val="1488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CE8E-BCA0-4E2D-9028-FA9A5AF82A60}"/>
              </a:ext>
            </a:extLst>
          </p:cNvPr>
          <p:cNvSpPr>
            <a:spLocks noGrp="1"/>
          </p:cNvSpPr>
          <p:nvPr>
            <p:ph type="title"/>
          </p:nvPr>
        </p:nvSpPr>
        <p:spPr>
          <a:xfrm>
            <a:off x="177557" y="-103111"/>
            <a:ext cx="10515600" cy="1325563"/>
          </a:xfrm>
        </p:spPr>
        <p:txBody>
          <a:bodyPr/>
          <a:lstStyle/>
          <a:p>
            <a:r>
              <a:rPr lang="en-US" dirty="0"/>
              <a:t>In 2021-</a:t>
            </a:r>
          </a:p>
        </p:txBody>
      </p:sp>
      <p:sp>
        <p:nvSpPr>
          <p:cNvPr id="3" name="Rectangle 2">
            <a:extLst>
              <a:ext uri="{FF2B5EF4-FFF2-40B4-BE49-F238E27FC236}">
                <a16:creationId xmlns:a16="http://schemas.microsoft.com/office/drawing/2014/main" id="{E536518F-24A4-41CB-89CE-C2717B73D9BD}"/>
              </a:ext>
            </a:extLst>
          </p:cNvPr>
          <p:cNvSpPr/>
          <p:nvPr/>
        </p:nvSpPr>
        <p:spPr>
          <a:xfrm>
            <a:off x="325388" y="1583790"/>
            <a:ext cx="2903452"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000" b="1" cap="none" spc="0" dirty="0">
                <a:ln/>
                <a:solidFill>
                  <a:schemeClr val="accent4"/>
                </a:solidFill>
                <a:effectLst/>
              </a:rPr>
              <a:t>Budget</a:t>
            </a:r>
          </a:p>
        </p:txBody>
      </p:sp>
      <p:graphicFrame>
        <p:nvGraphicFramePr>
          <p:cNvPr id="6" name="Table 5">
            <a:extLst>
              <a:ext uri="{FF2B5EF4-FFF2-40B4-BE49-F238E27FC236}">
                <a16:creationId xmlns:a16="http://schemas.microsoft.com/office/drawing/2014/main" id="{3CF2C77F-91C1-4F84-AB15-D0AA8D661AE3}"/>
              </a:ext>
            </a:extLst>
          </p:cNvPr>
          <p:cNvGraphicFramePr>
            <a:graphicFrameLocks noGrp="1"/>
          </p:cNvGraphicFramePr>
          <p:nvPr/>
        </p:nvGraphicFramePr>
        <p:xfrm>
          <a:off x="2724505" y="927526"/>
          <a:ext cx="7093262" cy="5663648"/>
        </p:xfrm>
        <a:graphic>
          <a:graphicData uri="http://schemas.openxmlformats.org/drawingml/2006/table">
            <a:tbl>
              <a:tblPr firstRow="1" firstCol="1" bandRow="1">
                <a:tableStyleId>{00A15C55-8517-42AA-B614-E9B94910E393}</a:tableStyleId>
              </a:tblPr>
              <a:tblGrid>
                <a:gridCol w="2363072">
                  <a:extLst>
                    <a:ext uri="{9D8B030D-6E8A-4147-A177-3AD203B41FA5}">
                      <a16:colId xmlns:a16="http://schemas.microsoft.com/office/drawing/2014/main" val="2123545675"/>
                    </a:ext>
                  </a:extLst>
                </a:gridCol>
                <a:gridCol w="2365095">
                  <a:extLst>
                    <a:ext uri="{9D8B030D-6E8A-4147-A177-3AD203B41FA5}">
                      <a16:colId xmlns:a16="http://schemas.microsoft.com/office/drawing/2014/main" val="2152017806"/>
                    </a:ext>
                  </a:extLst>
                </a:gridCol>
                <a:gridCol w="2365095">
                  <a:extLst>
                    <a:ext uri="{9D8B030D-6E8A-4147-A177-3AD203B41FA5}">
                      <a16:colId xmlns:a16="http://schemas.microsoft.com/office/drawing/2014/main" val="1708306562"/>
                    </a:ext>
                  </a:extLst>
                </a:gridCol>
              </a:tblGrid>
              <a:tr h="341472">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Proposed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Actual, year-end</a:t>
                      </a:r>
                    </a:p>
                  </a:txBody>
                  <a:tcPr marL="68580" marR="68580" marT="0" marB="0"/>
                </a:tc>
                <a:extLst>
                  <a:ext uri="{0D108BD9-81ED-4DB2-BD59-A6C34878D82A}">
                    <a16:rowId xmlns:a16="http://schemas.microsoft.com/office/drawing/2014/main" val="3024681850"/>
                  </a:ext>
                </a:extLst>
              </a:tr>
              <a:tr h="409794">
                <a:tc>
                  <a:txBody>
                    <a:bodyPr/>
                    <a:lstStyle/>
                    <a:p>
                      <a:pPr marL="0" marR="0">
                        <a:lnSpc>
                          <a:spcPct val="107000"/>
                        </a:lnSpc>
                        <a:spcBef>
                          <a:spcPts val="0"/>
                        </a:spcBef>
                        <a:spcAft>
                          <a:spcPts val="0"/>
                        </a:spcAft>
                      </a:pPr>
                      <a:r>
                        <a:rPr lang="en-US" sz="2400" dirty="0">
                          <a:effectLst/>
                        </a:rPr>
                        <a:t>Income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rPr>
                        <a:t>24,000.00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22,825.20</a:t>
                      </a:r>
                    </a:p>
                  </a:txBody>
                  <a:tcPr marL="68580" marR="68580" marT="0" marB="0"/>
                </a:tc>
                <a:extLst>
                  <a:ext uri="{0D108BD9-81ED-4DB2-BD59-A6C34878D82A}">
                    <a16:rowId xmlns:a16="http://schemas.microsoft.com/office/drawing/2014/main" val="21876927"/>
                  </a:ext>
                </a:extLst>
              </a:tr>
              <a:tr h="341472">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291744869"/>
                  </a:ext>
                </a:extLst>
              </a:tr>
              <a:tr h="341472">
                <a:tc>
                  <a:txBody>
                    <a:bodyPr/>
                    <a:lstStyle/>
                    <a:p>
                      <a:pPr marL="0" marR="0">
                        <a:lnSpc>
                          <a:spcPct val="107000"/>
                        </a:lnSpc>
                        <a:spcBef>
                          <a:spcPts val="0"/>
                        </a:spcBef>
                        <a:spcAft>
                          <a:spcPts val="0"/>
                        </a:spcAft>
                      </a:pPr>
                      <a:r>
                        <a:rPr lang="en-US" sz="2000" dirty="0">
                          <a:effectLst/>
                        </a:rPr>
                        <a:t>Expenses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550207"/>
                  </a:ext>
                </a:extLst>
              </a:tr>
              <a:tr h="341472">
                <a:tc>
                  <a:txBody>
                    <a:bodyPr/>
                    <a:lstStyle/>
                    <a:p>
                      <a:pPr marL="0" marR="0" algn="r">
                        <a:lnSpc>
                          <a:spcPct val="107000"/>
                        </a:lnSpc>
                        <a:spcBef>
                          <a:spcPts val="0"/>
                        </a:spcBef>
                        <a:spcAft>
                          <a:spcPts val="0"/>
                        </a:spcAft>
                      </a:pPr>
                      <a:r>
                        <a:rPr lang="en-US" sz="2000" dirty="0">
                          <a:effectLst/>
                        </a:rPr>
                        <a:t>Networking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7,000.00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3,463.64</a:t>
                      </a:r>
                    </a:p>
                  </a:txBody>
                  <a:tcPr marL="68580" marR="68580" marT="0" marB="0"/>
                </a:tc>
                <a:extLst>
                  <a:ext uri="{0D108BD9-81ED-4DB2-BD59-A6C34878D82A}">
                    <a16:rowId xmlns:a16="http://schemas.microsoft.com/office/drawing/2014/main" val="143238965"/>
                  </a:ext>
                </a:extLst>
              </a:tr>
              <a:tr h="341472">
                <a:tc>
                  <a:txBody>
                    <a:bodyPr/>
                    <a:lstStyle/>
                    <a:p>
                      <a:pPr marL="0" marR="0" algn="r">
                        <a:lnSpc>
                          <a:spcPct val="107000"/>
                        </a:lnSpc>
                        <a:spcBef>
                          <a:spcPts val="0"/>
                        </a:spcBef>
                        <a:spcAft>
                          <a:spcPts val="0"/>
                        </a:spcAft>
                      </a:pPr>
                      <a:r>
                        <a:rPr lang="en-US" sz="2000" dirty="0">
                          <a:effectLst/>
                        </a:rPr>
                        <a:t>Meetings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8,000.00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254.00</a:t>
                      </a:r>
                    </a:p>
                  </a:txBody>
                  <a:tcPr marL="68580" marR="68580" marT="0" marB="0"/>
                </a:tc>
                <a:extLst>
                  <a:ext uri="{0D108BD9-81ED-4DB2-BD59-A6C34878D82A}">
                    <a16:rowId xmlns:a16="http://schemas.microsoft.com/office/drawing/2014/main" val="3832129166"/>
                  </a:ext>
                </a:extLst>
              </a:tr>
              <a:tr h="341472">
                <a:tc>
                  <a:txBody>
                    <a:bodyPr/>
                    <a:lstStyle/>
                    <a:p>
                      <a:pPr marL="0" marR="0" algn="r">
                        <a:lnSpc>
                          <a:spcPct val="107000"/>
                        </a:lnSpc>
                        <a:spcBef>
                          <a:spcPts val="0"/>
                        </a:spcBef>
                        <a:spcAft>
                          <a:spcPts val="0"/>
                        </a:spcAft>
                      </a:pPr>
                      <a:r>
                        <a:rPr lang="en-US" sz="2000" dirty="0">
                          <a:effectLst/>
                        </a:rPr>
                        <a:t>Awards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6,200.00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6.930.00</a:t>
                      </a:r>
                    </a:p>
                  </a:txBody>
                  <a:tcPr marL="68580" marR="68580" marT="0" marB="0"/>
                </a:tc>
                <a:extLst>
                  <a:ext uri="{0D108BD9-81ED-4DB2-BD59-A6C34878D82A}">
                    <a16:rowId xmlns:a16="http://schemas.microsoft.com/office/drawing/2014/main" val="918835237"/>
                  </a:ext>
                </a:extLst>
              </a:tr>
              <a:tr h="1413477">
                <a:tc>
                  <a:txBody>
                    <a:bodyPr/>
                    <a:lstStyle/>
                    <a:p>
                      <a:pPr marL="0" marR="0" algn="r">
                        <a:lnSpc>
                          <a:spcPct val="107000"/>
                        </a:lnSpc>
                        <a:spcBef>
                          <a:spcPts val="0"/>
                        </a:spcBef>
                        <a:spcAft>
                          <a:spcPts val="0"/>
                        </a:spcAft>
                      </a:pPr>
                      <a:r>
                        <a:rPr lang="en-US" sz="2000" dirty="0">
                          <a:effectLst/>
                        </a:rPr>
                        <a:t>Programming</a:t>
                      </a:r>
                    </a:p>
                    <a:p>
                      <a:pPr marL="0" marR="0" algn="r">
                        <a:lnSpc>
                          <a:spcPct val="107000"/>
                        </a:lnSpc>
                        <a:spcBef>
                          <a:spcPts val="0"/>
                        </a:spcBef>
                        <a:spcAft>
                          <a:spcPts val="0"/>
                        </a:spcAft>
                      </a:pPr>
                      <a:r>
                        <a:rPr lang="en-US" sz="2000" dirty="0">
                          <a:effectLst/>
                        </a:rPr>
                        <a:t>… virtual, future webshops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3,200.00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8,000.00</a:t>
                      </a:r>
                    </a:p>
                  </a:txBody>
                  <a:tcPr marL="68580" marR="68580" marT="0" marB="0"/>
                </a:tc>
                <a:extLst>
                  <a:ext uri="{0D108BD9-81ED-4DB2-BD59-A6C34878D82A}">
                    <a16:rowId xmlns:a16="http://schemas.microsoft.com/office/drawing/2014/main" val="272189992"/>
                  </a:ext>
                </a:extLst>
              </a:tr>
              <a:tr h="698807">
                <a:tc>
                  <a:txBody>
                    <a:bodyPr/>
                    <a:lstStyle/>
                    <a:p>
                      <a:pPr marL="0" marR="0" algn="r">
                        <a:lnSpc>
                          <a:spcPct val="107000"/>
                        </a:lnSpc>
                        <a:spcBef>
                          <a:spcPts val="0"/>
                        </a:spcBef>
                        <a:spcAft>
                          <a:spcPts val="0"/>
                        </a:spcAft>
                      </a:pPr>
                      <a:r>
                        <a:rPr lang="en-US" sz="2000" dirty="0">
                          <a:effectLst/>
                        </a:rPr>
                        <a:t>Other (shirts, pins)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1,600.00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2651332630"/>
                  </a:ext>
                </a:extLst>
              </a:tr>
              <a:tr h="409794">
                <a:tc>
                  <a:txBody>
                    <a:bodyPr/>
                    <a:lstStyle/>
                    <a:p>
                      <a:pPr marL="0" marR="0" algn="r">
                        <a:lnSpc>
                          <a:spcPct val="107000"/>
                        </a:lnSpc>
                        <a:spcBef>
                          <a:spcPts val="0"/>
                        </a:spcBef>
                        <a:spcAft>
                          <a:spcPts val="0"/>
                        </a:spcAft>
                      </a:pPr>
                      <a:r>
                        <a:rPr lang="en-US" sz="2000" dirty="0">
                          <a:effectLst/>
                        </a:rPr>
                        <a:t>subtotal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rPr>
                        <a:t>26,000.00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18,647.64</a:t>
                      </a:r>
                    </a:p>
                  </a:txBody>
                  <a:tcPr marL="68580" marR="68580" marT="0" marB="0"/>
                </a:tc>
                <a:extLst>
                  <a:ext uri="{0D108BD9-81ED-4DB2-BD59-A6C34878D82A}">
                    <a16:rowId xmlns:a16="http://schemas.microsoft.com/office/drawing/2014/main" val="3709082559"/>
                  </a:ext>
                </a:extLst>
              </a:tr>
              <a:tr h="341472">
                <a:tc>
                  <a:txBody>
                    <a:bodyPr/>
                    <a:lstStyle/>
                    <a:p>
                      <a:pPr marL="0" marR="0" algn="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1359129"/>
                  </a:ext>
                </a:extLst>
              </a:tr>
              <a:tr h="341472">
                <a:tc>
                  <a:txBody>
                    <a:bodyPr/>
                    <a:lstStyle/>
                    <a:p>
                      <a:pPr marL="0" marR="0" algn="r">
                        <a:lnSpc>
                          <a:spcPct val="107000"/>
                        </a:lnSpc>
                        <a:spcBef>
                          <a:spcPts val="0"/>
                        </a:spcBef>
                        <a:spcAft>
                          <a:spcPts val="0"/>
                        </a:spcAft>
                      </a:pPr>
                      <a:r>
                        <a:rPr lang="en-US" sz="2000" dirty="0">
                          <a:effectLst/>
                        </a:rPr>
                        <a:t>Bal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dirty="0">
                          <a:effectLst/>
                        </a:rPr>
                        <a:t> </a:t>
                      </a:r>
                      <a:r>
                        <a:rPr lang="en-US" sz="2000" b="1" dirty="0">
                          <a:effectLst/>
                        </a:rPr>
                        <a:t>-2,000.00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+4,277.56</a:t>
                      </a:r>
                    </a:p>
                  </a:txBody>
                  <a:tcPr marL="68580" marR="68580" marT="0" marB="0"/>
                </a:tc>
                <a:extLst>
                  <a:ext uri="{0D108BD9-81ED-4DB2-BD59-A6C34878D82A}">
                    <a16:rowId xmlns:a16="http://schemas.microsoft.com/office/drawing/2014/main" val="2677898046"/>
                  </a:ext>
                </a:extLst>
              </a:tr>
            </a:tbl>
          </a:graphicData>
        </a:graphic>
      </p:graphicFrame>
    </p:spTree>
    <p:extLst>
      <p:ext uri="{BB962C8B-B14F-4D97-AF65-F5344CB8AC3E}">
        <p14:creationId xmlns:p14="http://schemas.microsoft.com/office/powerpoint/2010/main" val="3340478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A585-DC56-486B-8D4A-97832177E70B}"/>
              </a:ext>
            </a:extLst>
          </p:cNvPr>
          <p:cNvSpPr>
            <a:spLocks noGrp="1"/>
          </p:cNvSpPr>
          <p:nvPr>
            <p:ph type="title"/>
          </p:nvPr>
        </p:nvSpPr>
        <p:spPr>
          <a:xfrm>
            <a:off x="772881" y="535258"/>
            <a:ext cx="3932237" cy="652346"/>
          </a:xfrm>
        </p:spPr>
        <p:txBody>
          <a:bodyPr>
            <a:normAutofit/>
          </a:bodyPr>
          <a:lstStyle/>
          <a:p>
            <a:r>
              <a:rPr lang="en-US" sz="4000" dirty="0"/>
              <a:t>Networking</a:t>
            </a:r>
          </a:p>
        </p:txBody>
      </p:sp>
      <p:sp>
        <p:nvSpPr>
          <p:cNvPr id="4" name="Text Placeholder 3">
            <a:extLst>
              <a:ext uri="{FF2B5EF4-FFF2-40B4-BE49-F238E27FC236}">
                <a16:creationId xmlns:a16="http://schemas.microsoft.com/office/drawing/2014/main" id="{CD93EC07-235A-4D4C-8B04-98209E37D843}"/>
              </a:ext>
            </a:extLst>
          </p:cNvPr>
          <p:cNvSpPr>
            <a:spLocks noGrp="1"/>
          </p:cNvSpPr>
          <p:nvPr>
            <p:ph type="body" sz="half" idx="2"/>
          </p:nvPr>
        </p:nvSpPr>
        <p:spPr>
          <a:xfrm>
            <a:off x="821945" y="1427119"/>
            <a:ext cx="3491346" cy="4946918"/>
          </a:xfrm>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marL="285750" indent="-285750">
              <a:buFont typeface="Arial" panose="020B0604020202020204" pitchFamily="34" charset="0"/>
              <a:buChar char="•"/>
            </a:pPr>
            <a:r>
              <a:rPr lang="en-US" sz="2400" dirty="0"/>
              <a:t>No networking in the spring</a:t>
            </a:r>
          </a:p>
          <a:p>
            <a:pPr marL="285750" indent="-285750">
              <a:buFont typeface="Arial" panose="020B0604020202020204" pitchFamily="34" charset="0"/>
              <a:buChar char="•"/>
            </a:pPr>
            <a:r>
              <a:rPr lang="en-US" sz="2400" dirty="0"/>
              <a:t>Virtual networking in late fall via gather.town (recommended by IAB members and used by VA Tech for the Graduate Research Polymer Conference)</a:t>
            </a:r>
          </a:p>
          <a:p>
            <a:pPr marL="742950" lvl="1" indent="-285750">
              <a:buFont typeface="Arial" panose="020B0604020202020204" pitchFamily="34" charset="0"/>
              <a:buChar char="•"/>
            </a:pPr>
            <a:r>
              <a:rPr lang="en-US" sz="2000" dirty="0"/>
              <a:t>Platform free for less than 25 attendees (set up by Hayley Brown)</a:t>
            </a:r>
          </a:p>
          <a:p>
            <a:pPr marL="742950" lvl="1" indent="-285750">
              <a:buFont typeface="Arial" panose="020B0604020202020204" pitchFamily="34" charset="0"/>
              <a:buChar char="•"/>
            </a:pPr>
            <a:r>
              <a:rPr lang="en-US" sz="2000" dirty="0"/>
              <a:t>Shipped networking items, cost less than 2K</a:t>
            </a:r>
          </a:p>
          <a:p>
            <a:pPr marL="742950" lvl="1" indent="-285750">
              <a:buFont typeface="Arial" panose="020B0604020202020204" pitchFamily="34" charset="0"/>
              <a:buChar char="•"/>
            </a:pPr>
            <a:r>
              <a:rPr lang="en-US" sz="2000" dirty="0"/>
              <a:t>20 registered to participate</a:t>
            </a:r>
          </a:p>
          <a:p>
            <a:pPr marL="742950" lvl="1" indent="-285750">
              <a:buFont typeface="Arial" panose="020B0604020202020204" pitchFamily="34" charset="0"/>
              <a:buChar char="•"/>
            </a:pPr>
            <a:r>
              <a:rPr lang="en-US" sz="2000" dirty="0"/>
              <a:t>Significant positive feedback</a:t>
            </a:r>
          </a:p>
          <a:p>
            <a:pPr marL="285750" indent="-285750">
              <a:buFont typeface="Arial" panose="020B0604020202020204" pitchFamily="34" charset="0"/>
              <a:buChar char="•"/>
            </a:pPr>
            <a:r>
              <a:rPr lang="en-US" sz="2200" dirty="0"/>
              <a:t>Plans are for a live event at the Spring ACS Meeting</a:t>
            </a:r>
          </a:p>
        </p:txBody>
      </p:sp>
      <p:pic>
        <p:nvPicPr>
          <p:cNvPr id="1026" name="Picture 2">
            <a:extLst>
              <a:ext uri="{FF2B5EF4-FFF2-40B4-BE49-F238E27FC236}">
                <a16:creationId xmlns:a16="http://schemas.microsoft.com/office/drawing/2014/main" id="{615C90D1-8808-4477-8F28-8261C85E8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69" y="1646361"/>
            <a:ext cx="6011244" cy="450843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66F64A9-4136-476F-A216-900B486036B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35855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3177" y="1589"/>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3177" y="1589"/>
                        <a:ext cx="1587" cy="1587"/>
                      </a:xfrm>
                      <a:prstGeom prst="rect">
                        <a:avLst/>
                      </a:prstGeom>
                    </p:spPr>
                  </p:pic>
                </p:oleObj>
              </mc:Fallback>
            </mc:AlternateContent>
          </a:graphicData>
        </a:graphic>
      </p:graphicFrame>
      <p:sp>
        <p:nvSpPr>
          <p:cNvPr id="7" name="Title 6"/>
          <p:cNvSpPr>
            <a:spLocks noGrp="1"/>
          </p:cNvSpPr>
          <p:nvPr>
            <p:ph type="title"/>
          </p:nvPr>
        </p:nvSpPr>
        <p:spPr>
          <a:xfrm>
            <a:off x="271724" y="-317330"/>
            <a:ext cx="10515600" cy="1325563"/>
          </a:xfrm>
        </p:spPr>
        <p:txBody>
          <a:bodyPr>
            <a:normAutofit/>
          </a:bodyPr>
          <a:lstStyle/>
          <a:p>
            <a:r>
              <a:rPr lang="en-US" dirty="0"/>
              <a:t>IAB Mission &amp; Officers 2022</a:t>
            </a:r>
          </a:p>
        </p:txBody>
      </p:sp>
      <p:sp>
        <p:nvSpPr>
          <p:cNvPr id="4" name="Rectangle 3"/>
          <p:cNvSpPr/>
          <p:nvPr/>
        </p:nvSpPr>
        <p:spPr>
          <a:xfrm>
            <a:off x="874254" y="5924888"/>
            <a:ext cx="9772929"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000" b="1" dirty="0">
                <a:solidFill>
                  <a:sysClr val="windowText" lastClr="000000"/>
                </a:solidFill>
                <a:ea typeface="Times New Roman" panose="02020603050405020304" pitchFamily="18" charset="0"/>
              </a:rPr>
              <a:t>“Enhance and foster industrial engagement and support to develop </a:t>
            </a:r>
            <a:r>
              <a:rPr lang="en-US" sz="2000" b="1" u="sng" dirty="0">
                <a:solidFill>
                  <a:schemeClr val="accent4">
                    <a:lumMod val="75000"/>
                  </a:schemeClr>
                </a:solidFill>
                <a:ea typeface="Times New Roman" panose="02020603050405020304" pitchFamily="18" charset="0"/>
              </a:rPr>
              <a:t>programming, education, recognition &amp; awards</a:t>
            </a:r>
            <a:r>
              <a:rPr lang="en-US" sz="2000" b="1" dirty="0">
                <a:solidFill>
                  <a:schemeClr val="accent4">
                    <a:lumMod val="75000"/>
                  </a:schemeClr>
                </a:solidFill>
                <a:ea typeface="Times New Roman" panose="02020603050405020304" pitchFamily="18" charset="0"/>
              </a:rPr>
              <a:t> </a:t>
            </a:r>
            <a:r>
              <a:rPr lang="en-US" sz="2000" b="1" dirty="0">
                <a:solidFill>
                  <a:sysClr val="windowText" lastClr="000000"/>
                </a:solidFill>
                <a:ea typeface="Times New Roman" panose="02020603050405020304" pitchFamily="18" charset="0"/>
              </a:rPr>
              <a:t>within the ACS Division of Polymer Chemistry.”</a:t>
            </a:r>
            <a:endParaRPr lang="en-US" sz="2000" dirty="0">
              <a:solidFill>
                <a:sysClr val="windowText" lastClr="000000"/>
              </a:solidFill>
              <a:ea typeface="Times New Roman" panose="02020603050405020304" pitchFamily="18" charset="0"/>
            </a:endParaRPr>
          </a:p>
        </p:txBody>
      </p:sp>
      <p:grpSp>
        <p:nvGrpSpPr>
          <p:cNvPr id="10" name="Group 9">
            <a:extLst>
              <a:ext uri="{FF2B5EF4-FFF2-40B4-BE49-F238E27FC236}">
                <a16:creationId xmlns:a16="http://schemas.microsoft.com/office/drawing/2014/main" id="{50ABFC1A-F6DB-4D0C-8269-B3F8FCFF3206}"/>
              </a:ext>
            </a:extLst>
          </p:cNvPr>
          <p:cNvGrpSpPr/>
          <p:nvPr/>
        </p:nvGrpSpPr>
        <p:grpSpPr>
          <a:xfrm>
            <a:off x="2545885" y="796409"/>
            <a:ext cx="3120368" cy="4263072"/>
            <a:chOff x="1660765" y="828287"/>
            <a:chExt cx="3120368" cy="4263072"/>
          </a:xfrm>
        </p:grpSpPr>
        <p:sp>
          <p:nvSpPr>
            <p:cNvPr id="13" name="Rectangle 12"/>
            <p:cNvSpPr/>
            <p:nvPr/>
          </p:nvSpPr>
          <p:spPr>
            <a:xfrm>
              <a:off x="1660765" y="4029530"/>
              <a:ext cx="3120368" cy="1061829"/>
            </a:xfrm>
            <a:prstGeom prst="rect">
              <a:avLst/>
            </a:prstGeom>
          </p:spPr>
          <p:txBody>
            <a:bodyPr wrap="square">
              <a:spAutoFit/>
            </a:bodyPr>
            <a:lstStyle/>
            <a:p>
              <a:pPr marL="285750" indent="-285750">
                <a:buFont typeface="Arial" panose="020B0604020202020204" pitchFamily="34" charset="0"/>
                <a:buChar char="•"/>
              </a:pPr>
              <a:r>
                <a:rPr lang="en-US" sz="2100" dirty="0">
                  <a:solidFill>
                    <a:prstClr val="white"/>
                  </a:solidFill>
                </a:rPr>
                <a:t>Networking</a:t>
              </a:r>
            </a:p>
            <a:p>
              <a:pPr marL="285750" indent="-285750">
                <a:buFont typeface="Arial" panose="020B0604020202020204" pitchFamily="34" charset="0"/>
                <a:buChar char="•"/>
              </a:pPr>
              <a:r>
                <a:rPr lang="en-US" sz="2100" dirty="0">
                  <a:solidFill>
                    <a:prstClr val="white"/>
                  </a:solidFill>
                </a:rPr>
                <a:t>Finance &amp; Reporting</a:t>
              </a:r>
            </a:p>
            <a:p>
              <a:pPr marL="285750" indent="-285750">
                <a:buFont typeface="Arial" panose="020B0604020202020204" pitchFamily="34" charset="0"/>
                <a:buChar char="•"/>
              </a:pPr>
              <a:r>
                <a:rPr lang="en-US" sz="2100" dirty="0">
                  <a:solidFill>
                    <a:prstClr val="white"/>
                  </a:solidFill>
                </a:rPr>
                <a:t>Bulletin</a:t>
              </a:r>
            </a:p>
          </p:txBody>
        </p:sp>
        <p:sp>
          <p:nvSpPr>
            <p:cNvPr id="16" name="Rectangle 15"/>
            <p:cNvSpPr/>
            <p:nvPr/>
          </p:nvSpPr>
          <p:spPr>
            <a:xfrm>
              <a:off x="1752534" y="828287"/>
              <a:ext cx="2936830" cy="738664"/>
            </a:xfrm>
            <a:prstGeom prst="rect">
              <a:avLst/>
            </a:prstGeom>
          </p:spPr>
          <p:txBody>
            <a:bodyPr wrap="none">
              <a:spAutoFit/>
            </a:bodyPr>
            <a:lstStyle/>
            <a:p>
              <a:r>
                <a:rPr lang="en-US" sz="2100" u="sng" dirty="0">
                  <a:solidFill>
                    <a:prstClr val="white"/>
                  </a:solidFill>
                </a:rPr>
                <a:t>Chair</a:t>
              </a:r>
              <a:r>
                <a:rPr lang="en-US" sz="2100" dirty="0">
                  <a:solidFill>
                    <a:prstClr val="white"/>
                  </a:solidFill>
                </a:rPr>
                <a:t>: Corinne Lipscomb</a:t>
              </a:r>
            </a:p>
            <a:p>
              <a:r>
                <a:rPr lang="en-US" sz="2100" dirty="0">
                  <a:solidFill>
                    <a:prstClr val="white"/>
                  </a:solidFill>
                </a:rPr>
                <a:t>	      (3M Company)</a:t>
              </a:r>
            </a:p>
          </p:txBody>
        </p:sp>
      </p:grpSp>
      <p:sp>
        <p:nvSpPr>
          <p:cNvPr id="2" name="Footer Placeholder 1">
            <a:extLst>
              <a:ext uri="{FF2B5EF4-FFF2-40B4-BE49-F238E27FC236}">
                <a16:creationId xmlns:a16="http://schemas.microsoft.com/office/drawing/2014/main" id="{AF260240-6F2E-476C-BF83-73E209010DB7}"/>
              </a:ext>
            </a:extLst>
          </p:cNvPr>
          <p:cNvSpPr>
            <a:spLocks noGrp="1"/>
          </p:cNvSpPr>
          <p:nvPr>
            <p:ph type="ftr" sz="quarter" idx="11"/>
          </p:nvPr>
        </p:nvSpPr>
        <p:spPr/>
        <p:txBody>
          <a:bodyPr/>
          <a:lstStyle/>
          <a:p>
            <a:endParaRPr lang="en-US" dirty="0"/>
          </a:p>
        </p:txBody>
      </p:sp>
      <p:grpSp>
        <p:nvGrpSpPr>
          <p:cNvPr id="18" name="Group 17">
            <a:extLst>
              <a:ext uri="{FF2B5EF4-FFF2-40B4-BE49-F238E27FC236}">
                <a16:creationId xmlns:a16="http://schemas.microsoft.com/office/drawing/2014/main" id="{EE62D437-E4F7-4CD3-8990-C53E31A7AD04}"/>
              </a:ext>
            </a:extLst>
          </p:cNvPr>
          <p:cNvGrpSpPr/>
          <p:nvPr/>
        </p:nvGrpSpPr>
        <p:grpSpPr>
          <a:xfrm>
            <a:off x="6256581" y="796409"/>
            <a:ext cx="2759794" cy="5555734"/>
            <a:chOff x="8838996" y="828287"/>
            <a:chExt cx="2759794" cy="5555734"/>
          </a:xfrm>
        </p:grpSpPr>
        <p:sp>
          <p:nvSpPr>
            <p:cNvPr id="12" name="Rectangle 11">
              <a:extLst>
                <a:ext uri="{FF2B5EF4-FFF2-40B4-BE49-F238E27FC236}">
                  <a16:creationId xmlns:a16="http://schemas.microsoft.com/office/drawing/2014/main" id="{9B7716E5-300E-4210-BD6C-9B65815ECFCC}"/>
                </a:ext>
              </a:extLst>
            </p:cNvPr>
            <p:cNvSpPr/>
            <p:nvPr/>
          </p:nvSpPr>
          <p:spPr>
            <a:xfrm>
              <a:off x="8838996" y="828287"/>
              <a:ext cx="2759794" cy="738664"/>
            </a:xfrm>
            <a:prstGeom prst="rect">
              <a:avLst/>
            </a:prstGeom>
          </p:spPr>
          <p:txBody>
            <a:bodyPr wrap="none">
              <a:spAutoFit/>
            </a:bodyPr>
            <a:lstStyle/>
            <a:p>
              <a:r>
                <a:rPr lang="en-US" sz="2100" u="sng" dirty="0">
                  <a:solidFill>
                    <a:prstClr val="white"/>
                  </a:solidFill>
                </a:rPr>
                <a:t>Co-Chair</a:t>
              </a:r>
              <a:r>
                <a:rPr lang="en-US" sz="2100" dirty="0">
                  <a:solidFill>
                    <a:prstClr val="white"/>
                  </a:solidFill>
                </a:rPr>
                <a:t>: Hayley Brown</a:t>
              </a:r>
            </a:p>
            <a:p>
              <a:r>
                <a:rPr lang="en-US" sz="2100" dirty="0">
                  <a:solidFill>
                    <a:prstClr val="white"/>
                  </a:solidFill>
                </a:rPr>
                <a:t>           (Dow)</a:t>
              </a:r>
            </a:p>
          </p:txBody>
        </p:sp>
        <p:pic>
          <p:nvPicPr>
            <p:cNvPr id="8" name="Picture 7" descr="A person wearing glasses&#10;&#10;Description automatically generated with low confidence">
              <a:extLst>
                <a:ext uri="{FF2B5EF4-FFF2-40B4-BE49-F238E27FC236}">
                  <a16:creationId xmlns:a16="http://schemas.microsoft.com/office/drawing/2014/main" id="{2162A677-393C-49C1-B9CD-6A2BDBC139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8269" y="1737219"/>
              <a:ext cx="1341249" cy="2011680"/>
            </a:xfrm>
            <a:prstGeom prst="rect">
              <a:avLst/>
            </a:prstGeom>
          </p:spPr>
        </p:pic>
        <p:sp>
          <p:nvSpPr>
            <p:cNvPr id="15" name="Rectangle 14">
              <a:extLst>
                <a:ext uri="{FF2B5EF4-FFF2-40B4-BE49-F238E27FC236}">
                  <a16:creationId xmlns:a16="http://schemas.microsoft.com/office/drawing/2014/main" id="{8886236C-9817-4DCF-9716-A35FC9BDB4E5}"/>
                </a:ext>
              </a:extLst>
            </p:cNvPr>
            <p:cNvSpPr/>
            <p:nvPr/>
          </p:nvSpPr>
          <p:spPr>
            <a:xfrm>
              <a:off x="8888240" y="4029530"/>
              <a:ext cx="2661306" cy="2354491"/>
            </a:xfrm>
            <a:prstGeom prst="rect">
              <a:avLst/>
            </a:prstGeom>
          </p:spPr>
          <p:txBody>
            <a:bodyPr wrap="none">
              <a:spAutoFit/>
            </a:bodyPr>
            <a:lstStyle/>
            <a:p>
              <a:pPr marL="342900" indent="-342900">
                <a:buFont typeface="Arial" panose="020B0604020202020204" pitchFamily="34" charset="0"/>
                <a:buChar char="•"/>
              </a:pPr>
              <a:r>
                <a:rPr lang="en-US" sz="2100" dirty="0">
                  <a:solidFill>
                    <a:prstClr val="white"/>
                  </a:solidFill>
                </a:rPr>
                <a:t>IPS &amp; YIPS Support</a:t>
              </a:r>
            </a:p>
            <a:p>
              <a:pPr marL="342900" indent="-342900">
                <a:buFont typeface="Arial" panose="020B0604020202020204" pitchFamily="34" charset="0"/>
                <a:buChar char="•"/>
              </a:pPr>
              <a:r>
                <a:rPr lang="en-US" sz="2100" dirty="0">
                  <a:solidFill>
                    <a:prstClr val="white"/>
                  </a:solidFill>
                </a:rPr>
                <a:t>New Initiatives</a:t>
              </a:r>
            </a:p>
            <a:p>
              <a:pPr marL="285750" indent="-285750">
                <a:buFont typeface="Arial" panose="020B0604020202020204" pitchFamily="34" charset="0"/>
                <a:buChar char="•"/>
              </a:pPr>
              <a:r>
                <a:rPr lang="en-US" sz="2100" dirty="0">
                  <a:solidFill>
                    <a:prstClr val="white"/>
                  </a:solidFill>
                </a:rPr>
                <a:t>Succession Planning</a:t>
              </a:r>
            </a:p>
            <a:p>
              <a:pPr marL="285750" indent="-285750">
                <a:buFont typeface="Arial" panose="020B0604020202020204" pitchFamily="34" charset="0"/>
                <a:buChar char="•"/>
              </a:pPr>
              <a:r>
                <a:rPr lang="en-US" sz="2100" dirty="0">
                  <a:solidFill>
                    <a:prstClr val="white"/>
                  </a:solidFill>
                </a:rPr>
                <a:t>Membership</a:t>
              </a:r>
            </a:p>
            <a:p>
              <a:pPr marL="285750" indent="-285750">
                <a:buFont typeface="Arial" panose="020B0604020202020204" pitchFamily="34" charset="0"/>
                <a:buChar char="•"/>
              </a:pPr>
              <a:r>
                <a:rPr lang="en-US" sz="2100" dirty="0">
                  <a:solidFill>
                    <a:prstClr val="white"/>
                  </a:solidFill>
                </a:rPr>
                <a:t>Programming</a:t>
              </a:r>
            </a:p>
            <a:p>
              <a:pPr marL="285750" indent="-285750">
                <a:buFont typeface="Arial" panose="020B0604020202020204" pitchFamily="34" charset="0"/>
                <a:buChar char="•"/>
              </a:pPr>
              <a:endParaRPr lang="en-US" sz="2100" dirty="0">
                <a:solidFill>
                  <a:prstClr val="white"/>
                </a:solidFill>
              </a:endParaRPr>
            </a:p>
            <a:p>
              <a:pPr marL="285750" indent="-285750">
                <a:buFont typeface="Arial" panose="020B0604020202020204" pitchFamily="34" charset="0"/>
                <a:buChar char="•"/>
              </a:pPr>
              <a:endParaRPr lang="en-US" sz="2100" dirty="0">
                <a:solidFill>
                  <a:prstClr val="white"/>
                </a:solidFill>
              </a:endParaRPr>
            </a:p>
          </p:txBody>
        </p:sp>
      </p:grpSp>
      <p:pic>
        <p:nvPicPr>
          <p:cNvPr id="3" name="Picture 2">
            <a:extLst>
              <a:ext uri="{FF2B5EF4-FFF2-40B4-BE49-F238E27FC236}">
                <a16:creationId xmlns:a16="http://schemas.microsoft.com/office/drawing/2014/main" id="{8D08796E-DD58-441A-9EAE-21F837B0CFB0}"/>
              </a:ext>
            </a:extLst>
          </p:cNvPr>
          <p:cNvPicPr>
            <a:picLocks noChangeAspect="1"/>
          </p:cNvPicPr>
          <p:nvPr/>
        </p:nvPicPr>
        <p:blipFill>
          <a:blip r:embed="rId6"/>
          <a:stretch>
            <a:fillRect/>
          </a:stretch>
        </p:blipFill>
        <p:spPr>
          <a:xfrm>
            <a:off x="3356126" y="1705341"/>
            <a:ext cx="1364948" cy="2055091"/>
          </a:xfrm>
          <a:prstGeom prst="rect">
            <a:avLst/>
          </a:prstGeom>
        </p:spPr>
      </p:pic>
    </p:spTree>
    <p:extLst>
      <p:ext uri="{BB962C8B-B14F-4D97-AF65-F5344CB8AC3E}">
        <p14:creationId xmlns:p14="http://schemas.microsoft.com/office/powerpoint/2010/main" val="358262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CE8E-BCA0-4E2D-9028-FA9A5AF82A60}"/>
              </a:ext>
            </a:extLst>
          </p:cNvPr>
          <p:cNvSpPr>
            <a:spLocks noGrp="1"/>
          </p:cNvSpPr>
          <p:nvPr>
            <p:ph type="title"/>
          </p:nvPr>
        </p:nvSpPr>
        <p:spPr>
          <a:xfrm>
            <a:off x="177557" y="-103111"/>
            <a:ext cx="10515600" cy="1325563"/>
          </a:xfrm>
        </p:spPr>
        <p:txBody>
          <a:bodyPr/>
          <a:lstStyle/>
          <a:p>
            <a:r>
              <a:rPr lang="en-US" dirty="0"/>
              <a:t>Networking, also in 2021-</a:t>
            </a:r>
          </a:p>
        </p:txBody>
      </p:sp>
      <p:sp>
        <p:nvSpPr>
          <p:cNvPr id="12" name="TextBox 11">
            <a:extLst>
              <a:ext uri="{FF2B5EF4-FFF2-40B4-BE49-F238E27FC236}">
                <a16:creationId xmlns:a16="http://schemas.microsoft.com/office/drawing/2014/main" id="{95331323-0C49-466C-86D2-0674455E9CEB}"/>
              </a:ext>
            </a:extLst>
          </p:cNvPr>
          <p:cNvSpPr txBox="1"/>
          <p:nvPr/>
        </p:nvSpPr>
        <p:spPr>
          <a:xfrm>
            <a:off x="290072" y="990944"/>
            <a:ext cx="7180628" cy="568617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New Industry Employee Networking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Pilot 4 Session Framework</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Introduction Session &amp; Get to Know You Activity – February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Unwritten Rules to Industry Success Panel Discussion - April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YIPS Winner Discussion with Jason Rolland (YIPS 2019) - August</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Mark Schwartzlander, BASF</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Kyle Snow, Citrine Informatics</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Mary Upshur, Dow Chemical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Kacey Hall, Milliken Chemical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Jeff Ting, 3M Company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Michael Minkler, Milliken Company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Given the challenges of starting a new career in industry during the pandemic, the New Industry Virtual Networking event was a fantastic way for us to connect and engage with our industrial colleagues in the polymer science and engineering community. Hearing from speakers across different companies in the POLY IAB allowed us to appreciate the diversity of career pathways that a polymer scientist can take.</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571500" marR="0" lvl="0" indent="0" algn="l" defTabSz="4572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050" name="Picture 2">
            <a:extLst>
              <a:ext uri="{FF2B5EF4-FFF2-40B4-BE49-F238E27FC236}">
                <a16:creationId xmlns:a16="http://schemas.microsoft.com/office/drawing/2014/main" id="{ACE679BB-2FE2-494B-993A-B8A4ABBE4A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098" y="398303"/>
            <a:ext cx="4027830" cy="265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4755D10-A0ED-46A1-9376-9110CAC2BC70}"/>
              </a:ext>
            </a:extLst>
          </p:cNvPr>
          <p:cNvPicPr>
            <a:picLocks noChangeAspect="1"/>
          </p:cNvPicPr>
          <p:nvPr/>
        </p:nvPicPr>
        <p:blipFill>
          <a:blip r:embed="rId3"/>
          <a:stretch>
            <a:fillRect/>
          </a:stretch>
        </p:blipFill>
        <p:spPr>
          <a:xfrm>
            <a:off x="7088306" y="3557131"/>
            <a:ext cx="4648200" cy="1623060"/>
          </a:xfrm>
          <a:prstGeom prst="rect">
            <a:avLst/>
          </a:prstGeom>
        </p:spPr>
      </p:pic>
    </p:spTree>
    <p:extLst>
      <p:ext uri="{BB962C8B-B14F-4D97-AF65-F5344CB8AC3E}">
        <p14:creationId xmlns:p14="http://schemas.microsoft.com/office/powerpoint/2010/main" val="423324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CE8E-BCA0-4E2D-9028-FA9A5AF82A60}"/>
              </a:ext>
            </a:extLst>
          </p:cNvPr>
          <p:cNvSpPr>
            <a:spLocks noGrp="1"/>
          </p:cNvSpPr>
          <p:nvPr>
            <p:ph type="title"/>
          </p:nvPr>
        </p:nvSpPr>
        <p:spPr>
          <a:xfrm>
            <a:off x="177557" y="-103111"/>
            <a:ext cx="10515600" cy="1325563"/>
          </a:xfrm>
        </p:spPr>
        <p:txBody>
          <a:bodyPr/>
          <a:lstStyle/>
          <a:p>
            <a:r>
              <a:rPr lang="en-US" dirty="0"/>
              <a:t>Networking, also in 2021-</a:t>
            </a:r>
          </a:p>
        </p:txBody>
      </p:sp>
      <p:sp>
        <p:nvSpPr>
          <p:cNvPr id="12" name="TextBox 11">
            <a:extLst>
              <a:ext uri="{FF2B5EF4-FFF2-40B4-BE49-F238E27FC236}">
                <a16:creationId xmlns:a16="http://schemas.microsoft.com/office/drawing/2014/main" id="{95331323-0C49-466C-86D2-0674455E9CEB}"/>
              </a:ext>
            </a:extLst>
          </p:cNvPr>
          <p:cNvSpPr txBox="1"/>
          <p:nvPr/>
        </p:nvSpPr>
        <p:spPr>
          <a:xfrm>
            <a:off x="290072" y="990944"/>
            <a:ext cx="7180628" cy="568617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New Industry Employee Networking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Pilot 4 Session Framework</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Introduction Session &amp; Get to Know You Activity – February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Unwritten Rules to Industry Success Panel Discussion - April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YIPS Winner Discussion with Jason Rolland (YIPS 2019) - August</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Mark Schwartzlander, BASF</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Kyle Snow, Citrine Informatics</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Mary Upshur, Dow Chemical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Kacey Hall, Milliken Chemical</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Jeff Ting, 3M Company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Michael Minkler, Milliken Company</a:t>
            </a:r>
          </a:p>
          <a:p>
            <a:pPr marL="571500" marR="0" lvl="0" indent="0" algn="l" defTabSz="4572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Given the challenges of starting a new career in industry during the pandemic, the New Industry Virtual Networking event was a fantastic way for us to connect and engage with our industrial colleagues in the polymer science and engineering community. Hearing from speakers across different companies in the POLY IAB allowed us to appreciate the diversity of career pathways that a polymer scientist can take.</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571500" marR="0" lvl="0" indent="0" algn="l" defTabSz="4572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050" name="Picture 2">
            <a:extLst>
              <a:ext uri="{FF2B5EF4-FFF2-40B4-BE49-F238E27FC236}">
                <a16:creationId xmlns:a16="http://schemas.microsoft.com/office/drawing/2014/main" id="{ACE679BB-2FE2-494B-993A-B8A4ABBE4A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098" y="398303"/>
            <a:ext cx="4027830" cy="265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4755D10-A0ED-46A1-9376-9110CAC2BC70}"/>
              </a:ext>
            </a:extLst>
          </p:cNvPr>
          <p:cNvPicPr>
            <a:picLocks noChangeAspect="1"/>
          </p:cNvPicPr>
          <p:nvPr/>
        </p:nvPicPr>
        <p:blipFill>
          <a:blip r:embed="rId3"/>
          <a:stretch>
            <a:fillRect/>
          </a:stretch>
        </p:blipFill>
        <p:spPr>
          <a:xfrm>
            <a:off x="7088306" y="3557131"/>
            <a:ext cx="4648200" cy="1623060"/>
          </a:xfrm>
          <a:prstGeom prst="rect">
            <a:avLst/>
          </a:prstGeom>
        </p:spPr>
      </p:pic>
    </p:spTree>
    <p:extLst>
      <p:ext uri="{BB962C8B-B14F-4D97-AF65-F5344CB8AC3E}">
        <p14:creationId xmlns:p14="http://schemas.microsoft.com/office/powerpoint/2010/main" val="167675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CE8E-BCA0-4E2D-9028-FA9A5AF82A60}"/>
              </a:ext>
            </a:extLst>
          </p:cNvPr>
          <p:cNvSpPr>
            <a:spLocks noGrp="1"/>
          </p:cNvSpPr>
          <p:nvPr>
            <p:ph type="title"/>
          </p:nvPr>
        </p:nvSpPr>
        <p:spPr>
          <a:xfrm>
            <a:off x="33178" y="-242318"/>
            <a:ext cx="10515600" cy="1325563"/>
          </a:xfrm>
        </p:spPr>
        <p:txBody>
          <a:bodyPr/>
          <a:lstStyle/>
          <a:p>
            <a:r>
              <a:rPr lang="en-US" dirty="0"/>
              <a:t>2021 Programming - other</a:t>
            </a:r>
          </a:p>
        </p:txBody>
      </p:sp>
      <p:sp>
        <p:nvSpPr>
          <p:cNvPr id="4" name="Rectangle 3">
            <a:extLst>
              <a:ext uri="{FF2B5EF4-FFF2-40B4-BE49-F238E27FC236}">
                <a16:creationId xmlns:a16="http://schemas.microsoft.com/office/drawing/2014/main" id="{F5B77D28-537D-4760-AF34-1086BC7F5167}"/>
              </a:ext>
            </a:extLst>
          </p:cNvPr>
          <p:cNvSpPr/>
          <p:nvPr/>
        </p:nvSpPr>
        <p:spPr>
          <a:xfrm>
            <a:off x="1136336" y="1219896"/>
            <a:ext cx="199958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Webinars</a:t>
            </a:r>
          </a:p>
        </p:txBody>
      </p:sp>
      <p:sp>
        <p:nvSpPr>
          <p:cNvPr id="13" name="Rectangle 12">
            <a:extLst>
              <a:ext uri="{FF2B5EF4-FFF2-40B4-BE49-F238E27FC236}">
                <a16:creationId xmlns:a16="http://schemas.microsoft.com/office/drawing/2014/main" id="{C2AA3203-A951-4220-B637-AE6096742B3D}"/>
              </a:ext>
            </a:extLst>
          </p:cNvPr>
          <p:cNvSpPr/>
          <p:nvPr/>
        </p:nvSpPr>
        <p:spPr>
          <a:xfrm>
            <a:off x="4471679" y="1286367"/>
            <a:ext cx="323454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POLY Webshops</a:t>
            </a:r>
          </a:p>
        </p:txBody>
      </p:sp>
      <p:sp>
        <p:nvSpPr>
          <p:cNvPr id="15" name="Rectangle 14">
            <a:extLst>
              <a:ext uri="{FF2B5EF4-FFF2-40B4-BE49-F238E27FC236}">
                <a16:creationId xmlns:a16="http://schemas.microsoft.com/office/drawing/2014/main" id="{CE3328F6-90F3-4196-AF5C-295F597507CA}"/>
              </a:ext>
            </a:extLst>
          </p:cNvPr>
          <p:cNvSpPr/>
          <p:nvPr/>
        </p:nvSpPr>
        <p:spPr>
          <a:xfrm>
            <a:off x="8197772" y="1286367"/>
            <a:ext cx="355392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a:ln/>
                <a:solidFill>
                  <a:schemeClr val="accent4"/>
                </a:solidFill>
                <a:effectLst/>
              </a:rPr>
              <a:t>Regional Meeting</a:t>
            </a:r>
            <a:endParaRPr lang="en-US" sz="3600" b="1" cap="none" spc="0" dirty="0">
              <a:ln/>
              <a:solidFill>
                <a:schemeClr val="accent4"/>
              </a:solidFill>
              <a:effectLst/>
            </a:endParaRPr>
          </a:p>
        </p:txBody>
      </p:sp>
      <p:sp>
        <p:nvSpPr>
          <p:cNvPr id="16" name="TextBox 15">
            <a:extLst>
              <a:ext uri="{FF2B5EF4-FFF2-40B4-BE49-F238E27FC236}">
                <a16:creationId xmlns:a16="http://schemas.microsoft.com/office/drawing/2014/main" id="{D669FEF0-7911-448F-9AF2-EB9F0FA672A5}"/>
              </a:ext>
            </a:extLst>
          </p:cNvPr>
          <p:cNvSpPr txBox="1"/>
          <p:nvPr/>
        </p:nvSpPr>
        <p:spPr>
          <a:xfrm>
            <a:off x="387187" y="2002879"/>
            <a:ext cx="3497884" cy="25853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571500" marR="0">
              <a:spcBef>
                <a:spcPts val="0"/>
              </a:spcBef>
            </a:pPr>
            <a:endParaRPr lang="en-US" sz="1800" b="1" dirty="0">
              <a:effectLst/>
              <a:ea typeface="Calibri" panose="020F0502020204030204" pitchFamily="34" charset="0"/>
              <a:cs typeface="Times New Roman" panose="02020603050405020304" pitchFamily="18" charset="0"/>
            </a:endParaRPr>
          </a:p>
          <a:p>
            <a:pPr marL="344488" indent="-285750">
              <a:buFont typeface="Arial" panose="020B0604020202020204" pitchFamily="34" charset="0"/>
              <a:buChar char="•"/>
            </a:pPr>
            <a:r>
              <a:rPr lang="en-US" dirty="0">
                <a:cs typeface="Times New Roman" panose="02020603050405020304" pitchFamily="18" charset="0"/>
              </a:rPr>
              <a:t>Spring ACS Webinar: Solving the Plastic Waste Problem</a:t>
            </a:r>
          </a:p>
          <a:p>
            <a:pPr marL="344488" indent="-285750">
              <a:buFont typeface="Arial" panose="020B0604020202020204" pitchFamily="34" charset="0"/>
              <a:buChar char="•"/>
            </a:pPr>
            <a:endParaRPr lang="en-US" dirty="0">
              <a:cs typeface="Times New Roman" panose="02020603050405020304" pitchFamily="18" charset="0"/>
            </a:endParaRPr>
          </a:p>
          <a:p>
            <a:pPr marL="58738"/>
            <a:endParaRPr lang="en-US" dirty="0">
              <a:cs typeface="Times New Roman" panose="02020603050405020304" pitchFamily="18" charset="0"/>
            </a:endParaRPr>
          </a:p>
          <a:p>
            <a:pPr marL="58738"/>
            <a:r>
              <a:rPr lang="en-US" b="1" dirty="0">
                <a:cs typeface="Times New Roman" panose="02020603050405020304" pitchFamily="18" charset="0"/>
              </a:rPr>
              <a:t>IAB’s Peter Boul moderated this event.</a:t>
            </a:r>
          </a:p>
          <a:p>
            <a:pPr marL="58738"/>
            <a:endParaRPr lang="en-US" b="1" dirty="0">
              <a:cs typeface="Times New Roman" panose="02020603050405020304" pitchFamily="18" charset="0"/>
            </a:endParaRPr>
          </a:p>
          <a:p>
            <a:pPr marL="58738"/>
            <a:r>
              <a:rPr lang="en-US" b="1" dirty="0">
                <a:cs typeface="Times New Roman" panose="02020603050405020304" pitchFamily="18" charset="0"/>
              </a:rPr>
              <a:t>IAB sponsored speaker honoraria</a:t>
            </a:r>
          </a:p>
        </p:txBody>
      </p:sp>
      <p:sp>
        <p:nvSpPr>
          <p:cNvPr id="17" name="TextBox 16">
            <a:extLst>
              <a:ext uri="{FF2B5EF4-FFF2-40B4-BE49-F238E27FC236}">
                <a16:creationId xmlns:a16="http://schemas.microsoft.com/office/drawing/2014/main" id="{B48664A2-3602-4299-AC5D-55C265E4B98C}"/>
              </a:ext>
            </a:extLst>
          </p:cNvPr>
          <p:cNvSpPr txBox="1"/>
          <p:nvPr/>
        </p:nvSpPr>
        <p:spPr>
          <a:xfrm>
            <a:off x="4340007" y="2002879"/>
            <a:ext cx="3497884" cy="25853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571500" marR="0">
              <a:spcBef>
                <a:spcPts val="0"/>
              </a:spcBef>
            </a:pPr>
            <a:endParaRPr lang="en-US" sz="1800" b="1" dirty="0">
              <a:effectLst/>
              <a:ea typeface="Calibri" panose="020F0502020204030204" pitchFamily="34" charset="0"/>
              <a:cs typeface="Times New Roman" panose="02020603050405020304" pitchFamily="18" charset="0"/>
            </a:endParaRPr>
          </a:p>
          <a:p>
            <a:pPr marL="344488" indent="-285750">
              <a:buFont typeface="Arial" panose="020B0604020202020204" pitchFamily="34" charset="0"/>
              <a:buChar char="•"/>
            </a:pPr>
            <a:r>
              <a:rPr lang="en-US" dirty="0">
                <a:cs typeface="Times New Roman" panose="02020603050405020304" pitchFamily="18" charset="0"/>
              </a:rPr>
              <a:t>Spring Webshop on Stimulus-Responsive Polymers and Liquid Crystal Elastomers</a:t>
            </a:r>
          </a:p>
          <a:p>
            <a:pPr marL="58738"/>
            <a:endParaRPr lang="en-US" dirty="0">
              <a:cs typeface="Times New Roman" panose="02020603050405020304" pitchFamily="18" charset="0"/>
            </a:endParaRPr>
          </a:p>
          <a:p>
            <a:pPr marL="58738"/>
            <a:r>
              <a:rPr lang="en-US" b="1" dirty="0">
                <a:cs typeface="Times New Roman" panose="02020603050405020304" pitchFamily="18" charset="0"/>
              </a:rPr>
              <a:t>IAB’s Peter Boul moderated this event.</a:t>
            </a:r>
          </a:p>
          <a:p>
            <a:pPr marL="58738"/>
            <a:endParaRPr lang="en-US" b="1" dirty="0">
              <a:cs typeface="Times New Roman" panose="02020603050405020304" pitchFamily="18" charset="0"/>
            </a:endParaRPr>
          </a:p>
          <a:p>
            <a:pPr marL="58738"/>
            <a:r>
              <a:rPr lang="en-US" b="1" dirty="0">
                <a:cs typeface="Times New Roman" panose="02020603050405020304" pitchFamily="18" charset="0"/>
              </a:rPr>
              <a:t>IAB sponsored speaker honoraria</a:t>
            </a:r>
          </a:p>
        </p:txBody>
      </p:sp>
      <p:sp>
        <p:nvSpPr>
          <p:cNvPr id="19" name="TextBox 18">
            <a:extLst>
              <a:ext uri="{FF2B5EF4-FFF2-40B4-BE49-F238E27FC236}">
                <a16:creationId xmlns:a16="http://schemas.microsoft.com/office/drawing/2014/main" id="{6757BD51-C5FA-496F-BC55-84C574AE4254}"/>
              </a:ext>
            </a:extLst>
          </p:cNvPr>
          <p:cNvSpPr txBox="1"/>
          <p:nvPr/>
        </p:nvSpPr>
        <p:spPr>
          <a:xfrm>
            <a:off x="8257076" y="2002879"/>
            <a:ext cx="3497884" cy="369331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4488" lvl="1" indent="-285750">
              <a:buFont typeface="Arial" panose="020B0604020202020204" pitchFamily="34" charset="0"/>
              <a:buChar char="•"/>
            </a:pPr>
            <a:r>
              <a:rPr lang="en-US" sz="1800" b="1" dirty="0"/>
              <a:t>2021 Rocky Mountain Regional Meeting</a:t>
            </a:r>
            <a:r>
              <a:rPr lang="en-US" sz="1800" dirty="0"/>
              <a:t>. </a:t>
            </a:r>
          </a:p>
          <a:p>
            <a:pPr lvl="1"/>
            <a:r>
              <a:rPr lang="en-US" sz="1800" dirty="0"/>
              <a:t>October 28 – 30, 2021</a:t>
            </a:r>
          </a:p>
          <a:p>
            <a:pPr lvl="1"/>
            <a:r>
              <a:rPr lang="en-US" sz="1800" b="1" dirty="0"/>
              <a:t>Organized by IAB Member Laura Stratton</a:t>
            </a:r>
          </a:p>
          <a:p>
            <a:pPr lvl="1"/>
            <a:endParaRPr lang="en-US" b="1" dirty="0">
              <a:cs typeface="Times New Roman" panose="02020603050405020304" pitchFamily="18" charset="0"/>
            </a:endParaRPr>
          </a:p>
          <a:p>
            <a:pPr lvl="1"/>
            <a:r>
              <a:rPr lang="en-US" b="1" dirty="0">
                <a:cs typeface="Times New Roman" panose="02020603050405020304" pitchFamily="18" charset="0"/>
              </a:rPr>
              <a:t>Joint session/webinar</a:t>
            </a:r>
            <a:endParaRPr lang="en-US" dirty="0">
              <a:cs typeface="Times New Roman" panose="02020603050405020304" pitchFamily="18" charset="0"/>
            </a:endParaRPr>
          </a:p>
          <a:p>
            <a:pPr lvl="1"/>
            <a:r>
              <a:rPr lang="en-US" dirty="0">
                <a:cs typeface="Times New Roman" panose="02020603050405020304" pitchFamily="18" charset="0"/>
              </a:rPr>
              <a:t>Fall ACS Webinar: Polymers and Nanomaterials for Low Carbon Energy</a:t>
            </a:r>
          </a:p>
          <a:p>
            <a:pPr lvl="1"/>
            <a:endParaRPr lang="en-US" dirty="0">
              <a:cs typeface="Times New Roman" panose="02020603050405020304" pitchFamily="18" charset="0"/>
            </a:endParaRPr>
          </a:p>
          <a:p>
            <a:pPr lvl="1"/>
            <a:r>
              <a:rPr lang="en-US" b="1" dirty="0">
                <a:cs typeface="Times New Roman" panose="02020603050405020304" pitchFamily="18" charset="0"/>
              </a:rPr>
              <a:t>Organized by Peter Boul.</a:t>
            </a:r>
          </a:p>
          <a:p>
            <a:pPr lvl="1"/>
            <a:endParaRPr lang="en-US" dirty="0"/>
          </a:p>
        </p:txBody>
      </p:sp>
      <p:sp>
        <p:nvSpPr>
          <p:cNvPr id="7" name="Rectangle 6">
            <a:extLst>
              <a:ext uri="{FF2B5EF4-FFF2-40B4-BE49-F238E27FC236}">
                <a16:creationId xmlns:a16="http://schemas.microsoft.com/office/drawing/2014/main" id="{C1E88C3D-660A-46AC-89EC-69E68A4B4302}"/>
              </a:ext>
            </a:extLst>
          </p:cNvPr>
          <p:cNvSpPr/>
          <p:nvPr/>
        </p:nvSpPr>
        <p:spPr>
          <a:xfrm>
            <a:off x="387187" y="5822638"/>
            <a:ext cx="11644884" cy="830997"/>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To continue to support of these and other programming opportunities, IAB will identify if initiatives help to achieve supporting the interests of its industrial members.</a:t>
            </a:r>
          </a:p>
        </p:txBody>
      </p:sp>
      <p:sp>
        <p:nvSpPr>
          <p:cNvPr id="3" name="Footer Placeholder 2">
            <a:extLst>
              <a:ext uri="{FF2B5EF4-FFF2-40B4-BE49-F238E27FC236}">
                <a16:creationId xmlns:a16="http://schemas.microsoft.com/office/drawing/2014/main" id="{8F09E163-8D1E-4BDC-A847-0A15E78603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6922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DF097E29-316E-4179-BF49-AA57DC4F7C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5293" y="728174"/>
            <a:ext cx="9938101" cy="5590182"/>
          </a:xfrm>
        </p:spPr>
      </p:pic>
      <p:sp>
        <p:nvSpPr>
          <p:cNvPr id="3" name="Title 1">
            <a:extLst>
              <a:ext uri="{FF2B5EF4-FFF2-40B4-BE49-F238E27FC236}">
                <a16:creationId xmlns:a16="http://schemas.microsoft.com/office/drawing/2014/main" id="{EDCC6C86-43D9-4E5D-9683-366860F0C89D}"/>
              </a:ext>
            </a:extLst>
          </p:cNvPr>
          <p:cNvSpPr>
            <a:spLocks noGrp="1"/>
          </p:cNvSpPr>
          <p:nvPr>
            <p:ph type="title"/>
          </p:nvPr>
        </p:nvSpPr>
        <p:spPr>
          <a:xfrm>
            <a:off x="264385" y="75828"/>
            <a:ext cx="5587775" cy="652346"/>
          </a:xfrm>
        </p:spPr>
        <p:txBody>
          <a:bodyPr>
            <a:normAutofit fontScale="90000"/>
          </a:bodyPr>
          <a:lstStyle/>
          <a:p>
            <a:r>
              <a:rPr lang="en-US" dirty="0"/>
              <a:t>Awards supported in 2021</a:t>
            </a:r>
          </a:p>
        </p:txBody>
      </p:sp>
      <p:sp>
        <p:nvSpPr>
          <p:cNvPr id="2" name="Footer Placeholder 1">
            <a:extLst>
              <a:ext uri="{FF2B5EF4-FFF2-40B4-BE49-F238E27FC236}">
                <a16:creationId xmlns:a16="http://schemas.microsoft.com/office/drawing/2014/main" id="{C6AE2CAB-FD7C-4402-8917-2CCC4930AB9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00061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newspaper&#10;&#10;Description automatically generated">
            <a:extLst>
              <a:ext uri="{FF2B5EF4-FFF2-40B4-BE49-F238E27FC236}">
                <a16:creationId xmlns:a16="http://schemas.microsoft.com/office/drawing/2014/main" id="{D59F0494-4CE5-481B-8FE4-717AB199C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992" y="763978"/>
            <a:ext cx="10110016" cy="5686884"/>
          </a:xfrm>
        </p:spPr>
      </p:pic>
      <p:sp>
        <p:nvSpPr>
          <p:cNvPr id="3" name="Title 1">
            <a:extLst>
              <a:ext uri="{FF2B5EF4-FFF2-40B4-BE49-F238E27FC236}">
                <a16:creationId xmlns:a16="http://schemas.microsoft.com/office/drawing/2014/main" id="{D7F99EF2-2C6F-43CB-8AC3-EE64DFB12294}"/>
              </a:ext>
            </a:extLst>
          </p:cNvPr>
          <p:cNvSpPr>
            <a:spLocks noGrp="1"/>
          </p:cNvSpPr>
          <p:nvPr>
            <p:ph type="title"/>
          </p:nvPr>
        </p:nvSpPr>
        <p:spPr>
          <a:xfrm>
            <a:off x="264385" y="75828"/>
            <a:ext cx="5587775" cy="652346"/>
          </a:xfrm>
        </p:spPr>
        <p:txBody>
          <a:bodyPr>
            <a:normAutofit fontScale="90000"/>
          </a:bodyPr>
          <a:lstStyle/>
          <a:p>
            <a:r>
              <a:rPr lang="en-US" dirty="0"/>
              <a:t>Awards supported in 2021</a:t>
            </a:r>
          </a:p>
        </p:txBody>
      </p:sp>
      <p:sp>
        <p:nvSpPr>
          <p:cNvPr id="2" name="Footer Placeholder 1">
            <a:extLst>
              <a:ext uri="{FF2B5EF4-FFF2-40B4-BE49-F238E27FC236}">
                <a16:creationId xmlns:a16="http://schemas.microsoft.com/office/drawing/2014/main" id="{AC619EDB-BA8B-49FA-99FA-BE7727DF5F8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6997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E2B9-EE0E-4002-8E17-1E27E544D949}"/>
              </a:ext>
            </a:extLst>
          </p:cNvPr>
          <p:cNvSpPr>
            <a:spLocks noGrp="1"/>
          </p:cNvSpPr>
          <p:nvPr>
            <p:ph type="title"/>
          </p:nvPr>
        </p:nvSpPr>
        <p:spPr>
          <a:xfrm>
            <a:off x="142556" y="-282392"/>
            <a:ext cx="10515600" cy="1325563"/>
          </a:xfrm>
        </p:spPr>
        <p:txBody>
          <a:bodyPr/>
          <a:lstStyle/>
          <a:p>
            <a:r>
              <a:rPr lang="en-US" dirty="0"/>
              <a:t>ACS Programming in 2021</a:t>
            </a:r>
          </a:p>
        </p:txBody>
      </p:sp>
      <p:sp>
        <p:nvSpPr>
          <p:cNvPr id="3" name="Content Placeholder 2">
            <a:extLst>
              <a:ext uri="{FF2B5EF4-FFF2-40B4-BE49-F238E27FC236}">
                <a16:creationId xmlns:a16="http://schemas.microsoft.com/office/drawing/2014/main" id="{BE5D96EF-0B63-4E68-87FC-F242A1597068}"/>
              </a:ext>
            </a:extLst>
          </p:cNvPr>
          <p:cNvSpPr>
            <a:spLocks noGrp="1"/>
          </p:cNvSpPr>
          <p:nvPr>
            <p:ph idx="1"/>
          </p:nvPr>
        </p:nvSpPr>
        <p:spPr>
          <a:xfrm>
            <a:off x="632398" y="2062344"/>
            <a:ext cx="11040250" cy="2286631"/>
          </a:xfrm>
        </p:spPr>
        <p:style>
          <a:lnRef idx="2">
            <a:schemeClr val="accent5"/>
          </a:lnRef>
          <a:fillRef idx="1">
            <a:schemeClr val="lt1"/>
          </a:fillRef>
          <a:effectRef idx="0">
            <a:schemeClr val="accent5"/>
          </a:effectRef>
          <a:fontRef idx="minor">
            <a:schemeClr val="dk1"/>
          </a:fontRef>
        </p:style>
        <p:txBody>
          <a:bodyPr>
            <a:normAutofit/>
          </a:bodyPr>
          <a:lstStyle/>
          <a:p>
            <a:r>
              <a:rPr lang="en-US" sz="1800" b="1" dirty="0">
                <a:solidFill>
                  <a:srgbClr val="0E101A"/>
                </a:solidFill>
                <a:effectLst/>
              </a:rPr>
              <a:t>Spring ACS</a:t>
            </a:r>
          </a:p>
          <a:p>
            <a:pPr lvl="1"/>
            <a:r>
              <a:rPr lang="en-US" sz="1800" b="1" dirty="0">
                <a:solidFill>
                  <a:srgbClr val="0E101A"/>
                </a:solidFill>
                <a:effectLst/>
              </a:rPr>
              <a:t>IIPS - </a:t>
            </a:r>
            <a:r>
              <a:rPr lang="en-US" sz="1800" b="1" dirty="0"/>
              <a:t>Industrial Innovations in Polymer Science, </a:t>
            </a:r>
            <a:r>
              <a:rPr lang="en-US" sz="1800" dirty="0">
                <a:solidFill>
                  <a:srgbClr val="0E101A"/>
                </a:solidFill>
                <a:effectLst/>
              </a:rPr>
              <a:t>Spring virtual ACS Meeting, April 8, 2021. The session was chaired by Michael Abrams (Arkema), Peter Boul (AramcoAmericas), and Bradley Rodier (Rochal).</a:t>
            </a:r>
            <a:endParaRPr lang="en-US" sz="1800" b="1" dirty="0"/>
          </a:p>
          <a:p>
            <a:r>
              <a:rPr lang="en-US" sz="1800" b="1" dirty="0"/>
              <a:t>Fall ACS</a:t>
            </a:r>
          </a:p>
          <a:p>
            <a:pPr lvl="1"/>
            <a:r>
              <a:rPr lang="en-US" sz="1800" b="1" dirty="0"/>
              <a:t>IIPS - Industrial Innovations in Polymer Science: Sustainable Materials</a:t>
            </a:r>
            <a:r>
              <a:rPr lang="en-US" sz="1800" dirty="0"/>
              <a:t>, Fall virtual piece of ACS Meeting, August 23, 2021,  The session was chaired by James Bohling, Organizer, The Dow Chemical Company; Wei Gao, Organizer, The Dow Chemical Company; Michael Minkler, Organizer, Miliken</a:t>
            </a:r>
          </a:p>
        </p:txBody>
      </p:sp>
      <p:sp>
        <p:nvSpPr>
          <p:cNvPr id="4" name="Footer Placeholder 3">
            <a:extLst>
              <a:ext uri="{FF2B5EF4-FFF2-40B4-BE49-F238E27FC236}">
                <a16:creationId xmlns:a16="http://schemas.microsoft.com/office/drawing/2014/main" id="{97100F8E-5246-4A2A-8F04-1F4719ED72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6271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5B8DF54-BBC5-4052-B7B0-72D517046C9C}"/>
              </a:ext>
            </a:extLst>
          </p:cNvPr>
          <p:cNvSpPr>
            <a:spLocks noGrp="1"/>
          </p:cNvSpPr>
          <p:nvPr>
            <p:ph type="title"/>
          </p:nvPr>
        </p:nvSpPr>
        <p:spPr>
          <a:xfrm>
            <a:off x="431486" y="1441113"/>
            <a:ext cx="4733849" cy="4371974"/>
          </a:xfrm>
        </p:spPr>
        <p:txBody>
          <a:bodyPr>
            <a:normAutofit/>
          </a:bodyPr>
          <a:lstStyle/>
          <a:p>
            <a:r>
              <a:rPr lang="en-US" sz="3600" dirty="0">
                <a:solidFill>
                  <a:schemeClr val="tx2"/>
                </a:solidFill>
              </a:rPr>
              <a:t>IAB Focuses for 2022</a:t>
            </a:r>
          </a:p>
        </p:txBody>
      </p:sp>
      <p:sp>
        <p:nvSpPr>
          <p:cNvPr id="3" name="Content Placeholder 2">
            <a:extLst>
              <a:ext uri="{FF2B5EF4-FFF2-40B4-BE49-F238E27FC236}">
                <a16:creationId xmlns:a16="http://schemas.microsoft.com/office/drawing/2014/main" id="{7037A565-54F4-41F9-8BDB-79DFE1E30C7C}"/>
              </a:ext>
            </a:extLst>
          </p:cNvPr>
          <p:cNvSpPr>
            <a:spLocks noGrp="1"/>
          </p:cNvSpPr>
          <p:nvPr>
            <p:ph idx="1"/>
          </p:nvPr>
        </p:nvSpPr>
        <p:spPr>
          <a:xfrm>
            <a:off x="6172200" y="804671"/>
            <a:ext cx="5221224" cy="5551677"/>
          </a:xfrm>
        </p:spPr>
        <p:txBody>
          <a:bodyPr anchor="ctr">
            <a:normAutofit/>
          </a:bodyPr>
          <a:lstStyle/>
          <a:p>
            <a:r>
              <a:rPr lang="en-US" sz="3200">
                <a:solidFill>
                  <a:schemeClr val="tx2"/>
                </a:solidFill>
              </a:rPr>
              <a:t>Maintain programming, awards support</a:t>
            </a:r>
          </a:p>
          <a:p>
            <a:r>
              <a:rPr lang="en-US" sz="3200">
                <a:solidFill>
                  <a:schemeClr val="tx2"/>
                </a:solidFill>
              </a:rPr>
              <a:t>Return to in-person meetings</a:t>
            </a:r>
          </a:p>
          <a:p>
            <a:pPr lvl="1"/>
            <a:r>
              <a:rPr lang="en-US" sz="3200">
                <a:solidFill>
                  <a:schemeClr val="tx2"/>
                </a:solidFill>
              </a:rPr>
              <a:t>IAB Networking Sessions</a:t>
            </a:r>
          </a:p>
          <a:p>
            <a:pPr lvl="1"/>
            <a:r>
              <a:rPr lang="en-US" sz="3200">
                <a:solidFill>
                  <a:schemeClr val="tx2"/>
                </a:solidFill>
              </a:rPr>
              <a:t>IAB meeting</a:t>
            </a:r>
          </a:p>
          <a:p>
            <a:r>
              <a:rPr lang="en-US" sz="3200">
                <a:solidFill>
                  <a:schemeClr val="tx2"/>
                </a:solidFill>
              </a:rPr>
              <a:t>Understanding value IAB provides in long-term hybrid environment</a:t>
            </a:r>
          </a:p>
          <a:p>
            <a:r>
              <a:rPr lang="en-US" sz="3200">
                <a:solidFill>
                  <a:schemeClr val="tx2"/>
                </a:solidFill>
              </a:rPr>
              <a:t>Driving new memberships</a:t>
            </a:r>
          </a:p>
        </p:txBody>
      </p:sp>
      <p:sp>
        <p:nvSpPr>
          <p:cNvPr id="4" name="Footer Placeholder 3">
            <a:extLst>
              <a:ext uri="{FF2B5EF4-FFF2-40B4-BE49-F238E27FC236}">
                <a16:creationId xmlns:a16="http://schemas.microsoft.com/office/drawing/2014/main" id="{2EEB2D97-3CB9-4106-A317-1C9790CC2578}"/>
              </a:ext>
            </a:extLst>
          </p:cNvPr>
          <p:cNvSpPr>
            <a:spLocks noGrp="1"/>
          </p:cNvSpPr>
          <p:nvPr>
            <p:ph type="ftr" sz="quarter" idx="11"/>
          </p:nvPr>
        </p:nvSpPr>
        <p:spPr>
          <a:xfrm>
            <a:off x="4038600" y="6356350"/>
            <a:ext cx="4114800" cy="365125"/>
          </a:xfrm>
        </p:spPr>
        <p:txBody>
          <a:bodyPr>
            <a:normAutofit/>
          </a:bodyPr>
          <a:lstStyle/>
          <a:p>
            <a:endParaRPr lang="en-US" dirty="0"/>
          </a:p>
        </p:txBody>
      </p:sp>
    </p:spTree>
    <p:extLst>
      <p:ext uri="{BB962C8B-B14F-4D97-AF65-F5344CB8AC3E}">
        <p14:creationId xmlns:p14="http://schemas.microsoft.com/office/powerpoint/2010/main" val="396423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C0AB27-CA2B-3593-D419-116F8BE4AF12}"/>
              </a:ext>
            </a:extLst>
          </p:cNvPr>
          <p:cNvSpPr/>
          <p:nvPr/>
        </p:nvSpPr>
        <p:spPr>
          <a:xfrm>
            <a:off x="7374893" y="2622786"/>
            <a:ext cx="3628320" cy="1791130"/>
          </a:xfrm>
          <a:prstGeom prst="rect">
            <a:avLst/>
          </a:prstGeom>
          <a:solidFill>
            <a:srgbClr val="B4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B1310-FB16-F610-EE4F-653B160883DF}"/>
              </a:ext>
            </a:extLst>
          </p:cNvPr>
          <p:cNvSpPr>
            <a:spLocks noGrp="1"/>
          </p:cNvSpPr>
          <p:nvPr>
            <p:ph type="title"/>
          </p:nvPr>
        </p:nvSpPr>
        <p:spPr>
          <a:xfrm>
            <a:off x="6705163" y="429570"/>
            <a:ext cx="4753535" cy="1672499"/>
          </a:xfrm>
        </p:spPr>
        <p:txBody>
          <a:bodyPr>
            <a:normAutofit/>
          </a:bodyPr>
          <a:lstStyle/>
          <a:p>
            <a:pPr algn="ctr"/>
            <a:r>
              <a:rPr lang="en-US" sz="4000" dirty="0"/>
              <a:t>Networking</a:t>
            </a:r>
            <a:br>
              <a:rPr lang="en-US" sz="4000" dirty="0"/>
            </a:br>
            <a:r>
              <a:rPr lang="en-US" sz="4000" dirty="0"/>
              <a:t>Spring 2022</a:t>
            </a:r>
          </a:p>
        </p:txBody>
      </p:sp>
      <p:pic>
        <p:nvPicPr>
          <p:cNvPr id="9" name="Picture 8" descr="A group of people standing around a table with food on it&#10;&#10;Description automatically generated">
            <a:extLst>
              <a:ext uri="{FF2B5EF4-FFF2-40B4-BE49-F238E27FC236}">
                <a16:creationId xmlns:a16="http://schemas.microsoft.com/office/drawing/2014/main" id="{9431F3EB-0BA5-A587-6A8A-7FA58D283B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21" r="23269" b="-1"/>
          <a:stretch/>
        </p:blipFill>
        <p:spPr>
          <a:xfrm>
            <a:off x="-4642" y="10"/>
            <a:ext cx="3006061" cy="3339639"/>
          </a:xfrm>
          <a:prstGeom prst="rect">
            <a:avLst/>
          </a:prstGeom>
        </p:spPr>
      </p:pic>
      <p:pic>
        <p:nvPicPr>
          <p:cNvPr id="5" name="Picture 4" descr="A picture containing person, outdoor, people&#10;&#10;Description automatically generated">
            <a:extLst>
              <a:ext uri="{FF2B5EF4-FFF2-40B4-BE49-F238E27FC236}">
                <a16:creationId xmlns:a16="http://schemas.microsoft.com/office/drawing/2014/main" id="{A6AA18C5-2EF6-0F44-03F7-49E36C4719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6258"/>
          <a:stretch/>
        </p:blipFill>
        <p:spPr>
          <a:xfrm>
            <a:off x="3198068" y="10"/>
            <a:ext cx="2991088" cy="3339639"/>
          </a:xfrm>
          <a:prstGeom prst="rect">
            <a:avLst/>
          </a:prstGeom>
        </p:spPr>
      </p:pic>
      <p:pic>
        <p:nvPicPr>
          <p:cNvPr id="7" name="Picture 6" descr="A group of people holding wine glasses&#10;&#10;Description automatically generated">
            <a:extLst>
              <a:ext uri="{FF2B5EF4-FFF2-40B4-BE49-F238E27FC236}">
                <a16:creationId xmlns:a16="http://schemas.microsoft.com/office/drawing/2014/main" id="{A58B2927-AB02-0692-1F67-36EB9D7EEA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28054"/>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8CCFC855-577C-1036-5F50-DFD08DB0501E}"/>
              </a:ext>
            </a:extLst>
          </p:cNvPr>
          <p:cNvSpPr>
            <a:spLocks noGrp="1"/>
          </p:cNvSpPr>
          <p:nvPr>
            <p:ph idx="1"/>
          </p:nvPr>
        </p:nvSpPr>
        <p:spPr>
          <a:xfrm>
            <a:off x="7693509" y="2965998"/>
            <a:ext cx="2991088" cy="1104706"/>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20000"/>
          </a:bodyPr>
          <a:lstStyle/>
          <a:p>
            <a:pPr marL="0" lvl="1" indent="0" algn="ctr">
              <a:buNone/>
            </a:pPr>
            <a:r>
              <a:rPr lang="en-US" altLang="en-US" sz="2800" dirty="0"/>
              <a:t>San Diego ACS</a:t>
            </a:r>
          </a:p>
          <a:p>
            <a:pPr marL="0" lvl="1" indent="0" algn="ctr">
              <a:buNone/>
            </a:pPr>
            <a:r>
              <a:rPr lang="en-US" altLang="en-US" sz="2800" dirty="0"/>
              <a:t>Back to in-person</a:t>
            </a:r>
          </a:p>
          <a:p>
            <a:pPr marL="0" lvl="1" indent="0" algn="ctr">
              <a:buNone/>
            </a:pPr>
            <a:r>
              <a:rPr lang="en-US" altLang="en-US" sz="2800" dirty="0"/>
              <a:t>Mr. A’s Restaurant</a:t>
            </a:r>
          </a:p>
        </p:txBody>
      </p:sp>
      <p:sp>
        <p:nvSpPr>
          <p:cNvPr id="12" name="Rectangle 11">
            <a:extLst>
              <a:ext uri="{FF2B5EF4-FFF2-40B4-BE49-F238E27FC236}">
                <a16:creationId xmlns:a16="http://schemas.microsoft.com/office/drawing/2014/main" id="{A8176052-D5DD-3AEE-BA91-28B8788F63C3}"/>
              </a:ext>
            </a:extLst>
          </p:cNvPr>
          <p:cNvSpPr/>
          <p:nvPr/>
        </p:nvSpPr>
        <p:spPr>
          <a:xfrm>
            <a:off x="9440458" y="6068155"/>
            <a:ext cx="255884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Spring recap</a:t>
            </a:r>
          </a:p>
        </p:txBody>
      </p:sp>
      <p:sp>
        <p:nvSpPr>
          <p:cNvPr id="13" name="TextBox 12">
            <a:extLst>
              <a:ext uri="{FF2B5EF4-FFF2-40B4-BE49-F238E27FC236}">
                <a16:creationId xmlns:a16="http://schemas.microsoft.com/office/drawing/2014/main" id="{D6AB035C-0180-2A90-C209-8D298074E6A0}"/>
              </a:ext>
            </a:extLst>
          </p:cNvPr>
          <p:cNvSpPr txBox="1"/>
          <p:nvPr/>
        </p:nvSpPr>
        <p:spPr>
          <a:xfrm>
            <a:off x="6189156" y="6550213"/>
            <a:ext cx="2558841" cy="307777"/>
          </a:xfrm>
          <a:prstGeom prst="rect">
            <a:avLst/>
          </a:prstGeom>
          <a:noFill/>
        </p:spPr>
        <p:txBody>
          <a:bodyPr wrap="square" rtlCol="0">
            <a:spAutoFit/>
          </a:bodyPr>
          <a:lstStyle/>
          <a:p>
            <a:r>
              <a:rPr lang="en-US" sz="1400" i="1" dirty="0"/>
              <a:t>(images by Michael Liu)</a:t>
            </a:r>
          </a:p>
        </p:txBody>
      </p:sp>
    </p:spTree>
    <p:extLst>
      <p:ext uri="{BB962C8B-B14F-4D97-AF65-F5344CB8AC3E}">
        <p14:creationId xmlns:p14="http://schemas.microsoft.com/office/powerpoint/2010/main" val="173738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8DF54-BBC5-4052-B7B0-72D517046C9C}"/>
              </a:ext>
            </a:extLst>
          </p:cNvPr>
          <p:cNvSpPr>
            <a:spLocks noGrp="1"/>
          </p:cNvSpPr>
          <p:nvPr>
            <p:ph type="title"/>
          </p:nvPr>
        </p:nvSpPr>
        <p:spPr>
          <a:xfrm>
            <a:off x="175968" y="44347"/>
            <a:ext cx="10515600" cy="1325563"/>
          </a:xfrm>
        </p:spPr>
        <p:txBody>
          <a:bodyPr/>
          <a:lstStyle/>
          <a:p>
            <a:r>
              <a:rPr lang="en-US" dirty="0"/>
              <a:t>22 Spring Awards</a:t>
            </a:r>
          </a:p>
        </p:txBody>
      </p:sp>
      <p:sp>
        <p:nvSpPr>
          <p:cNvPr id="3" name="Content Placeholder 2">
            <a:extLst>
              <a:ext uri="{FF2B5EF4-FFF2-40B4-BE49-F238E27FC236}">
                <a16:creationId xmlns:a16="http://schemas.microsoft.com/office/drawing/2014/main" id="{7037A565-54F4-41F9-8BDB-79DFE1E30C7C}"/>
              </a:ext>
            </a:extLst>
          </p:cNvPr>
          <p:cNvSpPr>
            <a:spLocks noGrp="1"/>
          </p:cNvSpPr>
          <p:nvPr>
            <p:ph idx="1"/>
          </p:nvPr>
        </p:nvSpPr>
        <p:spPr>
          <a:xfrm>
            <a:off x="490383" y="1500403"/>
            <a:ext cx="10515600" cy="1524464"/>
          </a:xfrm>
        </p:spPr>
        <p:txBody>
          <a:bodyPr>
            <a:normAutofit/>
          </a:bodyPr>
          <a:lstStyle/>
          <a:p>
            <a:r>
              <a:rPr lang="en-US" dirty="0"/>
              <a:t>Continue to support 4 POLY Graduate Student Travel Awards ($750 each)</a:t>
            </a:r>
          </a:p>
        </p:txBody>
      </p:sp>
      <p:sp>
        <p:nvSpPr>
          <p:cNvPr id="4" name="Footer Placeholder 3">
            <a:extLst>
              <a:ext uri="{FF2B5EF4-FFF2-40B4-BE49-F238E27FC236}">
                <a16:creationId xmlns:a16="http://schemas.microsoft.com/office/drawing/2014/main" id="{E5B3A767-3CD8-4021-9FB5-290AC2895A76}"/>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D6CC1ED0-196A-4C2A-82FF-AA7C65C1FB3D}"/>
              </a:ext>
            </a:extLst>
          </p:cNvPr>
          <p:cNvPicPr>
            <a:picLocks noChangeAspect="1"/>
          </p:cNvPicPr>
          <p:nvPr/>
        </p:nvPicPr>
        <p:blipFill rotWithShape="1">
          <a:blip r:embed="rId2"/>
          <a:srcRect l="16363" t="41783" r="35269" b="6524"/>
          <a:stretch/>
        </p:blipFill>
        <p:spPr>
          <a:xfrm>
            <a:off x="2168042" y="2070295"/>
            <a:ext cx="6815216" cy="4097042"/>
          </a:xfrm>
          <a:prstGeom prst="rect">
            <a:avLst/>
          </a:prstGeom>
        </p:spPr>
      </p:pic>
      <p:sp>
        <p:nvSpPr>
          <p:cNvPr id="9" name="Rectangle 8">
            <a:extLst>
              <a:ext uri="{FF2B5EF4-FFF2-40B4-BE49-F238E27FC236}">
                <a16:creationId xmlns:a16="http://schemas.microsoft.com/office/drawing/2014/main" id="{6106043C-E716-5BE0-4409-D3391AC94F1C}"/>
              </a:ext>
            </a:extLst>
          </p:cNvPr>
          <p:cNvSpPr/>
          <p:nvPr/>
        </p:nvSpPr>
        <p:spPr>
          <a:xfrm>
            <a:off x="9412147" y="6033184"/>
            <a:ext cx="255884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Spring recap</a:t>
            </a:r>
          </a:p>
        </p:txBody>
      </p:sp>
    </p:spTree>
    <p:extLst>
      <p:ext uri="{BB962C8B-B14F-4D97-AF65-F5344CB8AC3E}">
        <p14:creationId xmlns:p14="http://schemas.microsoft.com/office/powerpoint/2010/main" val="138386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E2B9-EE0E-4002-8E17-1E27E544D949}"/>
              </a:ext>
            </a:extLst>
          </p:cNvPr>
          <p:cNvSpPr>
            <a:spLocks noGrp="1"/>
          </p:cNvSpPr>
          <p:nvPr>
            <p:ph type="title"/>
          </p:nvPr>
        </p:nvSpPr>
        <p:spPr>
          <a:xfrm>
            <a:off x="142556" y="-282392"/>
            <a:ext cx="10515600" cy="1325563"/>
          </a:xfrm>
        </p:spPr>
        <p:txBody>
          <a:bodyPr/>
          <a:lstStyle/>
          <a:p>
            <a:r>
              <a:rPr lang="en-US" dirty="0"/>
              <a:t>Spring ACS Programming in 2022</a:t>
            </a:r>
          </a:p>
        </p:txBody>
      </p:sp>
      <p:sp>
        <p:nvSpPr>
          <p:cNvPr id="5" name="Content Placeholder 2">
            <a:extLst>
              <a:ext uri="{FF2B5EF4-FFF2-40B4-BE49-F238E27FC236}">
                <a16:creationId xmlns:a16="http://schemas.microsoft.com/office/drawing/2014/main" id="{8277334F-F220-4AE4-BA5B-C0FCAACA60D5}"/>
              </a:ext>
            </a:extLst>
          </p:cNvPr>
          <p:cNvSpPr txBox="1">
            <a:spLocks/>
          </p:cNvSpPr>
          <p:nvPr/>
        </p:nvSpPr>
        <p:spPr>
          <a:xfrm>
            <a:off x="286248" y="1586385"/>
            <a:ext cx="11261318" cy="339056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lvl="1" indent="-227013"/>
            <a:r>
              <a:rPr lang="en-US" b="1" dirty="0">
                <a:solidFill>
                  <a:srgbClr val="0E101A"/>
                </a:solidFill>
                <a:effectLst/>
              </a:rPr>
              <a:t>Spring ACS</a:t>
            </a:r>
          </a:p>
          <a:p>
            <a:pPr marL="742950" lvl="3" indent="-227013"/>
            <a:r>
              <a:rPr lang="en-US" sz="2400" b="1" dirty="0"/>
              <a:t>IIPS – Spring 2022, </a:t>
            </a:r>
            <a:r>
              <a:rPr lang="en-US" sz="2400" b="1" i="0" dirty="0">
                <a:solidFill>
                  <a:srgbClr val="333333"/>
                </a:solidFill>
                <a:effectLst/>
              </a:rPr>
              <a:t>Bond</a:t>
            </a:r>
            <a:r>
              <a:rPr lang="en-US" sz="2400" b="1" i="0" dirty="0">
                <a:solidFill>
                  <a:schemeClr val="bg1"/>
                </a:solidFill>
                <a:effectLst/>
              </a:rPr>
              <a:t>ing Through Chemistry</a:t>
            </a:r>
            <a:r>
              <a:rPr lang="en-US" sz="2400" b="1" dirty="0">
                <a:solidFill>
                  <a:schemeClr val="bg1"/>
                </a:solidFill>
              </a:rPr>
              <a:t>, </a:t>
            </a:r>
            <a:r>
              <a:rPr lang="en-US" sz="2400" b="0" i="0" dirty="0">
                <a:solidFill>
                  <a:schemeClr val="bg1"/>
                </a:solidFill>
                <a:effectLst/>
              </a:rPr>
              <a:t>March 20 – 24, San Diego, CA. Organizers/chairs: Michael Minkler (Milliken), Michael Liu (</a:t>
            </a:r>
            <a:r>
              <a:rPr lang="en-US" sz="2400" b="0" i="0" dirty="0" err="1">
                <a:solidFill>
                  <a:schemeClr val="bg1"/>
                </a:solidFill>
                <a:effectLst/>
              </a:rPr>
              <a:t>Glaukos</a:t>
            </a:r>
            <a:r>
              <a:rPr lang="en-US" sz="2400" b="0" i="0" dirty="0">
                <a:solidFill>
                  <a:schemeClr val="bg1"/>
                </a:solidFill>
                <a:effectLst/>
              </a:rPr>
              <a:t>), Manesh Sekharan (Dow), Hayley Brown (Dow)</a:t>
            </a:r>
          </a:p>
          <a:p>
            <a:pPr marL="742950" lvl="3" indent="-227013"/>
            <a:r>
              <a:rPr lang="en-US" sz="2400" b="1" i="0" dirty="0">
                <a:solidFill>
                  <a:srgbClr val="000000"/>
                </a:solidFill>
                <a:effectLst/>
              </a:rPr>
              <a:t>Graduate Research Symposium</a:t>
            </a:r>
            <a:r>
              <a:rPr lang="en-US" sz="2400" b="1" dirty="0">
                <a:solidFill>
                  <a:schemeClr val="bg1"/>
                </a:solidFill>
              </a:rPr>
              <a:t> support</a:t>
            </a:r>
            <a:r>
              <a:rPr lang="en-US" sz="2400" dirty="0">
                <a:solidFill>
                  <a:schemeClr val="bg1"/>
                </a:solidFill>
              </a:rPr>
              <a:t>, </a:t>
            </a:r>
            <a:r>
              <a:rPr lang="en-US" sz="2400" b="0" i="0" dirty="0">
                <a:solidFill>
                  <a:schemeClr val="bg1"/>
                </a:solidFill>
                <a:effectLst/>
              </a:rPr>
              <a:t>March 20 – 24, San Diego, CA </a:t>
            </a:r>
            <a:r>
              <a:rPr lang="en-US" sz="2400" b="1" i="1" dirty="0">
                <a:solidFill>
                  <a:schemeClr val="bg1"/>
                </a:solidFill>
                <a:effectLst/>
              </a:rPr>
              <a:t>- supported</a:t>
            </a:r>
          </a:p>
          <a:p>
            <a:pPr marL="742950" lvl="3" indent="-227013"/>
            <a:r>
              <a:rPr lang="en-US" sz="2400" b="1" dirty="0">
                <a:solidFill>
                  <a:srgbClr val="000000"/>
                </a:solidFill>
              </a:rPr>
              <a:t>Undergraduate</a:t>
            </a:r>
            <a:r>
              <a:rPr lang="en-US" sz="2400" b="1" i="0" dirty="0">
                <a:solidFill>
                  <a:srgbClr val="000000"/>
                </a:solidFill>
                <a:effectLst/>
              </a:rPr>
              <a:t> Research Symposium</a:t>
            </a:r>
            <a:r>
              <a:rPr lang="en-US" sz="2400" b="1" dirty="0">
                <a:solidFill>
                  <a:schemeClr val="bg1"/>
                </a:solidFill>
              </a:rPr>
              <a:t> support</a:t>
            </a:r>
            <a:r>
              <a:rPr lang="en-US" sz="2400" dirty="0">
                <a:solidFill>
                  <a:schemeClr val="bg1"/>
                </a:solidFill>
              </a:rPr>
              <a:t>, </a:t>
            </a:r>
            <a:r>
              <a:rPr lang="en-US" sz="2400" b="0" i="0" dirty="0">
                <a:solidFill>
                  <a:schemeClr val="bg1"/>
                </a:solidFill>
                <a:effectLst/>
              </a:rPr>
              <a:t>March 20 – 24, San Diego, CA </a:t>
            </a:r>
            <a:r>
              <a:rPr lang="en-US" sz="2400" b="1" i="1" dirty="0">
                <a:solidFill>
                  <a:schemeClr val="bg1"/>
                </a:solidFill>
                <a:effectLst/>
              </a:rPr>
              <a:t>- supported</a:t>
            </a:r>
            <a:endParaRPr lang="en-US" sz="2400" i="0" dirty="0">
              <a:solidFill>
                <a:schemeClr val="bg1"/>
              </a:solidFill>
              <a:effectLst/>
            </a:endParaRPr>
          </a:p>
          <a:p>
            <a:pPr marL="285750" lvl="1" indent="-227013"/>
            <a:endParaRPr lang="en-US" b="0" i="0" dirty="0">
              <a:solidFill>
                <a:srgbClr val="333333"/>
              </a:solidFill>
              <a:effectLst/>
            </a:endParaRPr>
          </a:p>
        </p:txBody>
      </p:sp>
      <p:sp>
        <p:nvSpPr>
          <p:cNvPr id="3" name="Footer Placeholder 2">
            <a:extLst>
              <a:ext uri="{FF2B5EF4-FFF2-40B4-BE49-F238E27FC236}">
                <a16:creationId xmlns:a16="http://schemas.microsoft.com/office/drawing/2014/main" id="{F4EEBFCD-B538-4974-BD56-226EBB77A4AD}"/>
              </a:ext>
            </a:extLst>
          </p:cNvPr>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42E62D8C-F71E-D5E8-C83A-4B1B8E9BF7A7}"/>
              </a:ext>
            </a:extLst>
          </p:cNvPr>
          <p:cNvSpPr/>
          <p:nvPr/>
        </p:nvSpPr>
        <p:spPr>
          <a:xfrm>
            <a:off x="9158356" y="6033184"/>
            <a:ext cx="255884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Spring recap</a:t>
            </a:r>
          </a:p>
        </p:txBody>
      </p:sp>
    </p:spTree>
    <p:extLst>
      <p:ext uri="{BB962C8B-B14F-4D97-AF65-F5344CB8AC3E}">
        <p14:creationId xmlns:p14="http://schemas.microsoft.com/office/powerpoint/2010/main" val="402592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DFD8-F1C5-4834-88C0-49401F11800A}"/>
              </a:ext>
            </a:extLst>
          </p:cNvPr>
          <p:cNvSpPr>
            <a:spLocks noGrp="1"/>
          </p:cNvSpPr>
          <p:nvPr>
            <p:ph type="title"/>
          </p:nvPr>
        </p:nvSpPr>
        <p:spPr>
          <a:xfrm>
            <a:off x="289560" y="57351"/>
            <a:ext cx="10515600" cy="1325563"/>
          </a:xfrm>
        </p:spPr>
        <p:txBody>
          <a:bodyPr/>
          <a:lstStyle/>
          <a:p>
            <a:r>
              <a:rPr lang="en-US" dirty="0"/>
              <a:t>Organized at this ACS Meeting – Join us!!!</a:t>
            </a:r>
          </a:p>
        </p:txBody>
      </p:sp>
      <p:sp>
        <p:nvSpPr>
          <p:cNvPr id="4" name="Rectangle 1">
            <a:extLst>
              <a:ext uri="{FF2B5EF4-FFF2-40B4-BE49-F238E27FC236}">
                <a16:creationId xmlns:a16="http://schemas.microsoft.com/office/drawing/2014/main" id="{DC4455E5-0509-4045-AC39-D2F432E8F41E}"/>
              </a:ext>
            </a:extLst>
          </p:cNvPr>
          <p:cNvSpPr>
            <a:spLocks noGrp="1" noChangeArrowheads="1"/>
          </p:cNvSpPr>
          <p:nvPr>
            <p:ph idx="1"/>
          </p:nvPr>
        </p:nvSpPr>
        <p:spPr bwMode="auto">
          <a:xfrm>
            <a:off x="373832" y="2421383"/>
            <a:ext cx="4587272"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1" indent="0">
              <a:lnSpc>
                <a:spcPct val="100000"/>
              </a:lnSpc>
              <a:buNone/>
            </a:pPr>
            <a:r>
              <a:rPr kumimoji="0" lang="en-US" altLang="en-US" sz="1800" b="1" i="0" u="none" strike="noStrike" cap="none" normalizeH="0" baseline="0" dirty="0">
                <a:ln>
                  <a:noFill/>
                </a:ln>
                <a:solidFill>
                  <a:srgbClr val="0F1213"/>
                </a:solidFill>
                <a:effectLst/>
                <a:latin typeface="Arial" panose="020B0604020202020204" pitchFamily="34" charset="0"/>
                <a:cs typeface="Arial" panose="020B0604020202020204" pitchFamily="34" charset="0"/>
              </a:rPr>
              <a:t>Monday 22 August at 6:00 pm</a:t>
            </a:r>
          </a:p>
          <a:p>
            <a:pPr marL="0" lvl="1" indent="0">
              <a:lnSpc>
                <a:spcPct val="100000"/>
              </a:lnSpc>
              <a:buNone/>
            </a:pPr>
            <a:r>
              <a:rPr kumimoji="0" lang="en-US" altLang="en-US" sz="1800" b="1" i="0" u="none" strike="noStrike" cap="none" normalizeH="0" baseline="0" dirty="0">
                <a:ln>
                  <a:noFill/>
                </a:ln>
                <a:solidFill>
                  <a:srgbClr val="0F1213"/>
                </a:solidFill>
                <a:effectLst/>
                <a:latin typeface="Arial" panose="020B0604020202020204" pitchFamily="34" charset="0"/>
                <a:cs typeface="Arial" panose="020B0604020202020204" pitchFamily="34" charset="0"/>
              </a:rPr>
              <a:t>IAB Networking Reception </a:t>
            </a:r>
            <a:r>
              <a:rPr kumimoji="0" lang="en-US" altLang="en-US" sz="1800" b="0" i="0" u="none" strike="noStrike" cap="none" normalizeH="0" baseline="0" dirty="0">
                <a:ln>
                  <a:noFill/>
                </a:ln>
                <a:solidFill>
                  <a:srgbClr val="0F1213"/>
                </a:solidFill>
                <a:effectLst/>
                <a:latin typeface="Arial" panose="020B0604020202020204" pitchFamily="34" charset="0"/>
                <a:cs typeface="Arial" panose="020B0604020202020204" pitchFamily="34" charset="0"/>
              </a:rPr>
              <a:t>(all Exec, IAB Companies, and their invitees)</a:t>
            </a:r>
            <a:endParaRPr kumimoji="0" lang="en-US" altLang="en-US" sz="1800" b="0" i="0" u="none" strike="noStrike" cap="none" normalizeH="0" baseline="0" dirty="0">
              <a:ln>
                <a:noFill/>
              </a:ln>
              <a:solidFill>
                <a:schemeClr val="tx1"/>
              </a:solidFill>
              <a:effectLst/>
            </a:endParaRPr>
          </a:p>
          <a:p>
            <a:pPr marL="0" lvl="1" indent="0">
              <a:lnSpc>
                <a:spcPct val="100000"/>
              </a:lnSpc>
              <a:buNone/>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Location: </a:t>
            </a:r>
            <a:r>
              <a:rPr kumimoji="0" lang="en-US" altLang="en-US" sz="18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Fatpour</a:t>
            </a: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Tap House McCormick,</a:t>
            </a:r>
          </a:p>
          <a:p>
            <a:pPr marL="0" lvl="1" indent="0">
              <a:lnSpc>
                <a:spcPct val="100000"/>
              </a:lnSpc>
              <a:buNone/>
            </a:pPr>
            <a:r>
              <a:rPr kumimoji="0" lang="en-US" altLang="en-US" sz="1800" b="0" i="0" u="none" strike="noStrike" cap="none" normalizeH="0" baseline="0" dirty="0">
                <a:ln>
                  <a:noFill/>
                </a:ln>
                <a:solidFill>
                  <a:schemeClr val="bg1"/>
                </a:solidFill>
                <a:effectLst/>
              </a:rPr>
              <a:t>https://www.fatpourmccormick.com/</a:t>
            </a:r>
          </a:p>
          <a:p>
            <a:pPr marL="0" lvl="1" indent="0">
              <a:lnSpc>
                <a:spcPct val="100000"/>
              </a:lnSpc>
              <a:buNone/>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2206 S. Indiana Ave., Chicago IL 60616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endParaRPr>
          </a:p>
          <a:p>
            <a:pPr marL="0" indent="0">
              <a:lnSpc>
                <a:spcPct val="100000"/>
              </a:lnSpc>
              <a:buNone/>
            </a:pPr>
            <a:r>
              <a:rPr kumimoji="0" lang="en-US" altLang="en-US" sz="1800" b="1" i="0" u="none" strike="noStrike" cap="none" normalizeH="0" baseline="0" dirty="0">
                <a:ln>
                  <a:noFill/>
                </a:ln>
                <a:solidFill>
                  <a:srgbClr val="0F1213"/>
                </a:solidFill>
                <a:effectLst/>
                <a:latin typeface="Arial" panose="020B0604020202020204" pitchFamily="34" charset="0"/>
                <a:cs typeface="Arial" panose="020B0604020202020204" pitchFamily="34" charset="0"/>
              </a:rPr>
              <a:t>Tuesday 23 August 7:30 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Industrial Advisory Board </a:t>
            </a: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(IAB and ExCom Only)</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In-person breakfast meeting</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McCormick Place Convention Center, Room: McCormick S106b</a:t>
            </a:r>
            <a:endParaRPr kumimoji="0" lang="en-US" altLang="en-US" sz="18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3261C217-952A-44AD-BAE2-CFE742DA5746}"/>
              </a:ext>
            </a:extLst>
          </p:cNvPr>
          <p:cNvSpPr txBox="1"/>
          <p:nvPr/>
        </p:nvSpPr>
        <p:spPr>
          <a:xfrm>
            <a:off x="5554495" y="2109974"/>
            <a:ext cx="6310403" cy="430887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Monday, 22 August</a:t>
            </a:r>
          </a:p>
          <a:p>
            <a:r>
              <a:rPr lang="en-US" b="1" u="sng" dirty="0">
                <a:effectLst/>
              </a:rPr>
              <a:t>Industrial Innovations in Polymer Science:</a:t>
            </a:r>
            <a:endParaRPr lang="en-US" dirty="0"/>
          </a:p>
          <a:p>
            <a:r>
              <a:rPr lang="en-US" dirty="0"/>
              <a:t>08:00am – 4:50pm USA / Canada – Central, Location: S105a (McCormick Place Convention Center)</a:t>
            </a:r>
          </a:p>
          <a:p>
            <a:r>
              <a:rPr lang="en-US" u="sng" dirty="0">
                <a:effectLst/>
              </a:rPr>
              <a:t>Daniel Abebe</a:t>
            </a:r>
            <a:r>
              <a:rPr lang="en-US" dirty="0"/>
              <a:t>, Organizer, Presider; </a:t>
            </a:r>
            <a:r>
              <a:rPr lang="en-US" u="sng" dirty="0">
                <a:effectLst/>
              </a:rPr>
              <a:t>Hayley Brown</a:t>
            </a:r>
            <a:r>
              <a:rPr lang="en-US" dirty="0"/>
              <a:t>, Organizer, Presider; </a:t>
            </a:r>
            <a:r>
              <a:rPr lang="en-US" u="sng" dirty="0">
                <a:effectLst/>
              </a:rPr>
              <a:t>Michael Petr</a:t>
            </a:r>
            <a:r>
              <a:rPr lang="en-US" dirty="0"/>
              <a:t>, Organizer, Presider, Session Type: Oral – Hybrid</a:t>
            </a:r>
          </a:p>
          <a:p>
            <a:endParaRPr lang="en-US" dirty="0"/>
          </a:p>
          <a:p>
            <a:r>
              <a:rPr lang="en-US" altLang="en-US" sz="2000" b="1" dirty="0">
                <a:solidFill>
                  <a:srgbClr val="222222"/>
                </a:solidFill>
                <a:latin typeface="Arial" panose="020B0604020202020204" pitchFamily="34" charset="0"/>
                <a:cs typeface="Arial" panose="020B0604020202020204" pitchFamily="34" charset="0"/>
              </a:rPr>
              <a:t>T</a:t>
            </a:r>
            <a:r>
              <a:rPr kumimoji="0" lang="en-US" altLang="en-US" sz="20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uesday, 23 August</a:t>
            </a:r>
          </a:p>
          <a:p>
            <a:r>
              <a:rPr lang="en-US" b="1" u="sng" dirty="0">
                <a:effectLst/>
              </a:rPr>
              <a:t>Industrial Polymer Scientist Award in honor of Margaret Sheridan:</a:t>
            </a:r>
            <a:endParaRPr lang="en-US" dirty="0"/>
          </a:p>
          <a:p>
            <a:r>
              <a:rPr lang="en-US" dirty="0"/>
              <a:t>08:00am - 12:00pm USA / Canada – Central, Location: S105a (McCormick Place Convention Center)</a:t>
            </a:r>
          </a:p>
          <a:p>
            <a:r>
              <a:rPr lang="en-US" u="sng" dirty="0">
                <a:effectLst/>
              </a:rPr>
              <a:t>Brett Krull</a:t>
            </a:r>
            <a:r>
              <a:rPr lang="en-US" dirty="0"/>
              <a:t>, Organizer, Presider; </a:t>
            </a:r>
            <a:r>
              <a:rPr lang="en-US" u="sng" dirty="0">
                <a:effectLst/>
              </a:rPr>
              <a:t>Cristina Urdaneta Thomas</a:t>
            </a:r>
            <a:r>
              <a:rPr lang="en-US" dirty="0"/>
              <a:t>, Organizer, Session Type: Oral - Hybrid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FC6AB3E0-E888-4239-985D-BDF7ACBA4B8A}"/>
              </a:ext>
            </a:extLst>
          </p:cNvPr>
          <p:cNvSpPr/>
          <p:nvPr/>
        </p:nvSpPr>
        <p:spPr>
          <a:xfrm>
            <a:off x="373832" y="1265545"/>
            <a:ext cx="458727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IAB Events</a:t>
            </a:r>
          </a:p>
        </p:txBody>
      </p:sp>
      <p:sp>
        <p:nvSpPr>
          <p:cNvPr id="8" name="Rectangle 7">
            <a:extLst>
              <a:ext uri="{FF2B5EF4-FFF2-40B4-BE49-F238E27FC236}">
                <a16:creationId xmlns:a16="http://schemas.microsoft.com/office/drawing/2014/main" id="{5FC56C32-ABAE-4793-AF9D-F316D589B2C0}"/>
              </a:ext>
            </a:extLst>
          </p:cNvPr>
          <p:cNvSpPr/>
          <p:nvPr/>
        </p:nvSpPr>
        <p:spPr>
          <a:xfrm>
            <a:off x="5554496" y="1237310"/>
            <a:ext cx="631040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IAB Programming</a:t>
            </a:r>
          </a:p>
        </p:txBody>
      </p:sp>
      <p:sp>
        <p:nvSpPr>
          <p:cNvPr id="9" name="Rectangle 8">
            <a:extLst>
              <a:ext uri="{FF2B5EF4-FFF2-40B4-BE49-F238E27FC236}">
                <a16:creationId xmlns:a16="http://schemas.microsoft.com/office/drawing/2014/main" id="{323E9834-8FC2-17B9-190D-E7538127BB7C}"/>
              </a:ext>
            </a:extLst>
          </p:cNvPr>
          <p:cNvSpPr/>
          <p:nvPr/>
        </p:nvSpPr>
        <p:spPr>
          <a:xfrm>
            <a:off x="10319665" y="90252"/>
            <a:ext cx="167988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1">
                    <a:lumMod val="75000"/>
                  </a:schemeClr>
                </a:solidFill>
              </a:rPr>
              <a:t>Fall ACS</a:t>
            </a:r>
          </a:p>
        </p:txBody>
      </p:sp>
    </p:spTree>
    <p:extLst>
      <p:ext uri="{BB962C8B-B14F-4D97-AF65-F5344CB8AC3E}">
        <p14:creationId xmlns:p14="http://schemas.microsoft.com/office/powerpoint/2010/main" val="366939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9E1A-697B-6E19-3DA7-75018956D529}"/>
              </a:ext>
            </a:extLst>
          </p:cNvPr>
          <p:cNvSpPr>
            <a:spLocks noGrp="1"/>
          </p:cNvSpPr>
          <p:nvPr>
            <p:ph type="title"/>
          </p:nvPr>
        </p:nvSpPr>
        <p:spPr>
          <a:xfrm>
            <a:off x="828472" y="365125"/>
            <a:ext cx="10515600" cy="1325563"/>
          </a:xfrm>
        </p:spPr>
        <p:txBody>
          <a:bodyPr/>
          <a:lstStyle/>
          <a:p>
            <a:r>
              <a:rPr lang="en-US" dirty="0"/>
              <a:t>22 Fall Awards</a:t>
            </a:r>
          </a:p>
        </p:txBody>
      </p:sp>
      <p:pic>
        <p:nvPicPr>
          <p:cNvPr id="6" name="Content Placeholder 5" descr="Graphical user interface, text, application&#10;&#10;Description automatically generated">
            <a:extLst>
              <a:ext uri="{FF2B5EF4-FFF2-40B4-BE49-F238E27FC236}">
                <a16:creationId xmlns:a16="http://schemas.microsoft.com/office/drawing/2014/main" id="{C0FEA5CA-395D-A548-C178-3EB6473AD3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3046" y="1690688"/>
            <a:ext cx="7735712" cy="4351338"/>
          </a:xfrm>
        </p:spPr>
      </p:pic>
      <p:sp>
        <p:nvSpPr>
          <p:cNvPr id="4" name="Rectangle 3">
            <a:extLst>
              <a:ext uri="{FF2B5EF4-FFF2-40B4-BE49-F238E27FC236}">
                <a16:creationId xmlns:a16="http://schemas.microsoft.com/office/drawing/2014/main" id="{56EED41F-FA89-3DF6-6735-586293DEC430}"/>
              </a:ext>
            </a:extLst>
          </p:cNvPr>
          <p:cNvSpPr/>
          <p:nvPr/>
        </p:nvSpPr>
        <p:spPr>
          <a:xfrm>
            <a:off x="10358853" y="178304"/>
            <a:ext cx="167988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1">
                    <a:lumMod val="75000"/>
                  </a:schemeClr>
                </a:solidFill>
              </a:rPr>
              <a:t>Fall ACS</a:t>
            </a:r>
          </a:p>
        </p:txBody>
      </p:sp>
    </p:spTree>
    <p:extLst>
      <p:ext uri="{BB962C8B-B14F-4D97-AF65-F5344CB8AC3E}">
        <p14:creationId xmlns:p14="http://schemas.microsoft.com/office/powerpoint/2010/main" val="121542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9E1A-697B-6E19-3DA7-75018956D529}"/>
              </a:ext>
            </a:extLst>
          </p:cNvPr>
          <p:cNvSpPr>
            <a:spLocks noGrp="1"/>
          </p:cNvSpPr>
          <p:nvPr>
            <p:ph type="title"/>
          </p:nvPr>
        </p:nvSpPr>
        <p:spPr>
          <a:xfrm>
            <a:off x="828472" y="365125"/>
            <a:ext cx="10515600" cy="1325563"/>
          </a:xfrm>
        </p:spPr>
        <p:txBody>
          <a:bodyPr/>
          <a:lstStyle/>
          <a:p>
            <a:r>
              <a:rPr lang="en-US" dirty="0"/>
              <a:t>22 Fall Awards</a:t>
            </a:r>
          </a:p>
        </p:txBody>
      </p:sp>
      <p:sp>
        <p:nvSpPr>
          <p:cNvPr id="4" name="Rectangle 3">
            <a:extLst>
              <a:ext uri="{FF2B5EF4-FFF2-40B4-BE49-F238E27FC236}">
                <a16:creationId xmlns:a16="http://schemas.microsoft.com/office/drawing/2014/main" id="{56EED41F-FA89-3DF6-6735-586293DEC430}"/>
              </a:ext>
            </a:extLst>
          </p:cNvPr>
          <p:cNvSpPr/>
          <p:nvPr/>
        </p:nvSpPr>
        <p:spPr>
          <a:xfrm>
            <a:off x="10259632" y="84454"/>
            <a:ext cx="167988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1">
                    <a:lumMod val="75000"/>
                  </a:schemeClr>
                </a:solidFill>
              </a:rPr>
              <a:t>Fall ACS</a:t>
            </a:r>
          </a:p>
        </p:txBody>
      </p:sp>
      <p:pic>
        <p:nvPicPr>
          <p:cNvPr id="8" name="Content Placeholder 7" descr="Text&#10;&#10;Description automatically generated">
            <a:extLst>
              <a:ext uri="{FF2B5EF4-FFF2-40B4-BE49-F238E27FC236}">
                <a16:creationId xmlns:a16="http://schemas.microsoft.com/office/drawing/2014/main" id="{A4DD8DAE-6A30-F971-9047-76ED3B34FF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8416" y="1690688"/>
            <a:ext cx="7735712" cy="4351338"/>
          </a:xfrm>
        </p:spPr>
      </p:pic>
    </p:spTree>
    <p:extLst>
      <p:ext uri="{BB962C8B-B14F-4D97-AF65-F5344CB8AC3E}">
        <p14:creationId xmlns:p14="http://schemas.microsoft.com/office/powerpoint/2010/main" val="4041679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35294AEF591541B4DAB597679FAC96" ma:contentTypeVersion="13" ma:contentTypeDescription="Create a new document." ma:contentTypeScope="" ma:versionID="c9cf848daf69951d451c7ccd477654d4">
  <xsd:schema xmlns:xsd="http://www.w3.org/2001/XMLSchema" xmlns:xs="http://www.w3.org/2001/XMLSchema" xmlns:p="http://schemas.microsoft.com/office/2006/metadata/properties" xmlns:ns3="b4114c22-f183-41c7-a7d0-0caca8d8422c" xmlns:ns4="a2aedf9a-0035-49fe-9ddb-faccb7389be0" targetNamespace="http://schemas.microsoft.com/office/2006/metadata/properties" ma:root="true" ma:fieldsID="f6a53bf586802855a0b0ad5796e77055" ns3:_="" ns4:_="">
    <xsd:import namespace="b4114c22-f183-41c7-a7d0-0caca8d8422c"/>
    <xsd:import namespace="a2aedf9a-0035-49fe-9ddb-faccb7389be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14c22-f183-41c7-a7d0-0caca8d8422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edf9a-0035-49fe-9ddb-faccb7389b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922E9E-4343-4559-87AF-E4668AE8F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114c22-f183-41c7-a7d0-0caca8d8422c"/>
    <ds:schemaRef ds:uri="a2aedf9a-0035-49fe-9ddb-faccb7389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4D755D-B1C0-47C3-9FCB-D02AA749B92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4114c22-f183-41c7-a7d0-0caca8d8422c"/>
    <ds:schemaRef ds:uri="a2aedf9a-0035-49fe-9ddb-faccb7389be0"/>
    <ds:schemaRef ds:uri="http://www.w3.org/XML/1998/namespace"/>
    <ds:schemaRef ds:uri="http://purl.org/dc/dcmitype/"/>
  </ds:schemaRefs>
</ds:datastoreItem>
</file>

<file path=customXml/itemProps3.xml><?xml version="1.0" encoding="utf-8"?>
<ds:datastoreItem xmlns:ds="http://schemas.openxmlformats.org/officeDocument/2006/customXml" ds:itemID="{CE4E585F-EEBF-4C48-B187-7B7C3E4A19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3536</TotalTime>
  <Words>1645</Words>
  <Application>Microsoft Office PowerPoint</Application>
  <PresentationFormat>Widescreen</PresentationFormat>
  <Paragraphs>241</Paragraphs>
  <Slides>25</Slides>
  <Notes>0</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Calibri Light</vt:lpstr>
      <vt:lpstr>Open Sans</vt:lpstr>
      <vt:lpstr>Symbol</vt:lpstr>
      <vt:lpstr>Office Theme</vt:lpstr>
      <vt:lpstr>1_Office Theme</vt:lpstr>
      <vt:lpstr>think-cell Slide</vt:lpstr>
      <vt:lpstr>POLY Industrial Advisory Board</vt:lpstr>
      <vt:lpstr>IAB Mission &amp; Officers 2022</vt:lpstr>
      <vt:lpstr>IAB Focuses for 2022</vt:lpstr>
      <vt:lpstr>Networking Spring 2022</vt:lpstr>
      <vt:lpstr>22 Spring Awards</vt:lpstr>
      <vt:lpstr>Spring ACS Programming in 2022</vt:lpstr>
      <vt:lpstr>Organized at this ACS Meeting – Join us!!!</vt:lpstr>
      <vt:lpstr>22 Fall Awards</vt:lpstr>
      <vt:lpstr>22 Fall Awards</vt:lpstr>
      <vt:lpstr>CALL FOR AWARD SUBMISSIONS</vt:lpstr>
      <vt:lpstr>PowerPoint Presentation</vt:lpstr>
      <vt:lpstr>Operations Manual Language on Industrial Sponsors/Industrial Advisory Board</vt:lpstr>
      <vt:lpstr>Operations Manual Language on Industrial Sponsors/Industrial Advisory Board</vt:lpstr>
      <vt:lpstr>IAB Membership Updates</vt:lpstr>
      <vt:lpstr>Thank you</vt:lpstr>
      <vt:lpstr>Notes</vt:lpstr>
      <vt:lpstr>In 2022-</vt:lpstr>
      <vt:lpstr>In 2021-</vt:lpstr>
      <vt:lpstr>Networking</vt:lpstr>
      <vt:lpstr>Networking, also in 2021-</vt:lpstr>
      <vt:lpstr>Networking, also in 2021-</vt:lpstr>
      <vt:lpstr>2021 Programming - other</vt:lpstr>
      <vt:lpstr>Awards supported in 2021</vt:lpstr>
      <vt:lpstr>Awards supported in 2021</vt:lpstr>
      <vt:lpstr>ACS Programming in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 Industrial Advisory Board</dc:title>
  <dc:creator>Lesia Linkous Pristas</dc:creator>
  <cp:lastModifiedBy>Lesia Pristas</cp:lastModifiedBy>
  <cp:revision>105</cp:revision>
  <cp:lastPrinted>2021-08-11T15:07:51Z</cp:lastPrinted>
  <dcterms:created xsi:type="dcterms:W3CDTF">2019-03-21T17:42:19Z</dcterms:created>
  <dcterms:modified xsi:type="dcterms:W3CDTF">2022-08-16T18:59:14Z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ac0ad3-18d9-49e9-a80d-c985041778ba_Enabled">
    <vt:lpwstr>true</vt:lpwstr>
  </property>
  <property fmtid="{D5CDD505-2E9C-101B-9397-08002B2CF9AE}" pid="3" name="MSIP_Label_3aac0ad3-18d9-49e9-a80d-c985041778ba_SetDate">
    <vt:lpwstr>2022-01-15T18:22:27Z</vt:lpwstr>
  </property>
  <property fmtid="{D5CDD505-2E9C-101B-9397-08002B2CF9AE}" pid="4" name="MSIP_Label_3aac0ad3-18d9-49e9-a80d-c985041778ba_Method">
    <vt:lpwstr>Standard</vt:lpwstr>
  </property>
  <property fmtid="{D5CDD505-2E9C-101B-9397-08002B2CF9AE}" pid="5" name="MSIP_Label_3aac0ad3-18d9-49e9-a80d-c985041778ba_Name">
    <vt:lpwstr>General Business</vt:lpwstr>
  </property>
  <property fmtid="{D5CDD505-2E9C-101B-9397-08002B2CF9AE}" pid="6" name="MSIP_Label_3aac0ad3-18d9-49e9-a80d-c985041778ba_SiteId">
    <vt:lpwstr>c3e32f53-cb7f-4809-968d-1cc4ccc785fe</vt:lpwstr>
  </property>
  <property fmtid="{D5CDD505-2E9C-101B-9397-08002B2CF9AE}" pid="7" name="MSIP_Label_3aac0ad3-18d9-49e9-a80d-c985041778ba_ActionId">
    <vt:lpwstr>8bc4ed34-8d51-45a3-beeb-e2b6299b5efe</vt:lpwstr>
  </property>
  <property fmtid="{D5CDD505-2E9C-101B-9397-08002B2CF9AE}" pid="8" name="MSIP_Label_3aac0ad3-18d9-49e9-a80d-c985041778ba_ContentBits">
    <vt:lpwstr>2</vt:lpwstr>
  </property>
  <property fmtid="{D5CDD505-2E9C-101B-9397-08002B2CF9AE}" pid="9" name="ContentTypeId">
    <vt:lpwstr>0x010100B235294AEF591541B4DAB597679FAC96</vt:lpwstr>
  </property>
</Properties>
</file>