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747" r:id="rId3"/>
    <p:sldId id="748" r:id="rId4"/>
    <p:sldId id="752" r:id="rId5"/>
    <p:sldId id="753" r:id="rId6"/>
    <p:sldId id="749" r:id="rId7"/>
    <p:sldId id="750" r:id="rId8"/>
    <p:sldId id="7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B00B-C305-42F9-91A5-DE2237EE1BC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E932-CE78-4C02-BD86-F3B256A4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7863"/>
            <a:ext cx="6027737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71BED-391F-452D-BD01-7141883267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8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24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70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426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723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9202C9-3463-46C8-9585-4AECF1DF6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139D-1790-479F-B0D5-046F41276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12834-99B8-4C9B-BFD4-6E3CE9EEB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80ED-515B-47CC-9462-056F0B3F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18F6-A713-4139-A251-6804747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31258-A1D2-4430-B517-A2DF139B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78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5DF881F-8F61-4146-87B7-AC35A3A7D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1D1805-D68E-40F1-9B38-606AC1BCAD26}"/>
              </a:ext>
            </a:extLst>
          </p:cNvPr>
          <p:cNvSpPr txBox="1"/>
          <p:nvPr userDrawn="1"/>
        </p:nvSpPr>
        <p:spPr>
          <a:xfrm>
            <a:off x="45388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49C14B-326E-4655-889D-A974A54C12B8}"/>
              </a:ext>
            </a:extLst>
          </p:cNvPr>
          <p:cNvCxnSpPr>
            <a:cxnSpLocks/>
          </p:cNvCxnSpPr>
          <p:nvPr userDrawn="1"/>
        </p:nvCxnSpPr>
        <p:spPr>
          <a:xfrm>
            <a:off x="54937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345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4BAE-1C35-41ED-9F51-4DF65122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C16E-E661-4240-9DEB-3FFF2D46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A8ABC-4CCF-44D8-A399-BEF0A523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8BAE7-15EA-4FB0-88C8-C604201C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2303-1C57-4B4E-9007-A1691503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69AD5AF-EB0B-4542-A59D-17BA18249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95BE73-B748-4A32-8C65-B871162C92AC}"/>
              </a:ext>
            </a:extLst>
          </p:cNvPr>
          <p:cNvSpPr txBox="1"/>
          <p:nvPr userDrawn="1"/>
        </p:nvSpPr>
        <p:spPr>
          <a:xfrm>
            <a:off x="45388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ADA2D-AC4B-425A-82E8-BE945B4D237E}"/>
              </a:ext>
            </a:extLst>
          </p:cNvPr>
          <p:cNvCxnSpPr>
            <a:cxnSpLocks/>
          </p:cNvCxnSpPr>
          <p:nvPr userDrawn="1"/>
        </p:nvCxnSpPr>
        <p:spPr>
          <a:xfrm>
            <a:off x="54937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2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EC0D-CD42-4C2B-ADA8-67DA4BDA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151F-233D-443C-AE76-7A4ADA660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E40A5-7CE7-44E9-B2F8-055DA31D3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59765-328E-4247-8F11-AB08C79C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AF235-67ED-4E2C-9A00-8CFE20FC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7A2FF-DB30-4270-8320-389DFBEB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668E936-EB66-4FEA-9678-39331E147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5028A1-0E77-4D90-942A-C1765043DC83}"/>
              </a:ext>
            </a:extLst>
          </p:cNvPr>
          <p:cNvSpPr txBox="1"/>
          <p:nvPr userDrawn="1"/>
        </p:nvSpPr>
        <p:spPr>
          <a:xfrm>
            <a:off x="45388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8117F9-C7A8-46BC-971E-62F958BD1EED}"/>
              </a:ext>
            </a:extLst>
          </p:cNvPr>
          <p:cNvCxnSpPr>
            <a:cxnSpLocks/>
          </p:cNvCxnSpPr>
          <p:nvPr userDrawn="1"/>
        </p:nvCxnSpPr>
        <p:spPr>
          <a:xfrm>
            <a:off x="54937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169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EE03-37AB-4332-B197-51FBAFDC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4D4B-1D0B-4B7D-8B3B-5C66110E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C142-4AD1-4C4B-8A69-6E50C8E5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C2F60-0421-457C-AFDC-51546469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69A1D-A850-4D3C-8225-1AF777D7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EDE88-B178-4C29-B56E-3A2D8AAE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789D2-9A27-4939-B90E-6A64CE1A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D6F03-EC60-4CCD-8F00-A740105C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1814FD9-EE51-48B1-BD46-96EC05E05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9" y="5600401"/>
            <a:ext cx="809584" cy="1172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D2E1A-50C4-4CD2-A19E-F41808FE955E}"/>
              </a:ext>
            </a:extLst>
          </p:cNvPr>
          <p:cNvSpPr txBox="1"/>
          <p:nvPr userDrawn="1"/>
        </p:nvSpPr>
        <p:spPr>
          <a:xfrm>
            <a:off x="45388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B29BA4-3EE2-4F4C-AE58-A2091715246B}"/>
              </a:ext>
            </a:extLst>
          </p:cNvPr>
          <p:cNvCxnSpPr>
            <a:cxnSpLocks/>
          </p:cNvCxnSpPr>
          <p:nvPr userDrawn="1"/>
        </p:nvCxnSpPr>
        <p:spPr>
          <a:xfrm>
            <a:off x="54937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172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1A1D-6E41-4A02-B6A6-AAABB6D0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C7D1E-FA1A-4CA2-906B-210B8852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C385-ACD0-4B88-99E9-F48BE6F6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04D2-0695-4FEF-8981-D4629044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14BC366-09BF-40E9-9EBA-6EDC1B90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9" y="5600401"/>
            <a:ext cx="809584" cy="1172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CFDE7F-D476-41FC-B48C-2795EF015D4F}"/>
              </a:ext>
            </a:extLst>
          </p:cNvPr>
          <p:cNvSpPr txBox="1"/>
          <p:nvPr userDrawn="1"/>
        </p:nvSpPr>
        <p:spPr>
          <a:xfrm>
            <a:off x="45388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Chemical Society Division of Polymer Chemistry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7F244-C493-4751-AAA0-E3935C5DEC65}"/>
              </a:ext>
            </a:extLst>
          </p:cNvPr>
          <p:cNvCxnSpPr>
            <a:cxnSpLocks/>
          </p:cNvCxnSpPr>
          <p:nvPr userDrawn="1"/>
        </p:nvCxnSpPr>
        <p:spPr>
          <a:xfrm>
            <a:off x="54937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112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1746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89A7A-4747-4D87-9A55-8495F02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8FF52-2F1A-4AD6-92D6-61714A85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C4628-931E-4F26-93D7-C7C1E8E1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77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F8EA-FAF6-4EB4-896D-1BBAC55C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928C-504D-4AFB-A097-CEB737D6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0E3E2-A4A2-4F48-BD24-7CC5F0C5E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0080F-8943-43C9-B8BF-E405D204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91CCA-5BAD-4EB3-9468-9310A45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1042F-F4A9-4353-A720-E1BD226C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FB94-0839-4E17-8AE4-BC25BDEB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ABC4E-CE35-4183-8A91-92D5ACD75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A5C87-53F3-434A-9F9F-35D051FE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E7121-5596-48FF-B933-C9FDA3C0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33463-D93F-4C45-8B60-5F9CF7EC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2CD36-FEFD-4CF2-837F-45C33779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319-0C78-4A9A-806D-177CA88E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4C3F0-7EAD-4366-A437-D15522CA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7B3F-4B6A-4E96-A6CB-2EC9A2BB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BA1C-90E5-4EDB-93E1-9C911D2B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42E4-FBE6-4B4A-ACC2-AF9879C7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5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F3B07-63BE-42FD-85EF-8B7F214A8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E8CD8-8170-4ABC-AACF-0B150E2A3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867B-C877-4DF2-AEF3-B3C03555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AD6D-6C28-4CF0-97AB-57630D91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A225-DFCB-4417-94D5-960FA5EC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1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560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981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50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979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097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091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9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EC9CD-EE34-4C63-BE18-D668F329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4ECA0-BCAC-4A20-97DC-9EAB71AC8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6629-C04E-4C10-B3AC-E360B4725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1474-923C-4517-88F2-4269A9BB07D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BADB-1808-49D8-8714-05DC50E71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2243-6007-4BA4-908B-53615F49E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2DE8-144D-40FC-9EB5-27727F5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vt.edu/about/locations/buildings/wright-house.html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1;p1">
            <a:extLst>
              <a:ext uri="{FF2B5EF4-FFF2-40B4-BE49-F238E27FC236}">
                <a16:creationId xmlns:a16="http://schemas.microsoft.com/office/drawing/2014/main" id="{5CBD69B4-B517-4053-AB2F-15388396A325}"/>
              </a:ext>
            </a:extLst>
          </p:cNvPr>
          <p:cNvSpPr txBox="1">
            <a:spLocks/>
          </p:cNvSpPr>
          <p:nvPr/>
        </p:nvSpPr>
        <p:spPr>
          <a:xfrm>
            <a:off x="4547542" y="5204662"/>
            <a:ext cx="7291388" cy="11014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John  Matson (Treasurer)</a:t>
            </a:r>
          </a:p>
          <a:p>
            <a:pPr mar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 and Carlee Black </a:t>
            </a:r>
          </a:p>
        </p:txBody>
      </p:sp>
      <p:sp>
        <p:nvSpPr>
          <p:cNvPr id="16" name="Google Shape;150;p1">
            <a:extLst>
              <a:ext uri="{FF2B5EF4-FFF2-40B4-BE49-F238E27FC236}">
                <a16:creationId xmlns:a16="http://schemas.microsoft.com/office/drawing/2014/main" id="{35F102A7-A145-4E77-A079-C94EC438C21D}"/>
              </a:ext>
            </a:extLst>
          </p:cNvPr>
          <p:cNvSpPr txBox="1">
            <a:spLocks/>
          </p:cNvSpPr>
          <p:nvPr/>
        </p:nvSpPr>
        <p:spPr>
          <a:xfrm>
            <a:off x="98859" y="68643"/>
            <a:ext cx="11648049" cy="47557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POLYMER CHEMISTRY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Treasurer Report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Winter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2024</a:t>
            </a:r>
          </a:p>
        </p:txBody>
      </p:sp>
      <p:sp>
        <p:nvSpPr>
          <p:cNvPr id="17" name="Google Shape;151;p1">
            <a:extLst>
              <a:ext uri="{FF2B5EF4-FFF2-40B4-BE49-F238E27FC236}">
                <a16:creationId xmlns:a16="http://schemas.microsoft.com/office/drawing/2014/main" id="{BFA1E015-8D6D-4E50-96CF-EC0771342A86}"/>
              </a:ext>
            </a:extLst>
          </p:cNvPr>
          <p:cNvSpPr txBox="1">
            <a:spLocks/>
          </p:cNvSpPr>
          <p:nvPr/>
        </p:nvSpPr>
        <p:spPr>
          <a:xfrm>
            <a:off x="4792306" y="7070941"/>
            <a:ext cx="7291388" cy="11014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ts val="1800"/>
            </a:pPr>
            <a:r>
              <a:rPr lang="en-US" sz="2000">
                <a:cs typeface="Arial" panose="020B0604020202020204" pitchFamily="34" charset="0"/>
              </a:rPr>
              <a:t>Presented by John  Matson (Treasurer)</a:t>
            </a:r>
          </a:p>
          <a:p>
            <a:pPr marL="0" indent="0" algn="r">
              <a:buSzPts val="1800"/>
            </a:pPr>
            <a:r>
              <a:rPr lang="en-US" sz="2000">
                <a:cs typeface="Arial" panose="020B0604020202020204" pitchFamily="34" charset="0"/>
              </a:rPr>
              <a:t>Support from Kathy Mitchem and Carlee Black 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477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F1998C-AD10-4760-A476-7ACE90E93B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48"/>
            <a:ext cx="12192000" cy="72996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 Business Office</a:t>
            </a:r>
            <a:endParaRPr lang="en-US" dirty="0">
              <a:solidFill>
                <a:srgbClr val="00206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41B712-0BDB-4F23-BC90-3FD021847F7B}"/>
              </a:ext>
            </a:extLst>
          </p:cNvPr>
          <p:cNvCxnSpPr>
            <a:cxnSpLocks/>
          </p:cNvCxnSpPr>
          <p:nvPr/>
        </p:nvCxnSpPr>
        <p:spPr>
          <a:xfrm>
            <a:off x="243840" y="75889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CC7C748-571C-434F-83CD-7B8BCCBD3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28328" r="35369" b="26921"/>
          <a:stretch/>
        </p:blipFill>
        <p:spPr>
          <a:xfrm rot="5400000">
            <a:off x="888061" y="210873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29061C0E-FCCC-4992-B3C2-0DBB4AE7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508" y="977333"/>
            <a:ext cx="5578765" cy="59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1597025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  <a:tabLst>
                <a:tab pos="1200150" algn="l"/>
                <a:tab pos="1597025" algn="l"/>
              </a:tabLst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Oversite: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	*POLY Supervisor– John Matson (Treasurer)</a:t>
            </a:r>
          </a:p>
          <a:p>
            <a:pPr marL="0" lvl="1">
              <a:spcBef>
                <a:spcPct val="0"/>
              </a:spcBef>
              <a:buNone/>
              <a:tabLst>
                <a:tab pos="1200150" algn="l"/>
                <a:tab pos="1597025" algn="l"/>
              </a:tabLst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	*VT Representative - Bob Moore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2DB1F88-25A2-4790-8563-B677DF0D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399" y="1794676"/>
            <a:ext cx="3110614" cy="27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2286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230188" lvl="1" indent="-230188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Carlee Black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Administrative Assistant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Salary 32 h / week</a:t>
            </a:r>
          </a:p>
          <a:p>
            <a:pPr marL="230188" lvl="1" indent="-230188">
              <a:spcBef>
                <a:spcPct val="0"/>
              </a:spcBef>
              <a:buNone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Membership Support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Workshop/Meeting Prep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Awards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Newsletter &amp; Publicity Posts: 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Websites Updates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Graphical Abstracts/Preprint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Office Supplies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F6C818B-0B6A-4434-9769-497F7DBE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3" y="149292"/>
            <a:ext cx="9858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178F8C1B-F2E7-4F39-9C17-B6549A48767B}"/>
              </a:ext>
            </a:extLst>
          </p:cNvPr>
          <p:cNvSpPr txBox="1">
            <a:spLocks noChangeArrowheads="1"/>
          </p:cNvSpPr>
          <p:nvPr/>
        </p:nvSpPr>
        <p:spPr>
          <a:xfrm>
            <a:off x="8806934" y="1646181"/>
            <a:ext cx="2966408" cy="306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Kathy Mitchem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Business Manager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Full Time 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Budget &amp; Bookkeeping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Officer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 &amp; Event Planning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ACS Meetings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Committee Assistance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Election Oversite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VT-Staff-Office Oversite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90780E-E28A-4963-BF2B-EA4009490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6440" r="37670" b="16440"/>
          <a:stretch/>
        </p:blipFill>
        <p:spPr>
          <a:xfrm rot="5400000">
            <a:off x="6375398" y="210873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86F164-4D1B-4F7C-8FCF-4D87F4F0B1DC}"/>
              </a:ext>
            </a:extLst>
          </p:cNvPr>
          <p:cNvSpPr txBox="1"/>
          <p:nvPr/>
        </p:nvSpPr>
        <p:spPr>
          <a:xfrm>
            <a:off x="2688908" y="4877886"/>
            <a:ext cx="6446238" cy="10192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Staff Reduction 2023:   From 3 full-time to 1 full-time and one  ¾.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Reduced Workshops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Officers/Committees require less assistance</a:t>
            </a:r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id="{FB112FE5-79E0-4540-8784-4EF1CAEC163C}"/>
              </a:ext>
            </a:extLst>
          </p:cNvPr>
          <p:cNvSpPr/>
          <p:nvPr/>
        </p:nvSpPr>
        <p:spPr>
          <a:xfrm rot="20630104">
            <a:off x="9387962" y="4663197"/>
            <a:ext cx="2385556" cy="2154950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Thank you 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POLY leadership for taking on more tasks</a:t>
            </a:r>
          </a:p>
        </p:txBody>
      </p:sp>
    </p:spTree>
    <p:extLst>
      <p:ext uri="{BB962C8B-B14F-4D97-AF65-F5344CB8AC3E}">
        <p14:creationId xmlns:p14="http://schemas.microsoft.com/office/powerpoint/2010/main" val="790303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16AD10-D489-4A0E-AF0B-127468CC209A}"/>
              </a:ext>
            </a:extLst>
          </p:cNvPr>
          <p:cNvCxnSpPr>
            <a:cxnSpLocks/>
          </p:cNvCxnSpPr>
          <p:nvPr/>
        </p:nvCxnSpPr>
        <p:spPr>
          <a:xfrm>
            <a:off x="243840" y="851251"/>
            <a:ext cx="11522633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C03DCEA-B39C-4EAF-80C9-1D033E4AF799}"/>
              </a:ext>
            </a:extLst>
          </p:cNvPr>
          <p:cNvSpPr/>
          <p:nvPr/>
        </p:nvSpPr>
        <p:spPr>
          <a:xfrm>
            <a:off x="4967042" y="1053922"/>
            <a:ext cx="67994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Current Location:</a:t>
            </a:r>
            <a:r>
              <a:rPr lang="en-US" altLang="en-US" dirty="0">
                <a:latin typeface="Arial" panose="020B0604020202020204" pitchFamily="34" charset="0"/>
              </a:rPr>
              <a:t>  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	ICTAS II, Virginia Tech, Blacksburg, VT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	….We are on the move</a:t>
            </a:r>
          </a:p>
          <a:p>
            <a:pPr marL="0" lvl="1">
              <a:spcBef>
                <a:spcPct val="0"/>
              </a:spcBef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new group is taking over POLY’s space in ICTAS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Bob Moore is striving to find new office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POLY must be out in February; new space needs 4-6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Potential new location </a:t>
            </a:r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Wright House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(Not confirmed)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u="sng" dirty="0">
                <a:solidFill>
                  <a:srgbClr val="222222"/>
                </a:solidFill>
                <a:latin typeface="Arial" panose="020B0604020202020204" pitchFamily="34" charset="0"/>
              </a:rPr>
              <a:t>During Interim: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Staff will work from home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2)  POLY “STUFF” (files/library/workshop/membership)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	- Reduce Material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	- Looking into short-term storage (4-6 months)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	- Could become long-term storage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NEW BUDGET ITEM: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$3,000 for Storage Unit + New Office Items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   (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VT should finance move and provide workstations)</a:t>
            </a:r>
          </a:p>
        </p:txBody>
      </p:sp>
      <p:pic>
        <p:nvPicPr>
          <p:cNvPr id="4" name="Picture 2" descr="The Wright House">
            <a:extLst>
              <a:ext uri="{FF2B5EF4-FFF2-40B4-BE49-F238E27FC236}">
                <a16:creationId xmlns:a16="http://schemas.microsoft.com/office/drawing/2014/main" id="{6CB9AEF3-6C8C-46AD-99FC-FE0D977DA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t="10054" b="23468"/>
          <a:stretch/>
        </p:blipFill>
        <p:spPr bwMode="auto">
          <a:xfrm>
            <a:off x="0" y="2028711"/>
            <a:ext cx="4851699" cy="2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F4B763-3730-4E45-BAE9-8C681D592659}"/>
              </a:ext>
            </a:extLst>
          </p:cNvPr>
          <p:cNvSpPr txBox="1">
            <a:spLocks/>
          </p:cNvSpPr>
          <p:nvPr/>
        </p:nvSpPr>
        <p:spPr>
          <a:xfrm>
            <a:off x="128497" y="121289"/>
            <a:ext cx="1190931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Office</a:t>
            </a:r>
            <a:endParaRPr lang="en-US" dirty="0">
              <a:solidFill>
                <a:srgbClr val="00206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703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C213DB-A3CA-E06C-7F82-636A1CE02742}"/>
              </a:ext>
            </a:extLst>
          </p:cNvPr>
          <p:cNvCxnSpPr>
            <a:cxnSpLocks/>
          </p:cNvCxnSpPr>
          <p:nvPr/>
        </p:nvCxnSpPr>
        <p:spPr>
          <a:xfrm>
            <a:off x="243840" y="851251"/>
            <a:ext cx="11522633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8A5A7277-EDAE-3611-AF35-14D9AADE1D65}"/>
              </a:ext>
            </a:extLst>
          </p:cNvPr>
          <p:cNvSpPr txBox="1">
            <a:spLocks/>
          </p:cNvSpPr>
          <p:nvPr/>
        </p:nvSpPr>
        <p:spPr>
          <a:xfrm>
            <a:off x="128497" y="121289"/>
            <a:ext cx="1190931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Commentary from 2023 Minutes</a:t>
            </a:r>
            <a:endParaRPr lang="en-US" dirty="0">
              <a:solidFill>
                <a:srgbClr val="00206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DB58D0-72D7-6D17-BD13-FD84088E7440}"/>
              </a:ext>
            </a:extLst>
          </p:cNvPr>
          <p:cNvGrpSpPr/>
          <p:nvPr/>
        </p:nvGrpSpPr>
        <p:grpSpPr>
          <a:xfrm>
            <a:off x="0" y="1581213"/>
            <a:ext cx="6691863" cy="3684812"/>
            <a:chOff x="0" y="1581213"/>
            <a:chExt cx="6691863" cy="3684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7C5179-3FB3-0993-7C3A-4121AAFF7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127"/>
            <a:stretch/>
          </p:blipFill>
          <p:spPr>
            <a:xfrm>
              <a:off x="0" y="1581213"/>
              <a:ext cx="6691863" cy="2219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741AB-B600-3118-6396-EFAA2E4C0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0316"/>
            <a:stretch/>
          </p:blipFill>
          <p:spPr>
            <a:xfrm>
              <a:off x="0" y="3654416"/>
              <a:ext cx="6691863" cy="161160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6CCF33-B66D-D0B3-784C-C1E59555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71" y="1591976"/>
            <a:ext cx="5879591" cy="19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15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4F7EF0-0836-4AAF-B209-87188BC5FF0A}"/>
              </a:ext>
            </a:extLst>
          </p:cNvPr>
          <p:cNvSpPr txBox="1">
            <a:spLocks/>
          </p:cNvSpPr>
          <p:nvPr/>
        </p:nvSpPr>
        <p:spPr>
          <a:xfrm>
            <a:off x="825632" y="93876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Projected Budget</a:t>
            </a:r>
            <a:endParaRPr lang="en-US" dirty="0">
              <a:solidFill>
                <a:srgbClr val="00206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BB822C-87B6-4010-A966-F90214BBFB1E}"/>
              </a:ext>
            </a:extLst>
          </p:cNvPr>
          <p:cNvCxnSpPr>
            <a:cxnSpLocks/>
          </p:cNvCxnSpPr>
          <p:nvPr/>
        </p:nvCxnSpPr>
        <p:spPr>
          <a:xfrm>
            <a:off x="243840" y="795835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0CE3E9C-DF6B-4F92-A7A3-60BE41902DBC}"/>
              </a:ext>
            </a:extLst>
          </p:cNvPr>
          <p:cNvSpPr/>
          <p:nvPr/>
        </p:nvSpPr>
        <p:spPr>
          <a:xfrm>
            <a:off x="886686" y="777658"/>
            <a:ext cx="6705601" cy="581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Highlighted cells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indicate areas for potential trimming</a:t>
            </a: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Key Adjustments</a:t>
            </a:r>
          </a:p>
          <a:p>
            <a:pPr>
              <a:lnSpc>
                <a:spcPct val="107000"/>
              </a:lnSpc>
            </a:pPr>
            <a:r>
              <a:rPr lang="en-US" sz="1600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Membership/Allocation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Projections similar to last year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Investment/Checking Surplus line added at the end of meeting</a:t>
            </a: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ACS Meeting: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POLY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Symp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Support and Sponsors similar to past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ExCom Dinner: Historically 8k,   2023 Used 2k,   2024 4k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Committee Meeting:  Provided 28.5k per mtg   </a:t>
            </a:r>
            <a:r>
              <a:rPr lang="en-US" sz="1600" b="1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(Justin will review)</a:t>
            </a:r>
            <a:endParaRPr lang="en-US" sz="1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NEW: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ExComm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Officer Travel:  </a:t>
            </a:r>
            <a:r>
              <a:rPr lang="en-US" sz="1600" b="1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Discussed in a moment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Other Meetings: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ACS Leadership training: No one attending (reduced)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Winter </a:t>
            </a:r>
            <a:r>
              <a:rPr lang="en-US" sz="16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ExComm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Mtg:  Reduced from past (mostly travel &amp; lodging)</a:t>
            </a: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NEW: </a:t>
            </a:r>
            <a:r>
              <a:rPr lang="en-US" sz="1600" dirty="0">
                <a:ea typeface="Times New Roman" panose="02020603050405020304" pitchFamily="18" charset="0"/>
                <a:cs typeface="Calibri" panose="020F0502020204030204" pitchFamily="34" charset="0"/>
              </a:rPr>
              <a:t>Powers: Received ACS IPG 8k in 2023, out in 2024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ea typeface="Times New Roman" panose="02020603050405020304" pitchFamily="18" charset="0"/>
                <a:cs typeface="Calibri" panose="020F0502020204030204" pitchFamily="34" charset="0"/>
              </a:rPr>
              <a:t>NEW:</a:t>
            </a:r>
            <a:r>
              <a:rPr lang="en-US" sz="1600" dirty="0">
                <a:ea typeface="Times New Roman" panose="02020603050405020304" pitchFamily="18" charset="0"/>
                <a:cs typeface="Calibri" panose="020F0502020204030204" pitchFamily="34" charset="0"/>
              </a:rPr>
              <a:t> Powers Admin/Financial Support </a:t>
            </a:r>
            <a:r>
              <a:rPr lang="en-US" sz="1600" b="1" i="1" dirty="0">
                <a:ea typeface="Times New Roman" panose="02020603050405020304" pitchFamily="18" charset="0"/>
                <a:cs typeface="Calibri" panose="020F0502020204030204" pitchFamily="34" charset="0"/>
              </a:rPr>
              <a:t>(to be discussed by Derek)</a:t>
            </a:r>
          </a:p>
          <a:p>
            <a:pPr>
              <a:lnSpc>
                <a:spcPct val="107000"/>
              </a:lnSpc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85750">
              <a:lnSpc>
                <a:spcPct val="107000"/>
              </a:lnSpc>
              <a:tabLst>
                <a:tab pos="914400" algn="l"/>
              </a:tabLst>
            </a:pPr>
            <a:r>
              <a:rPr lang="en-US" sz="1600" u="sng" dirty="0">
                <a:ea typeface="Calibri" panose="020F0502020204030204" pitchFamily="34" charset="0"/>
                <a:cs typeface="Calibri" panose="020F0502020204030204" pitchFamily="34" charset="0"/>
              </a:rPr>
              <a:t>POLY Workshops: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738188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45k Projected Gain</a:t>
            </a:r>
          </a:p>
          <a:p>
            <a:pPr marL="738188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2 workshops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568CD-BEA7-6D14-4411-D7D42D14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872" y="93876"/>
            <a:ext cx="3897152" cy="67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734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5CE7-EF7D-4B75-B971-178A5E361954}"/>
              </a:ext>
            </a:extLst>
          </p:cNvPr>
          <p:cNvSpPr txBox="1">
            <a:spLocks/>
          </p:cNvSpPr>
          <p:nvPr/>
        </p:nvSpPr>
        <p:spPr>
          <a:xfrm>
            <a:off x="844104" y="149292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Projected Budget</a:t>
            </a:r>
            <a:endParaRPr lang="en-US" dirty="0">
              <a:solidFill>
                <a:srgbClr val="00206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1C3808-07F8-4A3D-8334-C66A781F70D6}"/>
              </a:ext>
            </a:extLst>
          </p:cNvPr>
          <p:cNvCxnSpPr>
            <a:cxnSpLocks/>
          </p:cNvCxnSpPr>
          <p:nvPr/>
        </p:nvCxnSpPr>
        <p:spPr>
          <a:xfrm>
            <a:off x="243840" y="851251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1262A9-097F-4F33-B441-50FEF2CFA5D0}"/>
              </a:ext>
            </a:extLst>
          </p:cNvPr>
          <p:cNvSpPr/>
          <p:nvPr/>
        </p:nvSpPr>
        <p:spPr>
          <a:xfrm>
            <a:off x="232032" y="844861"/>
            <a:ext cx="7318895" cy="465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Key Adjustments</a:t>
            </a:r>
            <a:endParaRPr lang="en-US" sz="1200" u="sng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Administrative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Postage up ($100)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Salary: 2023 VT Cost of living,  approved 2024 raise.  </a:t>
            </a:r>
          </a:p>
          <a:p>
            <a:pPr lvl="1">
              <a:lnSpc>
                <a:spcPct val="107000"/>
              </a:lnSpc>
            </a:pP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(Kathy Full-time, Carlee 32 </a:t>
            </a:r>
            <a:r>
              <a:rPr lang="en-US" sz="1600" i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hrs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+ up to 200 wage </a:t>
            </a:r>
            <a:r>
              <a:rPr lang="en-US" sz="1600" i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hrs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ExCom Dinner:   Historically 8k,  2023 2k,   2024 4k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Office Relocation: 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be discussed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Publications: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Reduced expenses slightly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u="sng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Committee Activity: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IAB adjusted slightly </a:t>
            </a:r>
            <a:r>
              <a:rPr lang="en-US" sz="16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(Hayley to report)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Calibri" panose="020F0502020204030204" pitchFamily="34" charset="0"/>
              </a:rPr>
              <a:t>MACRO:  Zoom discussion –slightly higher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Times New Roman" panose="02020603050405020304" pitchFamily="18" charset="0"/>
                <a:cs typeface="Calibri" panose="020F0502020204030204" pitchFamily="34" charset="0"/>
              </a:rPr>
              <a:t>Membership: Question from Matson—is $6000 likely to bring in $6000 worth of new memberships?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189EF-5DBC-3A1C-3813-25FB9B448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735" y="57360"/>
            <a:ext cx="4397233" cy="6743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4E114-8279-E150-5053-0F564C7E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32" y="2830126"/>
            <a:ext cx="3042352" cy="1791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85002-7115-97D7-43FD-2854A40554EC}"/>
              </a:ext>
            </a:extLst>
          </p:cNvPr>
          <p:cNvSpPr txBox="1"/>
          <p:nvPr/>
        </p:nvSpPr>
        <p:spPr>
          <a:xfrm>
            <a:off x="941104" y="5147866"/>
            <a:ext cx="6609823" cy="1554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u="sng" dirty="0">
                <a:ea typeface="Times New Roman" panose="02020603050405020304" pitchFamily="18" charset="0"/>
                <a:cs typeface="Calibri" panose="020F0502020204030204" pitchFamily="34" charset="0"/>
              </a:rPr>
              <a:t>Budget Delta</a:t>
            </a:r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: 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Must be  “0” by the end of this meeting (non-profit)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Covered by Investments/Checking Surplus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2023 Projected investment cash out: -$185,775; Actual </a:t>
            </a:r>
            <a:r>
              <a:rPr lang="en-US" sz="1800" b="1" dirty="0">
                <a:ea typeface="Times New Roman" panose="02020603050405020304" pitchFamily="18" charset="0"/>
                <a:cs typeface="Calibri" panose="020F0502020204030204" pitchFamily="34" charset="0"/>
              </a:rPr>
              <a:t>-$169,363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19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B7C6-39B1-445E-BAEC-CBE10AA49B17}"/>
              </a:ext>
            </a:extLst>
          </p:cNvPr>
          <p:cNvSpPr txBox="1">
            <a:spLocks/>
          </p:cNvSpPr>
          <p:nvPr/>
        </p:nvSpPr>
        <p:spPr>
          <a:xfrm>
            <a:off x="825632" y="140056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Proposal - Officer Travel Support</a:t>
            </a:r>
            <a:endParaRPr lang="en-US" dirty="0">
              <a:solidFill>
                <a:srgbClr val="00206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EEC073-CC50-454A-B596-8CED5F92F317}"/>
              </a:ext>
            </a:extLst>
          </p:cNvPr>
          <p:cNvCxnSpPr>
            <a:cxnSpLocks/>
          </p:cNvCxnSpPr>
          <p:nvPr/>
        </p:nvCxnSpPr>
        <p:spPr>
          <a:xfrm>
            <a:off x="243840" y="842015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EE46A79-1812-4759-BE7E-2D08B049F6E9}"/>
              </a:ext>
            </a:extLst>
          </p:cNvPr>
          <p:cNvSpPr/>
          <p:nvPr/>
        </p:nvSpPr>
        <p:spPr>
          <a:xfrm>
            <a:off x="1376213" y="978214"/>
            <a:ext cx="10381677" cy="515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New Budget Area: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few </a:t>
            </a:r>
            <a:r>
              <a:rPr lang="en-US" sz="2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ExComm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officers request travel support to ACS Meetings Annually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ACS Meeting travel costs typically come from grant budgets for academics; if we are paying for ourselves to come to each and every ACS meeting for 4 nights, then that grant money is not available to our students.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Councilors are already funded by ACS/POLY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Up to $500 per person to help defray costs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Question from Kathy: If approved, who will approve support?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many people would take this support?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DISCUSSION . . . . </a:t>
            </a:r>
          </a:p>
        </p:txBody>
      </p:sp>
    </p:spTree>
    <p:extLst>
      <p:ext uri="{BB962C8B-B14F-4D97-AF65-F5344CB8AC3E}">
        <p14:creationId xmlns:p14="http://schemas.microsoft.com/office/powerpoint/2010/main" val="6000943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of Presentation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670</Words>
  <Application>Microsoft Office PowerPoint</Application>
  <PresentationFormat>Widescreen</PresentationFormat>
  <Paragraphs>108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72 Black</vt:lpstr>
      <vt:lpstr>Arial</vt:lpstr>
      <vt:lpstr>Calibri</vt:lpstr>
      <vt:lpstr>Calibri Light</vt:lpstr>
      <vt:lpstr>Times New Roman</vt:lpstr>
      <vt:lpstr>Wingdings</vt:lpstr>
      <vt:lpstr>Title of Presentation</vt:lpstr>
      <vt:lpstr>Office Theme</vt:lpstr>
      <vt:lpstr>PowerPoint Presentation</vt:lpstr>
      <vt:lpstr> POLY Business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Matson, John</cp:lastModifiedBy>
  <cp:revision>43</cp:revision>
  <dcterms:created xsi:type="dcterms:W3CDTF">2022-01-05T19:55:31Z</dcterms:created>
  <dcterms:modified xsi:type="dcterms:W3CDTF">2024-01-24T20:41:53Z</dcterms:modified>
</cp:coreProperties>
</file>