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461" r:id="rId2"/>
    <p:sldId id="256" r:id="rId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8" userDrawn="1">
          <p15:clr>
            <a:srgbClr val="A4A3A4"/>
          </p15:clr>
        </p15:guide>
        <p15:guide id="2" pos="9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D2E40"/>
    <a:srgbClr val="7F7F7F"/>
    <a:srgbClr val="A6A6A6"/>
    <a:srgbClr val="D6A300"/>
    <a:srgbClr val="FCEC74"/>
    <a:srgbClr val="2913CF"/>
    <a:srgbClr val="FBE85B"/>
    <a:srgbClr val="FCEA72"/>
    <a:srgbClr val="FCEA98"/>
    <a:srgbClr val="FCEA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50" autoAdjust="0"/>
    <p:restoredTop sz="95807" autoAdjust="0"/>
  </p:normalViewPr>
  <p:slideViewPr>
    <p:cSldViewPr>
      <p:cViewPr varScale="1">
        <p:scale>
          <a:sx n="77" d="100"/>
          <a:sy n="77" d="100"/>
        </p:scale>
        <p:origin x="39" y="213"/>
      </p:cViewPr>
      <p:guideLst>
        <p:guide orient="horz" pos="1728"/>
        <p:guide pos="9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tlyn Crawford" userId="eb2e41a7-6929-442c-8e6b-99691e2b4a2a" providerId="ADAL" clId="{BDAB1B29-2579-473F-A972-47A01174CFCE}"/>
    <pc:docChg chg="custSel delSld modSld">
      <pc:chgData name="Kaitlyn Crawford" userId="eb2e41a7-6929-442c-8e6b-99691e2b4a2a" providerId="ADAL" clId="{BDAB1B29-2579-473F-A972-47A01174CFCE}" dt="2024-08-15T15:08:41.117" v="29" actId="14100"/>
      <pc:docMkLst>
        <pc:docMk/>
      </pc:docMkLst>
      <pc:sldChg chg="addSp delSp modSp mod modAnim">
        <pc:chgData name="Kaitlyn Crawford" userId="eb2e41a7-6929-442c-8e6b-99691e2b4a2a" providerId="ADAL" clId="{BDAB1B29-2579-473F-A972-47A01174CFCE}" dt="2024-08-15T15:08:41.117" v="29" actId="14100"/>
        <pc:sldMkLst>
          <pc:docMk/>
          <pc:sldMk cId="2111641690" sldId="461"/>
        </pc:sldMkLst>
        <pc:spChg chg="mod">
          <ac:chgData name="Kaitlyn Crawford" userId="eb2e41a7-6929-442c-8e6b-99691e2b4a2a" providerId="ADAL" clId="{BDAB1B29-2579-473F-A972-47A01174CFCE}" dt="2024-08-15T15:08:38.168" v="28" actId="14100"/>
          <ac:spMkLst>
            <pc:docMk/>
            <pc:sldMk cId="2111641690" sldId="461"/>
            <ac:spMk id="3" creationId="{F41686E3-6BA2-813E-DE3E-217D27BB5F00}"/>
          </ac:spMkLst>
        </pc:spChg>
        <pc:spChg chg="mod">
          <ac:chgData name="Kaitlyn Crawford" userId="eb2e41a7-6929-442c-8e6b-99691e2b4a2a" providerId="ADAL" clId="{BDAB1B29-2579-473F-A972-47A01174CFCE}" dt="2024-08-15T15:08:41.117" v="29" actId="14100"/>
          <ac:spMkLst>
            <pc:docMk/>
            <pc:sldMk cId="2111641690" sldId="461"/>
            <ac:spMk id="4" creationId="{4CAD4E0E-C565-9C46-9B9A-25F46785C150}"/>
          </ac:spMkLst>
        </pc:spChg>
        <pc:spChg chg="add mod">
          <ac:chgData name="Kaitlyn Crawford" userId="eb2e41a7-6929-442c-8e6b-99691e2b4a2a" providerId="ADAL" clId="{BDAB1B29-2579-473F-A972-47A01174CFCE}" dt="2024-08-15T15:08:27.775" v="26" actId="1076"/>
          <ac:spMkLst>
            <pc:docMk/>
            <pc:sldMk cId="2111641690" sldId="461"/>
            <ac:spMk id="7" creationId="{75DB8FF2-07C2-8269-7B6E-012216B31AA4}"/>
          </ac:spMkLst>
        </pc:spChg>
        <pc:spChg chg="mod">
          <ac:chgData name="Kaitlyn Crawford" userId="eb2e41a7-6929-442c-8e6b-99691e2b4a2a" providerId="ADAL" clId="{BDAB1B29-2579-473F-A972-47A01174CFCE}" dt="2024-08-15T15:08:23.093" v="25" actId="20577"/>
          <ac:spMkLst>
            <pc:docMk/>
            <pc:sldMk cId="2111641690" sldId="461"/>
            <ac:spMk id="9" creationId="{6C8E1F82-D66A-DD62-C2D5-ADDF25B7200D}"/>
          </ac:spMkLst>
        </pc:spChg>
        <pc:spChg chg="add mod">
          <ac:chgData name="Kaitlyn Crawford" userId="eb2e41a7-6929-442c-8e6b-99691e2b4a2a" providerId="ADAL" clId="{BDAB1B29-2579-473F-A972-47A01174CFCE}" dt="2024-08-15T15:08:27.775" v="26" actId="1076"/>
          <ac:spMkLst>
            <pc:docMk/>
            <pc:sldMk cId="2111641690" sldId="461"/>
            <ac:spMk id="12" creationId="{4465D67B-5DF3-9842-34C0-9CF9FF1740DF}"/>
          </ac:spMkLst>
        </pc:spChg>
        <pc:spChg chg="mod">
          <ac:chgData name="Kaitlyn Crawford" userId="eb2e41a7-6929-442c-8e6b-99691e2b4a2a" providerId="ADAL" clId="{BDAB1B29-2579-473F-A972-47A01174CFCE}" dt="2024-08-15T15:07:49.831" v="2" actId="1076"/>
          <ac:spMkLst>
            <pc:docMk/>
            <pc:sldMk cId="2111641690" sldId="461"/>
            <ac:spMk id="24" creationId="{67341C9B-EDBD-FED6-EC99-671E588E6926}"/>
          </ac:spMkLst>
        </pc:spChg>
        <pc:picChg chg="del">
          <ac:chgData name="Kaitlyn Crawford" userId="eb2e41a7-6929-442c-8e6b-99691e2b4a2a" providerId="ADAL" clId="{BDAB1B29-2579-473F-A972-47A01174CFCE}" dt="2024-08-15T15:08:34.394" v="27" actId="478"/>
          <ac:picMkLst>
            <pc:docMk/>
            <pc:sldMk cId="2111641690" sldId="461"/>
            <ac:picMk id="6" creationId="{E528B41E-2D78-A056-7EBD-BCA350DCAA8D}"/>
          </ac:picMkLst>
        </pc:picChg>
      </pc:sldChg>
      <pc:sldChg chg="delSp del mod">
        <pc:chgData name="Kaitlyn Crawford" userId="eb2e41a7-6929-442c-8e6b-99691e2b4a2a" providerId="ADAL" clId="{BDAB1B29-2579-473F-A972-47A01174CFCE}" dt="2024-08-15T15:08:15.889" v="23" actId="47"/>
        <pc:sldMkLst>
          <pc:docMk/>
          <pc:sldMk cId="2092455222" sldId="462"/>
        </pc:sldMkLst>
        <pc:spChg chg="del">
          <ac:chgData name="Kaitlyn Crawford" userId="eb2e41a7-6929-442c-8e6b-99691e2b4a2a" providerId="ADAL" clId="{BDAB1B29-2579-473F-A972-47A01174CFCE}" dt="2024-08-15T15:07:39.724" v="0" actId="478"/>
          <ac:spMkLst>
            <pc:docMk/>
            <pc:sldMk cId="2092455222" sldId="462"/>
            <ac:spMk id="5" creationId="{8F099B54-2426-D0BA-3AA5-FB4DE09DC8A9}"/>
          </ac:spMkLst>
        </pc:spChg>
        <pc:spChg chg="del">
          <ac:chgData name="Kaitlyn Crawford" userId="eb2e41a7-6929-442c-8e6b-99691e2b4a2a" providerId="ADAL" clId="{BDAB1B29-2579-473F-A972-47A01174CFCE}" dt="2024-08-15T15:07:45.205" v="1" actId="21"/>
          <ac:spMkLst>
            <pc:docMk/>
            <pc:sldMk cId="2092455222" sldId="462"/>
            <ac:spMk id="7" creationId="{75DB8FF2-07C2-8269-7B6E-012216B31AA4}"/>
          </ac:spMkLst>
        </pc:spChg>
        <pc:spChg chg="del">
          <ac:chgData name="Kaitlyn Crawford" userId="eb2e41a7-6929-442c-8e6b-99691e2b4a2a" providerId="ADAL" clId="{BDAB1B29-2579-473F-A972-47A01174CFCE}" dt="2024-08-15T15:07:45.205" v="1" actId="21"/>
          <ac:spMkLst>
            <pc:docMk/>
            <pc:sldMk cId="2092455222" sldId="462"/>
            <ac:spMk id="12" creationId="{4465D67B-5DF3-9842-34C0-9CF9FF1740DF}"/>
          </ac:spMkLst>
        </pc:spChg>
        <pc:spChg chg="del">
          <ac:chgData name="Kaitlyn Crawford" userId="eb2e41a7-6929-442c-8e6b-99691e2b4a2a" providerId="ADAL" clId="{BDAB1B29-2579-473F-A972-47A01174CFCE}" dt="2024-08-15T15:07:39.724" v="0" actId="478"/>
          <ac:spMkLst>
            <pc:docMk/>
            <pc:sldMk cId="2092455222" sldId="462"/>
            <ac:spMk id="20" creationId="{B99429CD-0ECB-F691-B114-DD26967E215F}"/>
          </ac:spMkLst>
        </pc:spChg>
        <pc:spChg chg="del">
          <ac:chgData name="Kaitlyn Crawford" userId="eb2e41a7-6929-442c-8e6b-99691e2b4a2a" providerId="ADAL" clId="{BDAB1B29-2579-473F-A972-47A01174CFCE}" dt="2024-08-15T15:07:39.724" v="0" actId="478"/>
          <ac:spMkLst>
            <pc:docMk/>
            <pc:sldMk cId="2092455222" sldId="462"/>
            <ac:spMk id="22" creationId="{A5FCF528-A17D-D7AC-2C88-46C2CA3DDB22}"/>
          </ac:spMkLst>
        </pc:spChg>
        <pc:picChg chg="del">
          <ac:chgData name="Kaitlyn Crawford" userId="eb2e41a7-6929-442c-8e6b-99691e2b4a2a" providerId="ADAL" clId="{BDAB1B29-2579-473F-A972-47A01174CFCE}" dt="2024-08-15T15:07:39.724" v="0" actId="478"/>
          <ac:picMkLst>
            <pc:docMk/>
            <pc:sldMk cId="2092455222" sldId="462"/>
            <ac:picMk id="8" creationId="{A0D6EEE1-564D-1716-2DD2-2A62CD93584E}"/>
          </ac:picMkLst>
        </pc:picChg>
        <pc:picChg chg="del">
          <ac:chgData name="Kaitlyn Crawford" userId="eb2e41a7-6929-442c-8e6b-99691e2b4a2a" providerId="ADAL" clId="{BDAB1B29-2579-473F-A972-47A01174CFCE}" dt="2024-08-15T15:07:39.724" v="0" actId="478"/>
          <ac:picMkLst>
            <pc:docMk/>
            <pc:sldMk cId="2092455222" sldId="462"/>
            <ac:picMk id="10" creationId="{B9BE7B61-9A7F-CDEF-04E5-17031FCC0A77}"/>
          </ac:picMkLst>
        </pc:picChg>
        <pc:picChg chg="del">
          <ac:chgData name="Kaitlyn Crawford" userId="eb2e41a7-6929-442c-8e6b-99691e2b4a2a" providerId="ADAL" clId="{BDAB1B29-2579-473F-A972-47A01174CFCE}" dt="2024-08-15T15:07:39.724" v="0" actId="478"/>
          <ac:picMkLst>
            <pc:docMk/>
            <pc:sldMk cId="2092455222" sldId="462"/>
            <ac:picMk id="18" creationId="{86774BB4-0296-8535-2AEF-C64A87E9AC0C}"/>
          </ac:picMkLst>
        </pc:picChg>
        <pc:picChg chg="del">
          <ac:chgData name="Kaitlyn Crawford" userId="eb2e41a7-6929-442c-8e6b-99691e2b4a2a" providerId="ADAL" clId="{BDAB1B29-2579-473F-A972-47A01174CFCE}" dt="2024-08-15T15:07:39.724" v="0" actId="478"/>
          <ac:picMkLst>
            <pc:docMk/>
            <pc:sldMk cId="2092455222" sldId="462"/>
            <ac:picMk id="19" creationId="{9011B7CB-E0AA-BA7C-45C3-16254D93937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21F2D5C7-E520-4DA5-A114-96F6FE2C32B0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CB5C337D-3A55-470C-B95B-269F17FF5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69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Centennial events, and also special issues, editorial, perspective (QR codes or citation info so people can find it?)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C337D-3A55-470C-B95B-269F17FF5D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066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CAA2-B650-49DC-BC9B-7222F3A6D746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1EDC-368C-4837-A56F-4AB6CB601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0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CAA2-B650-49DC-BC9B-7222F3A6D746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1EDC-368C-4837-A56F-4AB6CB601E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BFB9FB-458A-8F48-B609-0797B6A7A717}"/>
              </a:ext>
            </a:extLst>
          </p:cNvPr>
          <p:cNvSpPr txBox="1"/>
          <p:nvPr userDrawn="1"/>
        </p:nvSpPr>
        <p:spPr>
          <a:xfrm>
            <a:off x="1341912" y="0"/>
            <a:ext cx="10850088" cy="369332"/>
          </a:xfrm>
          <a:prstGeom prst="rect">
            <a:avLst/>
          </a:prstGeom>
          <a:solidFill>
            <a:srgbClr val="D6A3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 black and red rectangular sign with text&#10;&#10;Description automatically generated">
            <a:extLst>
              <a:ext uri="{FF2B5EF4-FFF2-40B4-BE49-F238E27FC236}">
                <a16:creationId xmlns:a16="http://schemas.microsoft.com/office/drawing/2014/main" id="{31136A36-2ED2-77B7-E609-6C86D12058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" y="-1495"/>
            <a:ext cx="1247924" cy="13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64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CAA2-B650-49DC-BC9B-7222F3A6D746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1EDC-368C-4837-A56F-4AB6CB601E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0EE8C-CC28-BFC9-DCB8-0A2E5DDCA06C}"/>
              </a:ext>
            </a:extLst>
          </p:cNvPr>
          <p:cNvSpPr txBox="1"/>
          <p:nvPr userDrawn="1"/>
        </p:nvSpPr>
        <p:spPr>
          <a:xfrm>
            <a:off x="1341912" y="0"/>
            <a:ext cx="10850088" cy="369332"/>
          </a:xfrm>
          <a:prstGeom prst="rect">
            <a:avLst/>
          </a:prstGeom>
          <a:solidFill>
            <a:srgbClr val="D6A3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 black and red rectangular sign with text&#10;&#10;Description automatically generated">
            <a:extLst>
              <a:ext uri="{FF2B5EF4-FFF2-40B4-BE49-F238E27FC236}">
                <a16:creationId xmlns:a16="http://schemas.microsoft.com/office/drawing/2014/main" id="{CA1DA48F-3DCA-0BA4-ADE6-F424272187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" y="-1495"/>
            <a:ext cx="1247924" cy="13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64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1EDC-368C-4837-A56F-4AB6CB601E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3471A5-B182-138A-AFCD-1667AA14D77E}"/>
              </a:ext>
            </a:extLst>
          </p:cNvPr>
          <p:cNvSpPr txBox="1"/>
          <p:nvPr userDrawn="1"/>
        </p:nvSpPr>
        <p:spPr>
          <a:xfrm>
            <a:off x="1341912" y="0"/>
            <a:ext cx="10850088" cy="369332"/>
          </a:xfrm>
          <a:prstGeom prst="rect">
            <a:avLst/>
          </a:prstGeom>
          <a:solidFill>
            <a:srgbClr val="D6A3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 black and red rectangular sign with text&#10;&#10;Description automatically generated">
            <a:extLst>
              <a:ext uri="{FF2B5EF4-FFF2-40B4-BE49-F238E27FC236}">
                <a16:creationId xmlns:a16="http://schemas.microsoft.com/office/drawing/2014/main" id="{3D405781-D23E-0779-72B1-D1047CB69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" y="-1495"/>
            <a:ext cx="1247924" cy="13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44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CAA2-B650-49DC-BC9B-7222F3A6D746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1EDC-368C-4837-A56F-4AB6CB601E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48B071-BB2B-1BFD-1161-5D2A86A94F22}"/>
              </a:ext>
            </a:extLst>
          </p:cNvPr>
          <p:cNvSpPr txBox="1"/>
          <p:nvPr userDrawn="1"/>
        </p:nvSpPr>
        <p:spPr>
          <a:xfrm>
            <a:off x="1341912" y="0"/>
            <a:ext cx="10850088" cy="369332"/>
          </a:xfrm>
          <a:prstGeom prst="rect">
            <a:avLst/>
          </a:prstGeom>
          <a:solidFill>
            <a:srgbClr val="D6A3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 black and red rectangular sign with text&#10;&#10;Description automatically generated">
            <a:extLst>
              <a:ext uri="{FF2B5EF4-FFF2-40B4-BE49-F238E27FC236}">
                <a16:creationId xmlns:a16="http://schemas.microsoft.com/office/drawing/2014/main" id="{4F439BEE-F010-CECB-187D-2FBF3EBD52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" y="-1495"/>
            <a:ext cx="1247924" cy="13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16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CAA2-B650-49DC-BC9B-7222F3A6D746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1EDC-368C-4837-A56F-4AB6CB601E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8B2EEE-FFBD-ED99-8D72-CBA3FCD02AB8}"/>
              </a:ext>
            </a:extLst>
          </p:cNvPr>
          <p:cNvSpPr txBox="1"/>
          <p:nvPr userDrawn="1"/>
        </p:nvSpPr>
        <p:spPr>
          <a:xfrm>
            <a:off x="1341912" y="0"/>
            <a:ext cx="10850088" cy="369332"/>
          </a:xfrm>
          <a:prstGeom prst="rect">
            <a:avLst/>
          </a:prstGeom>
          <a:solidFill>
            <a:srgbClr val="D6A3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A black and red rectangular sign with text&#10;&#10;Description automatically generated">
            <a:extLst>
              <a:ext uri="{FF2B5EF4-FFF2-40B4-BE49-F238E27FC236}">
                <a16:creationId xmlns:a16="http://schemas.microsoft.com/office/drawing/2014/main" id="{FD2E8482-175F-F0C4-0FE4-1551D8EABA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" y="-1495"/>
            <a:ext cx="1247924" cy="13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10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CAA2-B650-49DC-BC9B-7222F3A6D746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1EDC-368C-4837-A56F-4AB6CB601E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8EE476-28F7-24D6-B8CB-5BDDAB217616}"/>
              </a:ext>
            </a:extLst>
          </p:cNvPr>
          <p:cNvSpPr txBox="1"/>
          <p:nvPr userDrawn="1"/>
        </p:nvSpPr>
        <p:spPr>
          <a:xfrm>
            <a:off x="1341912" y="0"/>
            <a:ext cx="10850088" cy="369332"/>
          </a:xfrm>
          <a:prstGeom prst="rect">
            <a:avLst/>
          </a:prstGeom>
          <a:solidFill>
            <a:srgbClr val="D6A3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A black and red rectangular sign with text&#10;&#10;Description automatically generated">
            <a:extLst>
              <a:ext uri="{FF2B5EF4-FFF2-40B4-BE49-F238E27FC236}">
                <a16:creationId xmlns:a16="http://schemas.microsoft.com/office/drawing/2014/main" id="{35C6BE1A-74DE-3649-2005-A941AFEDB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" y="-1495"/>
            <a:ext cx="1247924" cy="13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CAA2-B650-49DC-BC9B-7222F3A6D746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1EDC-368C-4837-A56F-4AB6CB601E7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1E8D03-B5C8-78EC-6861-89C7B5E20F8A}"/>
              </a:ext>
            </a:extLst>
          </p:cNvPr>
          <p:cNvSpPr txBox="1"/>
          <p:nvPr userDrawn="1"/>
        </p:nvSpPr>
        <p:spPr>
          <a:xfrm>
            <a:off x="1341912" y="0"/>
            <a:ext cx="10850088" cy="369332"/>
          </a:xfrm>
          <a:prstGeom prst="rect">
            <a:avLst/>
          </a:prstGeom>
          <a:solidFill>
            <a:srgbClr val="D6A3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A black and red rectangular sign with text&#10;&#10;Description automatically generated">
            <a:extLst>
              <a:ext uri="{FF2B5EF4-FFF2-40B4-BE49-F238E27FC236}">
                <a16:creationId xmlns:a16="http://schemas.microsoft.com/office/drawing/2014/main" id="{5E4F2614-71E9-9914-26EB-F33343F8F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" y="-1495"/>
            <a:ext cx="1247924" cy="13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80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CAA2-B650-49DC-BC9B-7222F3A6D746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1EDC-368C-4837-A56F-4AB6CB601E7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062CEC-1D07-97BF-DB92-1AB23EBA3E82}"/>
              </a:ext>
            </a:extLst>
          </p:cNvPr>
          <p:cNvSpPr txBox="1"/>
          <p:nvPr userDrawn="1"/>
        </p:nvSpPr>
        <p:spPr>
          <a:xfrm>
            <a:off x="1341912" y="0"/>
            <a:ext cx="10850088" cy="369332"/>
          </a:xfrm>
          <a:prstGeom prst="rect">
            <a:avLst/>
          </a:prstGeom>
          <a:solidFill>
            <a:srgbClr val="D6A3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A black and red rectangular sign with text&#10;&#10;Description automatically generated">
            <a:extLst>
              <a:ext uri="{FF2B5EF4-FFF2-40B4-BE49-F238E27FC236}">
                <a16:creationId xmlns:a16="http://schemas.microsoft.com/office/drawing/2014/main" id="{EBEB32FF-5291-C6A5-2589-DC72C0BA6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" y="-1495"/>
            <a:ext cx="1247924" cy="13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85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CAA2-B650-49DC-BC9B-7222F3A6D746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1EDC-368C-4837-A56F-4AB6CB601E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2E1439-10AA-3E9F-6904-B79950DC15EE}"/>
              </a:ext>
            </a:extLst>
          </p:cNvPr>
          <p:cNvSpPr txBox="1"/>
          <p:nvPr userDrawn="1"/>
        </p:nvSpPr>
        <p:spPr>
          <a:xfrm>
            <a:off x="1341912" y="0"/>
            <a:ext cx="10850088" cy="369332"/>
          </a:xfrm>
          <a:prstGeom prst="rect">
            <a:avLst/>
          </a:prstGeom>
          <a:solidFill>
            <a:srgbClr val="D6A3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A black and red rectangular sign with text&#10;&#10;Description automatically generated">
            <a:extLst>
              <a:ext uri="{FF2B5EF4-FFF2-40B4-BE49-F238E27FC236}">
                <a16:creationId xmlns:a16="http://schemas.microsoft.com/office/drawing/2014/main" id="{4FC79C3A-E153-6D7C-0943-ED5E2497D2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" y="-1495"/>
            <a:ext cx="1247924" cy="13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6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CAA2-B650-49DC-BC9B-7222F3A6D746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1EDC-368C-4837-A56F-4AB6CB601E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9701EB-CC0B-5268-1A27-5AC6161DC101}"/>
              </a:ext>
            </a:extLst>
          </p:cNvPr>
          <p:cNvSpPr txBox="1"/>
          <p:nvPr userDrawn="1"/>
        </p:nvSpPr>
        <p:spPr>
          <a:xfrm>
            <a:off x="1341912" y="0"/>
            <a:ext cx="10850088" cy="369332"/>
          </a:xfrm>
          <a:prstGeom prst="rect">
            <a:avLst/>
          </a:prstGeom>
          <a:solidFill>
            <a:srgbClr val="D6A3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A black and red rectangular sign with text&#10;&#10;Description automatically generated">
            <a:extLst>
              <a:ext uri="{FF2B5EF4-FFF2-40B4-BE49-F238E27FC236}">
                <a16:creationId xmlns:a16="http://schemas.microsoft.com/office/drawing/2014/main" id="{4A4A2563-0909-3E16-FEC1-42319E1AA5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" y="-1495"/>
            <a:ext cx="1247924" cy="13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46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DCAA2-B650-49DC-BC9B-7222F3A6D746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C1EDC-368C-4837-A56F-4AB6CB601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1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17" Type="http://schemas.openxmlformats.org/officeDocument/2006/relationships/image" Target="../media/image17.pn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jpe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AD4E0E-C565-9C46-9B9A-25F46785C150}"/>
              </a:ext>
            </a:extLst>
          </p:cNvPr>
          <p:cNvSpPr txBox="1"/>
          <p:nvPr/>
        </p:nvSpPr>
        <p:spPr>
          <a:xfrm>
            <a:off x="0" y="40391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0"/>
            </a:pPr>
            <a:r>
              <a:rPr lang="en-US" sz="3200" b="1" dirty="0">
                <a:solidFill>
                  <a:srgbClr val="BD2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POLY/PMSE Student Chapters and Related – Fall 2024</a:t>
            </a:r>
            <a:endParaRPr lang="en-US" sz="3200" b="1" i="1" dirty="0">
              <a:solidFill>
                <a:srgbClr val="BD2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1686E3-6BA2-813E-DE3E-217D27BB5F00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D6A3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297930-0B1A-68F3-95F8-BBC124E9D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1EDC-368C-4837-A56F-4AB6CB601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8E1F82-D66A-DD62-C2D5-ADDF25B7200D}"/>
              </a:ext>
            </a:extLst>
          </p:cNvPr>
          <p:cNvSpPr txBox="1"/>
          <p:nvPr/>
        </p:nvSpPr>
        <p:spPr>
          <a:xfrm>
            <a:off x="152400" y="1428690"/>
            <a:ext cx="533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chapter member: University of Utah</a:t>
            </a:r>
          </a:p>
          <a:p>
            <a:pPr marL="0"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23-24AY report winners:</a:t>
            </a:r>
          </a:p>
          <a:p>
            <a:pPr marL="0"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U. FL</a:t>
            </a:r>
          </a:p>
          <a:p>
            <a:pPr marL="0"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U. CO</a:t>
            </a:r>
          </a:p>
          <a:p>
            <a:pPr marL="0"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CWRU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341C9B-EDBD-FED6-EC99-671E588E6926}"/>
              </a:ext>
            </a:extLst>
          </p:cNvPr>
          <p:cNvSpPr txBox="1"/>
          <p:nvPr/>
        </p:nvSpPr>
        <p:spPr>
          <a:xfrm>
            <a:off x="6172200" y="1120914"/>
            <a:ext cx="610844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Missing 50% of the student reports</a:t>
            </a:r>
          </a:p>
          <a:p>
            <a:pPr marL="0"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(Not all reports were received last year either.)</a:t>
            </a:r>
          </a:p>
          <a:p>
            <a:pPr marL="0"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Proposal: We should change how we request reports and clarify that funds for the upcoming year will be withheld until reports are received…beyond simply not including their report in the judging.</a:t>
            </a:r>
          </a:p>
          <a:p>
            <a:pPr marL="0"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Also, we are modifying the report template and will provide better clarification about what is needed on the reports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B8FF2-07C2-8269-7B6E-012216B31AA4}"/>
              </a:ext>
            </a:extLst>
          </p:cNvPr>
          <p:cNvSpPr txBox="1"/>
          <p:nvPr/>
        </p:nvSpPr>
        <p:spPr>
          <a:xfrm>
            <a:off x="136849" y="4086446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Goal/ suggestion for enhancing student chapter participation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65D67B-5DF3-9842-34C0-9CF9FF1740DF}"/>
              </a:ext>
            </a:extLst>
          </p:cNvPr>
          <p:cNvSpPr txBox="1"/>
          <p:nvPr/>
        </p:nvSpPr>
        <p:spPr>
          <a:xfrm>
            <a:off x="136849" y="4859923"/>
            <a:ext cx="61115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Work with student chapters to enhance career and personal growth that are available to all graduate/ undergraduate student members (ex., conflict resolution, mental health, personal advocacy, finding your passion,  good reading material, and YouTube channels (Like Andy Stapleton’s), etc.).         Thoughts?</a:t>
            </a:r>
          </a:p>
        </p:txBody>
      </p:sp>
    </p:spTree>
    <p:extLst>
      <p:ext uri="{BB962C8B-B14F-4D97-AF65-F5344CB8AC3E}">
        <p14:creationId xmlns:p14="http://schemas.microsoft.com/office/powerpoint/2010/main" val="211164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:a16="http://schemas.microsoft.com/office/drawing/2014/main" id="{04E1AADC-57FB-494C-8C99-19820A3F04BA}"/>
              </a:ext>
            </a:extLst>
          </p:cNvPr>
          <p:cNvSpPr/>
          <p:nvPr/>
        </p:nvSpPr>
        <p:spPr>
          <a:xfrm>
            <a:off x="6126439" y="1337228"/>
            <a:ext cx="5113061" cy="10425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5F01CA-DB0E-4FF9-AECB-1BF313EC4521}"/>
              </a:ext>
            </a:extLst>
          </p:cNvPr>
          <p:cNvSpPr txBox="1"/>
          <p:nvPr/>
        </p:nvSpPr>
        <p:spPr>
          <a:xfrm>
            <a:off x="1328348" y="897526"/>
            <a:ext cx="2910086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365289-0A58-481A-BDF1-98BEF1F1B406}"/>
              </a:ext>
            </a:extLst>
          </p:cNvPr>
          <p:cNvSpPr txBox="1"/>
          <p:nvPr/>
        </p:nvSpPr>
        <p:spPr>
          <a:xfrm>
            <a:off x="6410432" y="1366207"/>
            <a:ext cx="1976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00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Officers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185E02-C0B0-417E-8835-82C97DEB7214}"/>
              </a:ext>
            </a:extLst>
          </p:cNvPr>
          <p:cNvSpPr txBox="1"/>
          <p:nvPr/>
        </p:nvSpPr>
        <p:spPr>
          <a:xfrm>
            <a:off x="1383787" y="2445758"/>
            <a:ext cx="1442095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2023-2024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04FF2-8CD3-4F2B-997A-6AF0768C1EBC}"/>
              </a:ext>
            </a:extLst>
          </p:cNvPr>
          <p:cNvSpPr txBox="1"/>
          <p:nvPr/>
        </p:nvSpPr>
        <p:spPr>
          <a:xfrm>
            <a:off x="6126439" y="1006675"/>
            <a:ext cx="510305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i="1" dirty="0">
                <a:solidFill>
                  <a:srgbClr val="0000FF"/>
                </a:solidFill>
                <a:latin typeface="72 Black" panose="020B0A04030603020204" pitchFamily="34" charset="0"/>
                <a:ea typeface="Noto Sans" panose="020B0502040504020204" pitchFamily="34"/>
                <a:cs typeface="72 Black" panose="020B0A04030603020204" pitchFamily="34" charset="0"/>
              </a:rPr>
              <a:t>70</a:t>
            </a:r>
            <a:r>
              <a:rPr lang="en-US" sz="750" i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     </a:t>
            </a:r>
            <a:r>
              <a:rPr lang="en-US" sz="75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Graduate Student Members</a:t>
            </a:r>
          </a:p>
          <a:p>
            <a:r>
              <a:rPr lang="en-US" sz="1000" b="1" i="1" dirty="0">
                <a:solidFill>
                  <a:srgbClr val="0000FF"/>
                </a:solidFill>
                <a:latin typeface="72 Black" panose="020B0A04030603020204" pitchFamily="34" charset="0"/>
                <a:ea typeface="Noto Sans" panose="020B0502040504020204" pitchFamily="34"/>
                <a:cs typeface="72 Black" panose="020B0A04030603020204" pitchFamily="34" charset="0"/>
              </a:rPr>
              <a:t>14</a:t>
            </a:r>
            <a:r>
              <a:rPr lang="en-US" sz="750" b="1" i="1" dirty="0">
                <a:solidFill>
                  <a:srgbClr val="0000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750" i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     </a:t>
            </a:r>
            <a:r>
              <a:rPr lang="en-US" sz="75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Undergraduate Members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E3622-0BC7-4FEB-A07C-4523BF11AAFD}"/>
              </a:ext>
            </a:extLst>
          </p:cNvPr>
          <p:cNvSpPr txBox="1"/>
          <p:nvPr/>
        </p:nvSpPr>
        <p:spPr>
          <a:xfrm>
            <a:off x="9447575" y="1365925"/>
            <a:ext cx="13382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00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Faculty Advisor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F11078-FE86-48E9-B8BD-F83AB7609D68}"/>
              </a:ext>
            </a:extLst>
          </p:cNvPr>
          <p:cNvSpPr txBox="1"/>
          <p:nvPr/>
        </p:nvSpPr>
        <p:spPr>
          <a:xfrm>
            <a:off x="1328348" y="277777"/>
            <a:ext cx="60630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University of Florida (UF) </a:t>
            </a:r>
            <a:r>
              <a:rPr lang="en-US" sz="15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POLY/PMSE Student Chapter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E4EA90-AAF8-48B2-B50C-FB4819F4E014}"/>
              </a:ext>
            </a:extLst>
          </p:cNvPr>
          <p:cNvSpPr/>
          <p:nvPr/>
        </p:nvSpPr>
        <p:spPr>
          <a:xfrm>
            <a:off x="952500" y="2620729"/>
            <a:ext cx="5143500" cy="2857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75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Outreach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4B7975-31DB-4A59-92CD-0E0A97B000F0}"/>
              </a:ext>
            </a:extLst>
          </p:cNvPr>
          <p:cNvSpPr/>
          <p:nvPr/>
        </p:nvSpPr>
        <p:spPr>
          <a:xfrm>
            <a:off x="6096000" y="2620729"/>
            <a:ext cx="5143500" cy="2857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75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Professional Development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F84920B-B1FD-4C31-8B86-FF958B61E22A}"/>
              </a:ext>
            </a:extLst>
          </p:cNvPr>
          <p:cNvSpPr/>
          <p:nvPr/>
        </p:nvSpPr>
        <p:spPr>
          <a:xfrm>
            <a:off x="952500" y="4335640"/>
            <a:ext cx="5028570" cy="2857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75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Social Events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833215-0EF2-49BA-AC97-43544F8F97C3}"/>
              </a:ext>
            </a:extLst>
          </p:cNvPr>
          <p:cNvSpPr/>
          <p:nvPr/>
        </p:nvSpPr>
        <p:spPr>
          <a:xfrm>
            <a:off x="5981070" y="4335640"/>
            <a:ext cx="5258430" cy="2857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75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Education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CA19F32-312D-4104-B75A-8F43497AF156}"/>
              </a:ext>
            </a:extLst>
          </p:cNvPr>
          <p:cNvSpPr/>
          <p:nvPr/>
        </p:nvSpPr>
        <p:spPr>
          <a:xfrm>
            <a:off x="6373620" y="1864297"/>
            <a:ext cx="891887" cy="212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b="1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President</a:t>
            </a:r>
            <a:endParaRPr lang="en-US" sz="50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/>
            <a:endParaRPr lang="en-US" sz="500" b="1" i="1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/>
            <a:endParaRPr lang="en-US" sz="500" b="1" i="1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/>
            <a:endParaRPr lang="en-US" sz="500" b="1" i="1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/>
            <a:endParaRPr lang="en-US" sz="500" b="1" i="1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/>
            <a:endParaRPr lang="en-US" sz="500" b="1" i="1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/>
            <a:endParaRPr lang="en-US" sz="500" b="1" i="1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/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Ariana Tamura</a:t>
            </a:r>
          </a:p>
          <a:p>
            <a:pPr algn="ctr"/>
            <a:r>
              <a:rPr lang="en-US" sz="500" i="1" dirty="0" err="1">
                <a:solidFill>
                  <a:srgbClr val="0000FF"/>
                </a:solidFill>
                <a:latin typeface="Noto Sans SC Light" panose="020B0300000000000000" pitchFamily="34" charset="-128"/>
                <a:ea typeface="Noto Sans SC Light" panose="020B0300000000000000" pitchFamily="34" charset="-128"/>
                <a:cs typeface="Noto Sans" panose="020B0502040504020204" pitchFamily="34"/>
              </a:rPr>
              <a:t>Sumerlin</a:t>
            </a:r>
            <a:r>
              <a:rPr lang="en-US" sz="500" i="1" dirty="0">
                <a:solidFill>
                  <a:srgbClr val="0000FF"/>
                </a:solidFill>
                <a:latin typeface="Noto Sans SC Light" panose="020B0300000000000000" pitchFamily="34" charset="-128"/>
                <a:ea typeface="Noto Sans SC Light" panose="020B0300000000000000" pitchFamily="34" charset="-128"/>
                <a:cs typeface="Noto Sans" panose="020B0502040504020204" pitchFamily="34"/>
              </a:rPr>
              <a:t> Research Group</a:t>
            </a:r>
          </a:p>
          <a:p>
            <a:pPr algn="ctr"/>
            <a:r>
              <a:rPr lang="en-US" sz="500" i="1" dirty="0">
                <a:solidFill>
                  <a:srgbClr val="0000FF"/>
                </a:solidFill>
                <a:latin typeface="Noto Sans SC Light" panose="020B0300000000000000" pitchFamily="34" charset="-128"/>
                <a:ea typeface="Noto Sans SC Light" panose="020B0300000000000000" pitchFamily="34" charset="-128"/>
                <a:cs typeface="Noto Sans" panose="020B0502040504020204" pitchFamily="34"/>
              </a:rPr>
              <a:t>atamura@chem.ufl.edu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23A102B-0F15-461B-9174-B13C016FDA16}"/>
              </a:ext>
            </a:extLst>
          </p:cNvPr>
          <p:cNvSpPr/>
          <p:nvPr/>
        </p:nvSpPr>
        <p:spPr>
          <a:xfrm>
            <a:off x="8193764" y="1779992"/>
            <a:ext cx="891887" cy="380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b="1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President-Elect</a:t>
            </a:r>
            <a:endParaRPr lang="en-US" sz="50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/>
            <a:endParaRPr lang="en-US" sz="50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/>
            <a:endParaRPr lang="en-US" sz="50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/>
            <a:endParaRPr lang="en-US" sz="50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/>
            <a:endParaRPr lang="en-US" sz="50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/>
            <a:endParaRPr lang="en-US" sz="50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/>
            <a:endParaRPr lang="en-US" sz="50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/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Cole Stearns</a:t>
            </a:r>
          </a:p>
          <a:p>
            <a:pPr algn="ctr"/>
            <a:r>
              <a:rPr lang="en-US" sz="500" i="1" dirty="0">
                <a:solidFill>
                  <a:srgbClr val="0000FF"/>
                </a:solidFill>
                <a:latin typeface="Noto Sans SC Light" panose="020B0300000000000000" pitchFamily="34" charset="-128"/>
                <a:ea typeface="Noto Sans SC Light" panose="020B0300000000000000" pitchFamily="34" charset="-128"/>
                <a:cs typeface="Noto Sans" panose="020B0502040504020204" pitchFamily="34"/>
              </a:rPr>
              <a:t>Castellano Research Group</a:t>
            </a:r>
          </a:p>
          <a:p>
            <a:pPr algn="ctr"/>
            <a:r>
              <a:rPr lang="en-US" sz="500" i="1" dirty="0">
                <a:solidFill>
                  <a:srgbClr val="0000FF"/>
                </a:solidFill>
                <a:latin typeface="Noto Sans SC Light" panose="020B0300000000000000" pitchFamily="34" charset="-128"/>
                <a:ea typeface="Noto Sans SC Light" panose="020B0300000000000000" pitchFamily="34" charset="-128"/>
                <a:cs typeface="Noto Sans" panose="020B0502040504020204" pitchFamily="34"/>
              </a:rPr>
              <a:t>cole.stearns@chem.ufl.edu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1E9655-B897-4B48-96DA-4B4981858E0B}"/>
              </a:ext>
            </a:extLst>
          </p:cNvPr>
          <p:cNvSpPr/>
          <p:nvPr/>
        </p:nvSpPr>
        <p:spPr>
          <a:xfrm>
            <a:off x="9527483" y="2161047"/>
            <a:ext cx="891887" cy="221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b="1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Brent </a:t>
            </a:r>
            <a:r>
              <a:rPr lang="en-US" sz="500" b="1" i="1" dirty="0" err="1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Sumerlin</a:t>
            </a:r>
            <a:endParaRPr lang="en-US" sz="500" b="1" i="1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/>
            <a:r>
              <a:rPr lang="en-US" sz="500" i="1" dirty="0">
                <a:solidFill>
                  <a:srgbClr val="0000FF"/>
                </a:solidFill>
                <a:latin typeface="Noto Sans SC Light" panose="020B0300000000000000" pitchFamily="34" charset="-128"/>
                <a:ea typeface="Noto Sans SC Light" panose="020B0300000000000000" pitchFamily="34" charset="-128"/>
                <a:cs typeface="Noto Sans" panose="020B0502040504020204" pitchFamily="34"/>
              </a:rPr>
              <a:t>sumerlin@chem.ufl.edu</a:t>
            </a:r>
          </a:p>
          <a:p>
            <a:pPr algn="ctr"/>
            <a:r>
              <a:rPr lang="en-US" sz="500" i="1" dirty="0">
                <a:solidFill>
                  <a:srgbClr val="0000FF"/>
                </a:solidFill>
                <a:latin typeface="Noto Sans SC Light" panose="020B0300000000000000" pitchFamily="34" charset="-128"/>
                <a:ea typeface="Noto Sans SC Light" panose="020B0300000000000000" pitchFamily="34" charset="-128"/>
                <a:cs typeface="Noto Sans" panose="020B0502040504020204" pitchFamily="34"/>
              </a:rPr>
              <a:t>Sumerlinlab.com</a:t>
            </a:r>
          </a:p>
          <a:p>
            <a:pPr algn="ctr"/>
            <a:endParaRPr lang="en-US" sz="500" i="1" dirty="0">
              <a:solidFill>
                <a:srgbClr val="0000FF"/>
              </a:solidFill>
              <a:latin typeface="Noto Sans SC Light" panose="020B0300000000000000" pitchFamily="34" charset="-128"/>
              <a:ea typeface="Noto Sans SC Light" panose="020B0300000000000000" pitchFamily="34" charset="-128"/>
              <a:cs typeface="Noto Sans" panose="020B0502040504020204" pitchFamily="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4E005B-3B37-4528-B5EC-78A83F6E2ADA}"/>
              </a:ext>
            </a:extLst>
          </p:cNvPr>
          <p:cNvSpPr txBox="1"/>
          <p:nvPr/>
        </p:nvSpPr>
        <p:spPr>
          <a:xfrm>
            <a:off x="1392039" y="6126248"/>
            <a:ext cx="183230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2024-2025 Plans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152DA4D-CE20-473F-9EE2-DEF7E18A872A}"/>
              </a:ext>
            </a:extLst>
          </p:cNvPr>
          <p:cNvSpPr/>
          <p:nvPr/>
        </p:nvSpPr>
        <p:spPr>
          <a:xfrm>
            <a:off x="1339368" y="1094327"/>
            <a:ext cx="4641702" cy="139697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en-US" sz="75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UF Student Chapter of the Polymer and Polymer Materials Science and Engineering Divisions ACS is established to provide students in the chemical sciences:</a:t>
            </a:r>
          </a:p>
          <a:p>
            <a:pPr marL="107156" indent="-107156" algn="just">
              <a:buFont typeface="Arial" panose="020B0604020202020204" pitchFamily="34" charset="0"/>
              <a:buChar char="•"/>
            </a:pPr>
            <a:r>
              <a:rPr lang="en-US" sz="75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social environment to network with other students with related interests</a:t>
            </a:r>
          </a:p>
          <a:p>
            <a:pPr marL="107156" indent="-107156" algn="just">
              <a:buFont typeface="Arial" panose="020B0604020202020204" pitchFamily="34" charset="0"/>
              <a:buChar char="•"/>
            </a:pPr>
            <a:r>
              <a:rPr lang="en-US" sz="75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Professional associations that provide intellectual stimulation</a:t>
            </a:r>
          </a:p>
          <a:p>
            <a:pPr marL="107156" indent="-107156" algn="just">
              <a:buFont typeface="Arial" panose="020B0604020202020204" pitchFamily="34" charset="0"/>
              <a:buChar char="•"/>
            </a:pPr>
            <a:r>
              <a:rPr lang="en-US" sz="75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Experience in preparing and presenting technical material before chemical audiences</a:t>
            </a:r>
          </a:p>
          <a:p>
            <a:pPr marL="107156" indent="-107156" algn="just">
              <a:buFont typeface="Arial" panose="020B0604020202020204" pitchFamily="34" charset="0"/>
              <a:buChar char="•"/>
            </a:pPr>
            <a:r>
              <a:rPr lang="en-US" sz="75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forum in which members can foster professional pride in the chemical sciences</a:t>
            </a:r>
          </a:p>
          <a:p>
            <a:pPr marL="107156" indent="-107156" algn="just">
              <a:buFont typeface="Arial" panose="020B0604020202020204" pitchFamily="34" charset="0"/>
              <a:buChar char="•"/>
            </a:pPr>
            <a:r>
              <a:rPr lang="en-US" sz="75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venue to spread awareness of the responsibilities and challenges facing the modern professional</a:t>
            </a:r>
          </a:p>
          <a:p>
            <a:pPr marL="107156" indent="-107156" algn="just">
              <a:buFont typeface="Arial" panose="020B0604020202020204" pitchFamily="34" charset="0"/>
              <a:buChar char="•"/>
            </a:pPr>
            <a:r>
              <a:rPr lang="en-US" sz="75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network of peers with a diverse background, allowing for collaborations between members</a:t>
            </a:r>
          </a:p>
          <a:p>
            <a:pPr marL="107156" indent="-107156" algn="just">
              <a:buFont typeface="Arial" panose="020B0604020202020204" pitchFamily="34" charset="0"/>
              <a:buChar char="•"/>
            </a:pPr>
            <a:r>
              <a:rPr lang="en-US" sz="75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 opportunity to engage with the greater community around science related content</a:t>
            </a:r>
          </a:p>
          <a:p>
            <a:pPr marL="107156" indent="-107156" algn="just">
              <a:buFont typeface="Arial" panose="020B0604020202020204" pitchFamily="34" charset="0"/>
              <a:buChar char="•"/>
            </a:pPr>
            <a:r>
              <a:rPr lang="en-US" sz="75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supportive environment focused on increasing diversity, equity, and inclusion</a:t>
            </a:r>
            <a:endParaRPr lang="en-US" sz="750" i="1" dirty="0">
              <a:solidFill>
                <a:schemeClr val="tx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367F172-803C-49FE-A679-C43B3E7BB4D5}"/>
              </a:ext>
            </a:extLst>
          </p:cNvPr>
          <p:cNvSpPr/>
          <p:nvPr/>
        </p:nvSpPr>
        <p:spPr>
          <a:xfrm>
            <a:off x="2059215" y="4652615"/>
            <a:ext cx="3129657" cy="121287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9/8/23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POLY/PMSE Welcome Event</a:t>
            </a:r>
            <a:b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Yearly kickoff meeting where new students can meet current POLY/PMSE members and learn more about ways to engage the organization.</a:t>
            </a:r>
            <a:endParaRPr lang="en-US" sz="50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5/31/24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FAME PMSE Happy Hour </a:t>
            </a:r>
            <a:b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Hors d’oeuvres and cocktails served in a relaxed social environment; held in honor of FL-ACS Award Winner and POLY/PMSE Faculty Advisor Prof. Brent </a:t>
            </a:r>
            <a:r>
              <a:rPr lang="en-US" sz="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Sumerlin</a:t>
            </a: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.</a:t>
            </a:r>
            <a:b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endParaRPr lang="en-US" sz="500" i="1" dirty="0">
              <a:solidFill>
                <a:schemeClr val="tx1">
                  <a:lumMod val="50000"/>
                  <a:lumOff val="50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r>
              <a:rPr lang="en-US" sz="500" b="1" i="1" u="sng" dirty="0">
                <a:solidFill>
                  <a:srgbClr val="0000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COFFEE CHATS WITH ACADEMIC &amp; INDUSTRIAL PROFESSIONALS</a:t>
            </a:r>
            <a:r>
              <a:rPr lang="en-US" sz="500" dirty="0">
                <a:solidFill>
                  <a:srgbClr val="0000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| </a:t>
            </a: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Social meetings with invited faculty/polymer chemists, where students can network with professionals in a relaxed environment over coffee/refreshments.</a:t>
            </a:r>
            <a:endParaRPr lang="en-US" sz="500" b="1" i="1" u="sng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9/5/23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Prof. Kaitlyn Crawford (</a:t>
            </a: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University of Central Florida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) </a:t>
            </a: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10/10/23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Prof. Jonathan </a:t>
            </a:r>
            <a:r>
              <a:rPr lang="en-US" sz="500" dirty="0" err="1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Malen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(</a:t>
            </a: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Carnegie Mellon University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) </a:t>
            </a: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11/30/23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Prof. </a:t>
            </a:r>
            <a:r>
              <a:rPr lang="en-US" sz="500" dirty="0" err="1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Takuzo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Aida (</a:t>
            </a: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University of Tokyo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)</a:t>
            </a: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2/8/24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Prof. Frank </a:t>
            </a:r>
            <a:r>
              <a:rPr lang="en-US" sz="500" dirty="0" err="1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Leibfarth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(</a:t>
            </a: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University of North Carolina at Chapel Hill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)</a:t>
            </a:r>
            <a:endParaRPr lang="en-US" sz="500" i="1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2/13/24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Prof. Timothy Lodge (</a:t>
            </a: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University of Minnesota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)</a:t>
            </a: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5/2/24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Dr. James Leonard (</a:t>
            </a:r>
            <a:r>
              <a:rPr lang="en-US" sz="500" i="1" dirty="0" err="1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Honigman</a:t>
            </a: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LLP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)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0F75EA0-BDB1-41D5-8C26-20DE25401E7F}"/>
              </a:ext>
            </a:extLst>
          </p:cNvPr>
          <p:cNvSpPr/>
          <p:nvPr/>
        </p:nvSpPr>
        <p:spPr>
          <a:xfrm>
            <a:off x="1007951" y="6321934"/>
            <a:ext cx="4484777" cy="39957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Outreach: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Participate in Molecular Mania 2024, future Meet an Inventor Days, and Girls Do Science 2025.</a:t>
            </a: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Professional: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Career Spotlight Series continuation; broaden to include speakers from government and niche chemistry career sectors.</a:t>
            </a: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Social: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Continued coffee chats, start monthly mindfulness activities.</a:t>
            </a:r>
            <a:endParaRPr lang="en-US" sz="500" i="1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Educational: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Broaden writing workshops to focus on specific aspects of research/scientific writing; continued journal clubs.</a:t>
            </a:r>
            <a:endParaRPr lang="en-US" sz="500" i="1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Other: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Collaborate with UF Chem Club and Alpha Chi Sigma to increase undergraduate participation in all events.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A5D776D-FFAC-4478-B5EE-E344F85AED1D}"/>
              </a:ext>
            </a:extLst>
          </p:cNvPr>
          <p:cNvSpPr txBox="1"/>
          <p:nvPr/>
        </p:nvSpPr>
        <p:spPr>
          <a:xfrm>
            <a:off x="1333944" y="504570"/>
            <a:ext cx="1976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00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2023-2024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586BD27-10A1-4893-9106-CAAE655E1E33}"/>
              </a:ext>
            </a:extLst>
          </p:cNvPr>
          <p:cNvSpPr/>
          <p:nvPr/>
        </p:nvSpPr>
        <p:spPr>
          <a:xfrm>
            <a:off x="6096000" y="4658562"/>
            <a:ext cx="5083968" cy="156199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500" b="1" i="1" u="sng" dirty="0">
                <a:solidFill>
                  <a:srgbClr val="0000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Writing Workshops</a:t>
            </a:r>
            <a:r>
              <a:rPr lang="en-US" sz="500" dirty="0">
                <a:solidFill>
                  <a:srgbClr val="0000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| </a:t>
            </a: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Monthly workshops held to improve scientific communication, discuss </a:t>
            </a:r>
          </a:p>
          <a:p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effective writing, and peer review student-submitted documents.</a:t>
            </a:r>
            <a:endParaRPr lang="en-US" sz="500" b="1" i="1" u="sng" dirty="0">
              <a:solidFill>
                <a:schemeClr val="tx1">
                  <a:lumMod val="50000"/>
                  <a:lumOff val="50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1/31/24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Introduction to Scientific Writing (</a:t>
            </a: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Hosts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: Dr. Kaden Stevens &amp; Jared Bowman)</a:t>
            </a: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2/29/24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Writing for Oral Examinations (</a:t>
            </a: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Host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: Lauren Bishop)</a:t>
            </a: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4/20/24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How to Write Letters of Recommendation (</a:t>
            </a: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Host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: Prof. Austin Evans)</a:t>
            </a:r>
          </a:p>
          <a:p>
            <a:endParaRPr lang="en-US" sz="50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r>
              <a:rPr lang="en-US" sz="500" b="1" i="1" u="sng" dirty="0">
                <a:solidFill>
                  <a:srgbClr val="0000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Scientific Development</a:t>
            </a:r>
            <a:r>
              <a:rPr lang="en-US" sz="500" dirty="0">
                <a:solidFill>
                  <a:srgbClr val="0000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| </a:t>
            </a: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Workshops targeting soft skills and useful information for research.</a:t>
            </a:r>
            <a:endParaRPr lang="en-US" sz="50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10/11/23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How to Build Your Resume (</a:t>
            </a: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Hosts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: Dr. Madelyn Evans &amp; Prof. Austin Evans)</a:t>
            </a: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11/8/23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AI in Research (</a:t>
            </a: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Host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: Dr. Lily Diodati)</a:t>
            </a: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3/21/24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How to Negotiate Salaries (</a:t>
            </a: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Hosts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: Dr. Madelyn Evans &amp; Prof. Austin Evans)</a:t>
            </a:r>
          </a:p>
          <a:p>
            <a:endParaRPr lang="en-US" sz="50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r>
              <a:rPr lang="en-US" sz="500" b="1" i="1" u="sng" dirty="0">
                <a:solidFill>
                  <a:srgbClr val="0000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Symposia</a:t>
            </a: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4/19/24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Soft Matter Applied Research &amp; Technology (SMARTS)</a:t>
            </a:r>
            <a:b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Interdepartmental symposium for graduate and undergraduate speakers to present their research. Organized 12 oral presenters, 18 poster presenters, and four keynote speakers (Prof. Joshua Moon, CHE; Prof. Jennifer Andrew, BME; Prof. Adam </a:t>
            </a:r>
            <a:r>
              <a:rPr lang="en-US" sz="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Veige</a:t>
            </a: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, CHM; and Prof. Kenneth Wagener, CHM/Emeritus), along with coffee and lunch breaks. </a:t>
            </a:r>
            <a:endParaRPr lang="en-US" sz="50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5/30 – 6/1/24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ACS Florida Annual Meeting &amp; Exposition (FAME)</a:t>
            </a:r>
            <a:b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Organized three oral, FL-ACS Award, and two POLY/PMSE poster sessions for student and faculty presenters. Awarded two Best PMSE Poster awards and reimbursed students for travel. Faculty (oral) speakers included Profs. Brent </a:t>
            </a:r>
            <a:r>
              <a:rPr lang="en-US" sz="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Sumerlin</a:t>
            </a: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(UF; 2024 FL-ACS Winner), Adam </a:t>
            </a:r>
            <a:r>
              <a:rPr lang="en-US" sz="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Veige</a:t>
            </a: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(UF), Daniel </a:t>
            </a:r>
            <a:r>
              <a:rPr lang="en-US" sz="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Savin</a:t>
            </a: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(UF), Nathan </a:t>
            </a:r>
            <a:r>
              <a:rPr lang="en-US" sz="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Gianneschi</a:t>
            </a: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(Northwestern University), Adrian </a:t>
            </a:r>
            <a:r>
              <a:rPr lang="en-US" sz="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Figg</a:t>
            </a: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(Virginia Tech), Hao Sun (New Haven), Austin Evans (UF), Kaitlyn Crawford (University of Central Florida), Justin </a:t>
            </a:r>
            <a:r>
              <a:rPr lang="en-US" sz="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Kennemur</a:t>
            </a: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(Florida State University), and </a:t>
            </a:r>
            <a:r>
              <a:rPr lang="en-US" sz="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Rituparna</a:t>
            </a: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Samanta</a:t>
            </a: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(University of South Florida). Student presenters came from universities across the state of Florida.</a:t>
            </a:r>
            <a:endParaRPr lang="en-US" sz="50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71445" indent="-71445">
              <a:buFont typeface="Arial" panose="020B0604020202020204" pitchFamily="34" charset="0"/>
              <a:buChar char="•"/>
            </a:pPr>
            <a:endParaRPr lang="en-US" sz="500" b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0EBBA90-796A-421C-A93B-A0F2DA7427FA}"/>
              </a:ext>
            </a:extLst>
          </p:cNvPr>
          <p:cNvSpPr/>
          <p:nvPr/>
        </p:nvSpPr>
        <p:spPr>
          <a:xfrm>
            <a:off x="1765567" y="2930196"/>
            <a:ext cx="3074595" cy="123837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10/28/23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Molecular Mania 2023</a:t>
            </a:r>
            <a:b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Community event with &gt;300 people where POLY/PMSE members made slime, extracted strawberry DNA, and performed interactive science experiments with kids to teach chemistry concepts.</a:t>
            </a:r>
            <a:endParaRPr lang="en-US" sz="50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12/2/23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Cade Museum: Meet An Inventor Day</a:t>
            </a:r>
            <a:b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Ran interactive science booths with Poly-Snow and Slime demos to teach Gainesville children and families about polymer science.</a:t>
            </a:r>
            <a:endParaRPr lang="en-US" sz="50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2/11/24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Girls Do Science Day 2024</a:t>
            </a:r>
            <a:b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Performed children’s science experiments at the Florida Museum of Natural History in honor of International Women’s Day; women graduate/undergraduate students interacted with and encouraged the youth to pursue STEM degrees.</a:t>
            </a:r>
            <a:endParaRPr lang="en-US" sz="50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4/18/24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STEAM Family Science Night 2024</a:t>
            </a:r>
            <a:b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Science experiments and interactive demos performed at Howard Bishop Middle School to engage grade schools.</a:t>
            </a:r>
            <a:endParaRPr lang="en-US" sz="50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4/26/24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</a:t>
            </a:r>
            <a:r>
              <a:rPr lang="en-US" sz="500" dirty="0" err="1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Chemathon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2024 Polymer Chemistry Characterization Laboratory Tours</a:t>
            </a:r>
            <a:b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Toured high school students through the UF polymer characterization labs and taught </a:t>
            </a: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them about various instruments polymer chemists use.</a:t>
            </a:r>
            <a:endParaRPr lang="en-US" sz="50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71445" indent="-71445">
              <a:buFont typeface="Arial" panose="020B0604020202020204" pitchFamily="34" charset="0"/>
              <a:buChar char="•"/>
            </a:pPr>
            <a:endParaRPr lang="en-US" sz="50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71445" indent="-71445">
              <a:buFont typeface="Arial" panose="020B0604020202020204" pitchFamily="34" charset="0"/>
              <a:buChar char="•"/>
            </a:pPr>
            <a:endParaRPr lang="en-US" sz="500" b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8D38437-2048-49E6-A8D9-11D4529AD6E1}"/>
              </a:ext>
            </a:extLst>
          </p:cNvPr>
          <p:cNvSpPr/>
          <p:nvPr/>
        </p:nvSpPr>
        <p:spPr>
          <a:xfrm>
            <a:off x="6182626" y="2937704"/>
            <a:ext cx="4937822" cy="132902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500" b="1" i="1" u="sng" dirty="0">
                <a:solidFill>
                  <a:srgbClr val="0000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Career Spotlight Series (Pathway to Faculty)</a:t>
            </a:r>
            <a:r>
              <a:rPr lang="en-US" sz="500" dirty="0">
                <a:solidFill>
                  <a:srgbClr val="0000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| </a:t>
            </a: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Faculty in various stages of their career discuss their experiences in graduate school and beyond; speakers give insight to pursuing academic positions.</a:t>
            </a:r>
            <a:endParaRPr lang="en-US" sz="500" b="1" i="1" u="sng" dirty="0">
              <a:solidFill>
                <a:schemeClr val="tx1">
                  <a:lumMod val="50000"/>
                  <a:lumOff val="50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10/3/23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Prof. Angelika </a:t>
            </a:r>
            <a:r>
              <a:rPr lang="en-US" sz="500" dirty="0" err="1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Neitzel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(</a:t>
            </a: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University of Florida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)</a:t>
            </a: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11/3/23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Dr. Julia Rho (</a:t>
            </a: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University of Birmingham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)</a:t>
            </a: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12/14/23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Prof. Erin Stache (</a:t>
            </a: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Princeton University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)</a:t>
            </a: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2/16/24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Prof. </a:t>
            </a:r>
            <a:r>
              <a:rPr lang="en-US" sz="500" dirty="0" err="1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Zhenan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Bao (</a:t>
            </a: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Stanford University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)</a:t>
            </a: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5/8/24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Prof. Christine Luscombe (</a:t>
            </a: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Okinawa Institute of Science and Technology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)</a:t>
            </a:r>
            <a:endParaRPr lang="en-US" sz="500" b="1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endParaRPr lang="en-US" sz="50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r>
              <a:rPr lang="en-US" sz="500" b="1" i="1" u="sng" dirty="0">
                <a:solidFill>
                  <a:srgbClr val="0000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Career Spotlight Series (Industry)</a:t>
            </a:r>
            <a:r>
              <a:rPr lang="en-US" sz="500" dirty="0">
                <a:solidFill>
                  <a:srgbClr val="0000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| </a:t>
            </a: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Industrial professionals from public, private, and consulting firms provide </a:t>
            </a:r>
          </a:p>
          <a:p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insight into a broad range of career options available after graduating with a doctoral degree in Chemistry.</a:t>
            </a:r>
            <a:endParaRPr lang="en-US" sz="500" b="1" i="1" u="sng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10/19/23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Dr. Mike Fevola (</a:t>
            </a:r>
            <a:r>
              <a:rPr lang="en-US" sz="500" i="1" dirty="0" err="1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Inolex</a:t>
            </a: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, VP of R&amp;D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)</a:t>
            </a: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1/29/24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Dr. </a:t>
            </a:r>
            <a:r>
              <a:rPr lang="en-US" sz="500" dirty="0" err="1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Ashlin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500" dirty="0" err="1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Sathyan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(</a:t>
            </a: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DuPont, Senior Scientist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)</a:t>
            </a: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3/26/24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Dr. Robert Fleming (</a:t>
            </a: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Stealth Mode Startup, Co-Founder; </a:t>
            </a:r>
            <a:r>
              <a:rPr lang="en-US" sz="500" i="1" dirty="0" err="1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RJFleming</a:t>
            </a: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Consulting, President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)</a:t>
            </a:r>
          </a:p>
          <a:p>
            <a:pPr marL="71445" indent="-71445">
              <a:buFont typeface="Arial" panose="020B0604020202020204" pitchFamily="34" charset="0"/>
              <a:buChar char="•"/>
            </a:pP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5/2/24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Dr. James Leonard (</a:t>
            </a:r>
            <a:r>
              <a:rPr lang="en-US" sz="500" i="1" dirty="0" err="1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Honigman</a:t>
            </a:r>
            <a:r>
              <a: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LLP, Senior Associate Attorney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)</a:t>
            </a:r>
          </a:p>
          <a:p>
            <a:pPr marL="71445" indent="-71445">
              <a:buFont typeface="Arial" panose="020B0604020202020204" pitchFamily="34" charset="0"/>
              <a:buChar char="•"/>
            </a:pPr>
            <a:endParaRPr lang="en-US" sz="50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r>
              <a:rPr lang="en-US" sz="500" b="1" i="1" u="sng" dirty="0">
                <a:solidFill>
                  <a:srgbClr val="0000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Journal Clubs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| </a:t>
            </a:r>
            <a:r>
              <a:rPr lang="en-US" sz="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Biweekly literature presentations held for students to practice presenting in low-stress environments; focused on recent chemistry/materials publication</a:t>
            </a:r>
            <a:r>
              <a:rPr lang="en-US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</a:t>
            </a:r>
            <a:r>
              <a:rPr lang="en-US" sz="5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. 13x meetings held: </a:t>
            </a:r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9/12/23, 9/26/23, 10/10/23, 10/24/23, 11/7/23, 11/21/23, 1/23/24, 2/6/24, 2/20/24, 3/5/24, 3/19/24, 4/2/24, 4/16/24, 4/30/24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5070D3-C002-425A-B1F0-BBFCBC839746}"/>
              </a:ext>
            </a:extLst>
          </p:cNvPr>
          <p:cNvGrpSpPr/>
          <p:nvPr/>
        </p:nvGrpSpPr>
        <p:grpSpPr>
          <a:xfrm>
            <a:off x="7271333" y="292494"/>
            <a:ext cx="2792835" cy="574481"/>
            <a:chOff x="21904878" y="923821"/>
            <a:chExt cx="8937072" cy="1838338"/>
          </a:xfrm>
        </p:grpSpPr>
        <p:pic>
          <p:nvPicPr>
            <p:cNvPr id="55" name="Picture 2" descr="Division of Polymer Chemistry, Inc. – We believe in the strength of  diversity in all its forms, because inclusion of and respect for diverse  people, experiences, and ideas lead to superior solutions">
              <a:extLst>
                <a:ext uri="{FF2B5EF4-FFF2-40B4-BE49-F238E27FC236}">
                  <a16:creationId xmlns:a16="http://schemas.microsoft.com/office/drawing/2014/main" id="{D7733450-E111-4D28-B964-CD684B769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4878" y="1233390"/>
              <a:ext cx="868201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PMSE – Polymeric Materials: Science and Engineering Division">
              <a:extLst>
                <a:ext uri="{FF2B5EF4-FFF2-40B4-BE49-F238E27FC236}">
                  <a16:creationId xmlns:a16="http://schemas.microsoft.com/office/drawing/2014/main" id="{59759CBC-58D0-4C62-8672-DD857E53E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3232" y="1233390"/>
              <a:ext cx="25920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49E3EC0-B71F-4A37-B79C-8BE9D468D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11641" y="977836"/>
              <a:ext cx="1730309" cy="1730309"/>
            </a:xfrm>
            <a:prstGeom prst="rect">
              <a:avLst/>
            </a:prstGeom>
          </p:spPr>
        </p:pic>
        <p:pic>
          <p:nvPicPr>
            <p:cNvPr id="61" name="Picture 60" descr="Icon&#10;&#10;Description automatically generated">
              <a:extLst>
                <a:ext uri="{FF2B5EF4-FFF2-40B4-BE49-F238E27FC236}">
                  <a16:creationId xmlns:a16="http://schemas.microsoft.com/office/drawing/2014/main" id="{1E5EF3F9-7670-4ED4-9573-BA0CB3FC7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5385" y="923821"/>
              <a:ext cx="2126102" cy="1838338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635FCC7-90E6-4854-8533-CF7A8CEBE879}"/>
              </a:ext>
            </a:extLst>
          </p:cNvPr>
          <p:cNvGrpSpPr/>
          <p:nvPr/>
        </p:nvGrpSpPr>
        <p:grpSpPr>
          <a:xfrm>
            <a:off x="6699245" y="6309485"/>
            <a:ext cx="4484804" cy="399571"/>
            <a:chOff x="9684320" y="20043624"/>
            <a:chExt cx="13260067" cy="1278627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DD24F85-E215-4AE9-988A-CAAFCB1C2A41}"/>
                </a:ext>
              </a:extLst>
            </p:cNvPr>
            <p:cNvSpPr/>
            <p:nvPr/>
          </p:nvSpPr>
          <p:spPr>
            <a:xfrm>
              <a:off x="12330546" y="20043624"/>
              <a:ext cx="10613841" cy="12786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6CA1621-C787-4A16-A449-C5863349FF97}"/>
                </a:ext>
              </a:extLst>
            </p:cNvPr>
            <p:cNvSpPr txBox="1"/>
            <p:nvPr/>
          </p:nvSpPr>
          <p:spPr>
            <a:xfrm>
              <a:off x="9684320" y="20043624"/>
              <a:ext cx="3338953" cy="1278627"/>
            </a:xfrm>
            <a:prstGeom prst="homePlat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Get involved!</a:t>
              </a:r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CFBD5AF7-CB0D-42B5-9AE0-8BCB48A6A2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7984" y="6325445"/>
            <a:ext cx="217900" cy="2179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B4121EA-FE7B-42A3-B87C-139747B57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7520" y="6345539"/>
            <a:ext cx="163233" cy="163233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404553C7-046E-4AE0-B818-2A7898167571}"/>
              </a:ext>
            </a:extLst>
          </p:cNvPr>
          <p:cNvSpPr txBox="1"/>
          <p:nvPr/>
        </p:nvSpPr>
        <p:spPr>
          <a:xfrm>
            <a:off x="9142655" y="6335044"/>
            <a:ext cx="834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@ufpolypmse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08ABC75-8E4F-49B5-8051-97BC49E045E2}"/>
              </a:ext>
            </a:extLst>
          </p:cNvPr>
          <p:cNvSpPr txBox="1"/>
          <p:nvPr/>
        </p:nvSpPr>
        <p:spPr>
          <a:xfrm>
            <a:off x="8223038" y="6468721"/>
            <a:ext cx="2866229" cy="22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75" dirty="0"/>
              <a:t>https://www.butlerpolymerlab.com/poly-pmse</a:t>
            </a:r>
          </a:p>
        </p:txBody>
      </p:sp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BC63725-879C-47FC-B161-212DD8CA4D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24305" r="12917" b="37941"/>
          <a:stretch/>
        </p:blipFill>
        <p:spPr>
          <a:xfrm>
            <a:off x="4468533" y="5454934"/>
            <a:ext cx="910220" cy="6411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C78EDD0-B90A-4A17-8DA5-6BF7BD139C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3546" y="4658562"/>
            <a:ext cx="396660" cy="705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D850501E-A4C0-4299-998A-9954492EE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514" y="5115959"/>
            <a:ext cx="396660" cy="7051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14FDB723-CCFF-4E06-8651-77D239A501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0449" y="1690067"/>
            <a:ext cx="298229" cy="395569"/>
          </a:xfrm>
          <a:prstGeom prst="rect">
            <a:avLst/>
          </a:prstGeom>
        </p:spPr>
      </p:pic>
      <p:pic>
        <p:nvPicPr>
          <p:cNvPr id="92" name="Picture 2">
            <a:extLst>
              <a:ext uri="{FF2B5EF4-FFF2-40B4-BE49-F238E27FC236}">
                <a16:creationId xmlns:a16="http://schemas.microsoft.com/office/drawing/2014/main" id="{ED9209F2-D530-4F0A-ACF3-ACC71D32CD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7" r="11483" b="-1"/>
          <a:stretch/>
        </p:blipFill>
        <p:spPr bwMode="auto">
          <a:xfrm>
            <a:off x="7552963" y="1682903"/>
            <a:ext cx="298229" cy="39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 descr="A person with short hair wearing a grey shirt&#10;&#10;Description automatically generated">
            <a:extLst>
              <a:ext uri="{FF2B5EF4-FFF2-40B4-BE49-F238E27FC236}">
                <a16:creationId xmlns:a16="http://schemas.microsoft.com/office/drawing/2014/main" id="{EC46E88B-22C5-4E36-9066-F635083425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481" t="-655" r="22448" b="655"/>
          <a:stretch/>
        </p:blipFill>
        <p:spPr>
          <a:xfrm>
            <a:off x="8488870" y="1673803"/>
            <a:ext cx="298229" cy="40233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16312640-F5B4-4150-988D-65ABE90DBB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42099" y="1616434"/>
            <a:ext cx="462655" cy="460931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D33AFEBC-E62C-4BE3-A88B-4A5346DC5378}"/>
              </a:ext>
            </a:extLst>
          </p:cNvPr>
          <p:cNvSpPr/>
          <p:nvPr/>
        </p:nvSpPr>
        <p:spPr>
          <a:xfrm>
            <a:off x="7256134" y="1864297"/>
            <a:ext cx="891887" cy="212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b="1" i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Vice President</a:t>
            </a:r>
            <a:endParaRPr lang="en-US" sz="50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/>
            <a:endParaRPr lang="en-US" sz="500" b="1" i="1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/>
            <a:endParaRPr lang="en-US" sz="500" b="1" i="1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/>
            <a:endParaRPr lang="en-US" sz="500" b="1" i="1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/>
            <a:endParaRPr lang="en-US" sz="500" b="1" i="1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/>
            <a:endParaRPr lang="en-US" sz="500" b="1" i="1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/>
            <a:endParaRPr lang="en-US" sz="500" b="1" i="1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/>
            <a:r>
              <a:rPr lang="en-US" sz="500" b="1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Megan Lott</a:t>
            </a:r>
          </a:p>
          <a:p>
            <a:pPr algn="ctr"/>
            <a:r>
              <a:rPr lang="en-US" sz="500" i="1" dirty="0" err="1">
                <a:solidFill>
                  <a:srgbClr val="0000FF"/>
                </a:solidFill>
                <a:latin typeface="Noto Sans SC Light" panose="020B0300000000000000" pitchFamily="34" charset="-128"/>
                <a:ea typeface="Noto Sans SC Light" panose="020B0300000000000000" pitchFamily="34" charset="-128"/>
                <a:cs typeface="Noto Sans" panose="020B0502040504020204" pitchFamily="34"/>
              </a:rPr>
              <a:t>Sumerlin</a:t>
            </a:r>
            <a:r>
              <a:rPr lang="en-US" sz="500" i="1" dirty="0">
                <a:solidFill>
                  <a:srgbClr val="0000FF"/>
                </a:solidFill>
                <a:latin typeface="Noto Sans SC Light" panose="020B0300000000000000" pitchFamily="34" charset="-128"/>
                <a:ea typeface="Noto Sans SC Light" panose="020B0300000000000000" pitchFamily="34" charset="-128"/>
                <a:cs typeface="Noto Sans" panose="020B0502040504020204" pitchFamily="34"/>
              </a:rPr>
              <a:t> Research Group</a:t>
            </a:r>
          </a:p>
          <a:p>
            <a:pPr algn="ctr"/>
            <a:r>
              <a:rPr lang="en-US" sz="500" i="1" dirty="0">
                <a:solidFill>
                  <a:srgbClr val="0000FF"/>
                </a:solidFill>
                <a:latin typeface="Noto Sans SC Light" panose="020B0300000000000000" pitchFamily="34" charset="-128"/>
                <a:ea typeface="Noto Sans SC Light" panose="020B0300000000000000" pitchFamily="34" charset="-128"/>
                <a:cs typeface="Noto Sans" panose="020B0502040504020204" pitchFamily="34"/>
              </a:rPr>
              <a:t>m.lott@chem.ufl.edu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5E6A00E2-F67E-4C81-B2AC-390FEBD2219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9671" r="312" b="39093"/>
          <a:stretch/>
        </p:blipFill>
        <p:spPr>
          <a:xfrm>
            <a:off x="1238015" y="4674091"/>
            <a:ext cx="656838" cy="588680"/>
          </a:xfrm>
          <a:prstGeom prst="rect">
            <a:avLst/>
          </a:prstGeom>
        </p:spPr>
      </p:pic>
      <p:pic>
        <p:nvPicPr>
          <p:cNvPr id="1086" name="Picture 62" descr="Image">
            <a:extLst>
              <a:ext uri="{FF2B5EF4-FFF2-40B4-BE49-F238E27FC236}">
                <a16:creationId xmlns:a16="http://schemas.microsoft.com/office/drawing/2014/main" id="{32B59E25-B5D8-49A6-8D82-C9FAD63AB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1" r="8474" b="25831"/>
          <a:stretch/>
        </p:blipFill>
        <p:spPr bwMode="auto">
          <a:xfrm>
            <a:off x="958417" y="5276811"/>
            <a:ext cx="1078257" cy="58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B9C8F53C-7F86-4752-9257-41308AC6D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887" y="5656123"/>
            <a:ext cx="392272" cy="6973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4A0DCE-8CFE-4632-A76D-A708D0A4E76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53798" y="4632037"/>
            <a:ext cx="1230737" cy="1032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93CF69-8F58-4959-8C1B-7E94B3D121D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80308" y="4646948"/>
            <a:ext cx="1097375" cy="9792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D71AC5-AAD4-4B19-A458-8AAF7B2E1A1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89149" y="3038227"/>
            <a:ext cx="1724174" cy="1072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3A1E9-F24B-4F6E-9F0A-C1B77B24ACF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8640" y="3137867"/>
            <a:ext cx="668713" cy="8230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7B3B87-2DF5-4AD2-B0D6-0256126D698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67350" y="2929658"/>
            <a:ext cx="1118332" cy="6382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DB5FFF-96FF-4514-9B51-29011CB7197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94685" y="3614045"/>
            <a:ext cx="1335521" cy="6839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4E5CF6-BB66-4AB6-8C3A-105EB2E966CA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7846" t="12076" r="19548" b="13133"/>
          <a:stretch/>
        </p:blipFill>
        <p:spPr>
          <a:xfrm>
            <a:off x="5387552" y="3917435"/>
            <a:ext cx="519638" cy="3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49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31204</TotalTime>
  <Words>1410</Words>
  <Application>Microsoft Office PowerPoint</Application>
  <PresentationFormat>Widescreen</PresentationFormat>
  <Paragraphs>127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72 Black</vt:lpstr>
      <vt:lpstr>Arial</vt:lpstr>
      <vt:lpstr>Calibri</vt:lpstr>
      <vt:lpstr>Noto Sans</vt:lpstr>
      <vt:lpstr>Noto Sans SC Light</vt:lpstr>
      <vt:lpstr>Office Theme</vt:lpstr>
      <vt:lpstr>PowerPoint Presentation</vt:lpstr>
      <vt:lpstr>PowerPoint Presentation</vt:lpstr>
    </vt:vector>
  </TitlesOfParts>
  <Company>Texas A&amp;M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Grunlan, Melissa A</dc:creator>
  <cp:lastModifiedBy>Kaitlyn Crawford</cp:lastModifiedBy>
  <cp:revision>474</cp:revision>
  <cp:lastPrinted>2022-03-10T16:16:14Z</cp:lastPrinted>
  <dcterms:created xsi:type="dcterms:W3CDTF">2018-03-16T21:47:05Z</dcterms:created>
  <dcterms:modified xsi:type="dcterms:W3CDTF">2024-08-15T15:08:42Z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3" name="_NewReviewCycle">
    <vt:lpwstr/>
  </property>
</Properties>
</file>