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672" r:id="rId2"/>
    <p:sldMasterId id="2147483673" r:id="rId3"/>
    <p:sldMasterId id="2147483660" r:id="rId4"/>
  </p:sldMasterIdLst>
  <p:sldIdLst>
    <p:sldId id="659" r:id="rId5"/>
    <p:sldId id="657" r:id="rId6"/>
    <p:sldId id="760" r:id="rId7"/>
    <p:sldId id="761" r:id="rId8"/>
    <p:sldId id="762" r:id="rId9"/>
    <p:sldId id="265" r:id="rId10"/>
    <p:sldId id="7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A8"/>
    <a:srgbClr val="DFEA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8" autoAdjust="0"/>
    <p:restoredTop sz="94660"/>
  </p:normalViewPr>
  <p:slideViewPr>
    <p:cSldViewPr snapToGrid="0">
      <p:cViewPr varScale="1">
        <p:scale>
          <a:sx n="124" d="100"/>
          <a:sy n="124" d="100"/>
        </p:scale>
        <p:origin x="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319EAA8-C691-45C7-8D31-ED49C6378901}"/>
              </a:ext>
            </a:extLst>
          </p:cNvPr>
          <p:cNvSpPr>
            <a:spLocks noGrp="1"/>
          </p:cNvSpPr>
          <p:nvPr>
            <p:ph type="body" sz="quarter" idx="10" hasCustomPrompt="1"/>
          </p:nvPr>
        </p:nvSpPr>
        <p:spPr>
          <a:xfrm>
            <a:off x="2264228" y="2083481"/>
            <a:ext cx="6473371" cy="869950"/>
          </a:xfrm>
          <a:prstGeom prst="rect">
            <a:avLst/>
          </a:prstGeom>
        </p:spPr>
        <p:txBody>
          <a:bodyPr/>
          <a:lstStyle>
            <a:lvl1pPr marL="0" indent="0" algn="ctr">
              <a:buNone/>
              <a:defRPr sz="4800" b="1">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TITLE</a:t>
            </a:r>
          </a:p>
        </p:txBody>
      </p:sp>
      <p:sp>
        <p:nvSpPr>
          <p:cNvPr id="9" name="Text Placeholder 7">
            <a:extLst>
              <a:ext uri="{FF2B5EF4-FFF2-40B4-BE49-F238E27FC236}">
                <a16:creationId xmlns:a16="http://schemas.microsoft.com/office/drawing/2014/main" id="{CF3BEFBD-236F-4981-82B8-9EEEC003C918}"/>
              </a:ext>
            </a:extLst>
          </p:cNvPr>
          <p:cNvSpPr>
            <a:spLocks noGrp="1"/>
          </p:cNvSpPr>
          <p:nvPr>
            <p:ph type="body" sz="quarter" idx="11" hasCustomPrompt="1"/>
          </p:nvPr>
        </p:nvSpPr>
        <p:spPr>
          <a:xfrm>
            <a:off x="2264228" y="2994025"/>
            <a:ext cx="6473371" cy="641804"/>
          </a:xfrm>
          <a:prstGeom prst="rect">
            <a:avLst/>
          </a:prstGeom>
        </p:spPr>
        <p:txBody>
          <a:bodyPr/>
          <a:lstStyle>
            <a:lvl1pPr marL="0" indent="0" algn="ctr">
              <a:buNone/>
              <a:defRPr sz="3200" b="0">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Name</a:t>
            </a:r>
          </a:p>
        </p:txBody>
      </p:sp>
      <p:sp>
        <p:nvSpPr>
          <p:cNvPr id="10" name="Text Placeholder 7">
            <a:extLst>
              <a:ext uri="{FF2B5EF4-FFF2-40B4-BE49-F238E27FC236}">
                <a16:creationId xmlns:a16="http://schemas.microsoft.com/office/drawing/2014/main" id="{F126E0AB-CA4E-40E8-8C7C-8E57A6026D2D}"/>
              </a:ext>
            </a:extLst>
          </p:cNvPr>
          <p:cNvSpPr>
            <a:spLocks noGrp="1"/>
          </p:cNvSpPr>
          <p:nvPr>
            <p:ph type="body" sz="quarter" idx="12" hasCustomPrompt="1"/>
          </p:nvPr>
        </p:nvSpPr>
        <p:spPr>
          <a:xfrm>
            <a:off x="2264228" y="3676423"/>
            <a:ext cx="6473371" cy="641804"/>
          </a:xfrm>
          <a:prstGeom prst="rect">
            <a:avLst/>
          </a:prstGeom>
        </p:spPr>
        <p:txBody>
          <a:bodyPr/>
          <a:lstStyle>
            <a:lvl1pPr marL="0" indent="0" algn="ctr">
              <a:buNone/>
              <a:defRPr sz="3200" b="0">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Paper ID</a:t>
            </a:r>
          </a:p>
        </p:txBody>
      </p:sp>
      <p:sp>
        <p:nvSpPr>
          <p:cNvPr id="11" name="Text Placeholder 7">
            <a:extLst>
              <a:ext uri="{FF2B5EF4-FFF2-40B4-BE49-F238E27FC236}">
                <a16:creationId xmlns:a16="http://schemas.microsoft.com/office/drawing/2014/main" id="{38FCC5ED-F80F-4AE1-B118-649702675DF2}"/>
              </a:ext>
            </a:extLst>
          </p:cNvPr>
          <p:cNvSpPr>
            <a:spLocks noGrp="1"/>
          </p:cNvSpPr>
          <p:nvPr>
            <p:ph type="body" sz="quarter" idx="13" hasCustomPrompt="1"/>
          </p:nvPr>
        </p:nvSpPr>
        <p:spPr>
          <a:xfrm>
            <a:off x="2264228" y="4358821"/>
            <a:ext cx="6473371" cy="641804"/>
          </a:xfrm>
          <a:prstGeom prst="rect">
            <a:avLst/>
          </a:prstGeom>
        </p:spPr>
        <p:txBody>
          <a:bodyPr/>
          <a:lstStyle>
            <a:lvl1pPr marL="0" indent="0" algn="ctr">
              <a:buNone/>
              <a:defRPr sz="3200" b="0">
                <a:solidFill>
                  <a:schemeClr val="bg1"/>
                </a:solidFill>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dirty="0"/>
              <a:t>Email </a:t>
            </a:r>
          </a:p>
        </p:txBody>
      </p:sp>
    </p:spTree>
    <p:extLst>
      <p:ext uri="{BB962C8B-B14F-4D97-AF65-F5344CB8AC3E}">
        <p14:creationId xmlns:p14="http://schemas.microsoft.com/office/powerpoint/2010/main" val="2272493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CF2BCAB2-87E2-4C65-8875-6FDDC96854CC}"/>
              </a:ext>
            </a:extLst>
          </p:cNvPr>
          <p:cNvSpPr>
            <a:spLocks noGrp="1"/>
          </p:cNvSpPr>
          <p:nvPr>
            <p:ph type="body" sz="quarter" idx="10" hasCustomPrompt="1"/>
          </p:nvPr>
        </p:nvSpPr>
        <p:spPr>
          <a:xfrm>
            <a:off x="674688" y="544514"/>
            <a:ext cx="10625137" cy="703716"/>
          </a:xfrm>
          <a:prstGeom prst="rect">
            <a:avLst/>
          </a:prstGeom>
        </p:spPr>
        <p:txBody>
          <a:bodyPr/>
          <a:lstStyle>
            <a:lvl1pPr marL="0" indent="0">
              <a:buNone/>
              <a:defRPr b="1">
                <a:latin typeface="Arial" panose="020B0604020202020204" pitchFamily="34" charset="0"/>
                <a:cs typeface="Arial" panose="020B0604020202020204" pitchFamily="34" charset="0"/>
              </a:defRPr>
            </a:lvl1pPr>
          </a:lstStyle>
          <a:p>
            <a:pPr lvl="0"/>
            <a:r>
              <a:rPr lang="en-US" dirty="0"/>
              <a:t>TITLE</a:t>
            </a:r>
          </a:p>
        </p:txBody>
      </p:sp>
      <p:sp>
        <p:nvSpPr>
          <p:cNvPr id="13" name="Text Placeholder 11">
            <a:extLst>
              <a:ext uri="{FF2B5EF4-FFF2-40B4-BE49-F238E27FC236}">
                <a16:creationId xmlns:a16="http://schemas.microsoft.com/office/drawing/2014/main" id="{E3654919-311D-422D-BE90-E4E396AACD49}"/>
              </a:ext>
            </a:extLst>
          </p:cNvPr>
          <p:cNvSpPr>
            <a:spLocks noGrp="1"/>
          </p:cNvSpPr>
          <p:nvPr>
            <p:ph type="body" sz="quarter" idx="11" hasCustomPrompt="1"/>
          </p:nvPr>
        </p:nvSpPr>
        <p:spPr>
          <a:xfrm>
            <a:off x="674688" y="1367972"/>
            <a:ext cx="10625137" cy="4122056"/>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stStyle>
          <a:p>
            <a:pPr lvl="0"/>
            <a:r>
              <a:rPr lang="en-US" dirty="0"/>
              <a:t>Insert text</a:t>
            </a:r>
          </a:p>
        </p:txBody>
      </p:sp>
    </p:spTree>
    <p:extLst>
      <p:ext uri="{BB962C8B-B14F-4D97-AF65-F5344CB8AC3E}">
        <p14:creationId xmlns:p14="http://schemas.microsoft.com/office/powerpoint/2010/main" val="280236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ext Placeholder 11">
            <a:extLst>
              <a:ext uri="{FF2B5EF4-FFF2-40B4-BE49-F238E27FC236}">
                <a16:creationId xmlns:a16="http://schemas.microsoft.com/office/drawing/2014/main" id="{99C1C384-41F2-427E-94C8-AC3FD5B95690}"/>
              </a:ext>
            </a:extLst>
          </p:cNvPr>
          <p:cNvSpPr>
            <a:spLocks noGrp="1"/>
          </p:cNvSpPr>
          <p:nvPr>
            <p:ph type="body" sz="quarter" idx="10" hasCustomPrompt="1"/>
          </p:nvPr>
        </p:nvSpPr>
        <p:spPr>
          <a:xfrm>
            <a:off x="674688" y="544514"/>
            <a:ext cx="10625137" cy="703716"/>
          </a:xfrm>
          <a:prstGeom prst="rect">
            <a:avLst/>
          </a:prstGeom>
        </p:spPr>
        <p:txBody>
          <a:bodyPr/>
          <a:lstStyle>
            <a:lvl1pPr marL="0" indent="0">
              <a:buNone/>
              <a:defRPr b="1">
                <a:latin typeface="Arial" panose="020B0604020202020204" pitchFamily="34" charset="0"/>
                <a:cs typeface="Arial" panose="020B0604020202020204" pitchFamily="34" charset="0"/>
              </a:defRPr>
            </a:lvl1pPr>
          </a:lstStyle>
          <a:p>
            <a:pPr lvl="0"/>
            <a:r>
              <a:rPr lang="en-US" dirty="0"/>
              <a:t>TITLE</a:t>
            </a:r>
          </a:p>
        </p:txBody>
      </p:sp>
      <p:sp>
        <p:nvSpPr>
          <p:cNvPr id="12" name="Text Placeholder 11">
            <a:extLst>
              <a:ext uri="{FF2B5EF4-FFF2-40B4-BE49-F238E27FC236}">
                <a16:creationId xmlns:a16="http://schemas.microsoft.com/office/drawing/2014/main" id="{3C67AB21-2F20-42D0-908A-29E1AEEA2753}"/>
              </a:ext>
            </a:extLst>
          </p:cNvPr>
          <p:cNvSpPr>
            <a:spLocks noGrp="1"/>
          </p:cNvSpPr>
          <p:nvPr>
            <p:ph type="body" sz="quarter" idx="11" hasCustomPrompt="1"/>
          </p:nvPr>
        </p:nvSpPr>
        <p:spPr>
          <a:xfrm>
            <a:off x="674688" y="1367973"/>
            <a:ext cx="5203825" cy="4122056"/>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stStyle>
          <a:p>
            <a:pPr lvl="0"/>
            <a:r>
              <a:rPr lang="en-US" dirty="0"/>
              <a:t>Insert text</a:t>
            </a:r>
          </a:p>
        </p:txBody>
      </p:sp>
      <p:sp>
        <p:nvSpPr>
          <p:cNvPr id="13" name="Text Placeholder 11">
            <a:extLst>
              <a:ext uri="{FF2B5EF4-FFF2-40B4-BE49-F238E27FC236}">
                <a16:creationId xmlns:a16="http://schemas.microsoft.com/office/drawing/2014/main" id="{D3470E48-E87B-4C8F-906E-0067B902B64A}"/>
              </a:ext>
            </a:extLst>
          </p:cNvPr>
          <p:cNvSpPr>
            <a:spLocks noGrp="1"/>
          </p:cNvSpPr>
          <p:nvPr>
            <p:ph type="body" sz="quarter" idx="12" hasCustomPrompt="1"/>
          </p:nvPr>
        </p:nvSpPr>
        <p:spPr>
          <a:xfrm>
            <a:off x="6096000" y="1367972"/>
            <a:ext cx="5203825" cy="4122056"/>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stStyle>
          <a:p>
            <a:pPr lvl="0"/>
            <a:r>
              <a:rPr lang="en-US" dirty="0"/>
              <a:t>Insert text</a:t>
            </a:r>
          </a:p>
        </p:txBody>
      </p:sp>
    </p:spTree>
    <p:extLst>
      <p:ext uri="{BB962C8B-B14F-4D97-AF65-F5344CB8AC3E}">
        <p14:creationId xmlns:p14="http://schemas.microsoft.com/office/powerpoint/2010/main" val="175573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5C45B8-F997-4807-8C67-7E2F9177F646}"/>
              </a:ext>
            </a:extLst>
          </p:cNvPr>
          <p:cNvSpPr>
            <a:spLocks noGrp="1"/>
          </p:cNvSpPr>
          <p:nvPr>
            <p:ph type="body" sz="quarter" idx="10" hasCustomPrompt="1"/>
          </p:nvPr>
        </p:nvSpPr>
        <p:spPr>
          <a:xfrm>
            <a:off x="674688" y="544514"/>
            <a:ext cx="10625137" cy="703716"/>
          </a:xfrm>
          <a:prstGeom prst="rect">
            <a:avLst/>
          </a:prstGeom>
        </p:spPr>
        <p:txBody>
          <a:bodyPr/>
          <a:lstStyle>
            <a:lvl1pPr marL="0" indent="0">
              <a:buNone/>
              <a:defRPr b="1">
                <a:latin typeface="Arial" panose="020B0604020202020204" pitchFamily="34" charset="0"/>
                <a:cs typeface="Arial" panose="020B0604020202020204" pitchFamily="34" charset="0"/>
              </a:defRPr>
            </a:lvl1pPr>
          </a:lstStyle>
          <a:p>
            <a:pPr lvl="0"/>
            <a:r>
              <a:rPr lang="en-US" dirty="0"/>
              <a:t>TITLE</a:t>
            </a:r>
          </a:p>
        </p:txBody>
      </p:sp>
      <p:sp>
        <p:nvSpPr>
          <p:cNvPr id="4" name="Text Placeholder 11">
            <a:extLst>
              <a:ext uri="{FF2B5EF4-FFF2-40B4-BE49-F238E27FC236}">
                <a16:creationId xmlns:a16="http://schemas.microsoft.com/office/drawing/2014/main" id="{1629C293-EF02-4E92-964E-968B7FE1FED8}"/>
              </a:ext>
            </a:extLst>
          </p:cNvPr>
          <p:cNvSpPr>
            <a:spLocks noGrp="1"/>
          </p:cNvSpPr>
          <p:nvPr>
            <p:ph type="body" sz="quarter" idx="12" hasCustomPrompt="1"/>
          </p:nvPr>
        </p:nvSpPr>
        <p:spPr>
          <a:xfrm>
            <a:off x="6371771" y="1367631"/>
            <a:ext cx="4928054" cy="4122056"/>
          </a:xfrm>
          <a:prstGeom prst="rect">
            <a:avLst/>
          </a:prstGeom>
        </p:spPr>
        <p:txBody>
          <a:bodyPr/>
          <a:lstStyle>
            <a:lvl1pPr marL="0" indent="0">
              <a:buNone/>
              <a:defRPr sz="2000" b="0">
                <a:latin typeface="Arial" panose="020B0604020202020204" pitchFamily="34" charset="0"/>
                <a:cs typeface="Arial" panose="020B0604020202020204" pitchFamily="34" charset="0"/>
              </a:defRPr>
            </a:lvl1pPr>
          </a:lstStyle>
          <a:p>
            <a:pPr lvl="0"/>
            <a:r>
              <a:rPr lang="en-US" dirty="0"/>
              <a:t>Insert text</a:t>
            </a:r>
          </a:p>
        </p:txBody>
      </p:sp>
      <p:sp>
        <p:nvSpPr>
          <p:cNvPr id="6" name="Picture Placeholder 5">
            <a:extLst>
              <a:ext uri="{FF2B5EF4-FFF2-40B4-BE49-F238E27FC236}">
                <a16:creationId xmlns:a16="http://schemas.microsoft.com/office/drawing/2014/main" id="{AC569325-81B5-40AC-87F5-546323E63A0E}"/>
              </a:ext>
            </a:extLst>
          </p:cNvPr>
          <p:cNvSpPr>
            <a:spLocks noGrp="1"/>
          </p:cNvSpPr>
          <p:nvPr>
            <p:ph type="pic" sz="quarter" idx="13" hasCustomPrompt="1"/>
          </p:nvPr>
        </p:nvSpPr>
        <p:spPr>
          <a:xfrm>
            <a:off x="674688" y="1367631"/>
            <a:ext cx="5479368" cy="4122737"/>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r>
              <a:rPr lang="en-US" dirty="0"/>
              <a:t>Insert image</a:t>
            </a:r>
          </a:p>
        </p:txBody>
      </p:sp>
    </p:spTree>
    <p:extLst>
      <p:ext uri="{BB962C8B-B14F-4D97-AF65-F5344CB8AC3E}">
        <p14:creationId xmlns:p14="http://schemas.microsoft.com/office/powerpoint/2010/main" val="223326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7198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80590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92184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3.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05228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455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1823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4"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45410"/>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B24C1-D37A-4CC8-A3C4-58C5EAF98BB2}"/>
              </a:ext>
            </a:extLst>
          </p:cNvPr>
          <p:cNvSpPr txBox="1">
            <a:spLocks/>
          </p:cNvSpPr>
          <p:nvPr/>
        </p:nvSpPr>
        <p:spPr>
          <a:xfrm>
            <a:off x="844104" y="1"/>
            <a:ext cx="10515600" cy="729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99"/>
                </a:solidFill>
                <a:latin typeface="72 Black" panose="020B0A04030603020204" pitchFamily="34" charset="0"/>
                <a:cs typeface="72 Black" panose="020B0A04030603020204" pitchFamily="34" charset="0"/>
              </a:rPr>
              <a:t>Regional Meetings Committee</a:t>
            </a:r>
          </a:p>
        </p:txBody>
      </p:sp>
      <p:pic>
        <p:nvPicPr>
          <p:cNvPr id="3" name="Picture 2" descr="Background pattern&#10;&#10;Description automatically generated">
            <a:extLst>
              <a:ext uri="{FF2B5EF4-FFF2-40B4-BE49-F238E27FC236}">
                <a16:creationId xmlns:a16="http://schemas.microsoft.com/office/drawing/2014/main" id="{8241E694-B8E5-4B83-BED9-99DD65A8F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pic>
        <p:nvPicPr>
          <p:cNvPr id="6" name="Picture 5">
            <a:extLst>
              <a:ext uri="{FF2B5EF4-FFF2-40B4-BE49-F238E27FC236}">
                <a16:creationId xmlns:a16="http://schemas.microsoft.com/office/drawing/2014/main" id="{E30D0DDD-C2F2-46CF-A16E-0787F3F1E755}"/>
              </a:ext>
            </a:extLst>
          </p:cNvPr>
          <p:cNvPicPr>
            <a:picLocks noChangeAspect="1"/>
          </p:cNvPicPr>
          <p:nvPr/>
        </p:nvPicPr>
        <p:blipFill rotWithShape="1">
          <a:blip r:embed="rId3"/>
          <a:srcRect l="4862" b="29993"/>
          <a:stretch/>
        </p:blipFill>
        <p:spPr>
          <a:xfrm>
            <a:off x="10363403" y="6059492"/>
            <a:ext cx="1828597" cy="734747"/>
          </a:xfrm>
          <a:prstGeom prst="rect">
            <a:avLst/>
          </a:prstGeom>
        </p:spPr>
      </p:pic>
      <p:cxnSp>
        <p:nvCxnSpPr>
          <p:cNvPr id="7" name="Straight Connector 6">
            <a:extLst>
              <a:ext uri="{FF2B5EF4-FFF2-40B4-BE49-F238E27FC236}">
                <a16:creationId xmlns:a16="http://schemas.microsoft.com/office/drawing/2014/main" id="{641C28B2-60BE-43BB-BE89-3B721A1595CB}"/>
              </a:ext>
            </a:extLst>
          </p:cNvPr>
          <p:cNvCxnSpPr>
            <a:cxnSpLocks/>
          </p:cNvCxnSpPr>
          <p:nvPr/>
        </p:nvCxnSpPr>
        <p:spPr>
          <a:xfrm>
            <a:off x="243840" y="609600"/>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748AB2-0BF1-49E4-A77A-724860EBD0FD}"/>
              </a:ext>
            </a:extLst>
          </p:cNvPr>
          <p:cNvSpPr txBox="1"/>
          <p:nvPr/>
        </p:nvSpPr>
        <p:spPr>
          <a:xfrm>
            <a:off x="431515" y="911835"/>
            <a:ext cx="11008270" cy="4985980"/>
          </a:xfrm>
          <a:prstGeom prst="rect">
            <a:avLst/>
          </a:prstGeom>
          <a:solidFill>
            <a:schemeClr val="bg1"/>
          </a:solidFill>
        </p:spPr>
        <p:txBody>
          <a:bodyPr wrap="square" rtlCol="0">
            <a:spAutoFit/>
          </a:bodyPr>
          <a:lstStyle/>
          <a:p>
            <a:r>
              <a:rPr lang="en-US" sz="2800" b="1" dirty="0">
                <a:solidFill>
                  <a:schemeClr val="accent2">
                    <a:lumMod val="75000"/>
                  </a:schemeClr>
                </a:solidFill>
              </a:rPr>
              <a:t>2023-4 Regional Meetings Committee: </a:t>
            </a:r>
          </a:p>
          <a:p>
            <a:endParaRPr lang="en-US" sz="2000" b="1" dirty="0"/>
          </a:p>
          <a:p>
            <a:pPr marL="1200150" lvl="2" indent="-285750">
              <a:spcAft>
                <a:spcPts val="1200"/>
              </a:spcAft>
              <a:buFont typeface="Wingdings" pitchFamily="2" charset="2"/>
              <a:buChar char="Ø"/>
            </a:pPr>
            <a:r>
              <a:rPr lang="en-US" sz="2000" b="1" dirty="0"/>
              <a:t>Chair: </a:t>
            </a:r>
            <a:r>
              <a:rPr lang="en-US" sz="2000" dirty="0"/>
              <a:t>Mark Dadmun </a:t>
            </a:r>
          </a:p>
          <a:p>
            <a:pPr marL="1200150" lvl="2" indent="-285750">
              <a:spcAft>
                <a:spcPts val="1200"/>
              </a:spcAft>
              <a:buFont typeface="Wingdings" pitchFamily="2" charset="2"/>
              <a:buChar char="Ø"/>
            </a:pPr>
            <a:r>
              <a:rPr lang="en-US" sz="2000" b="1" dirty="0"/>
              <a:t>Vice Chair</a:t>
            </a:r>
            <a:r>
              <a:rPr lang="en-US" sz="2000" dirty="0"/>
              <a:t>: Ying Yang (University of Nevada, Reno)</a:t>
            </a:r>
          </a:p>
          <a:p>
            <a:pPr marL="1200150" lvl="2" indent="-285750">
              <a:spcAft>
                <a:spcPts val="1200"/>
              </a:spcAft>
              <a:buFont typeface="Wingdings" pitchFamily="2" charset="2"/>
              <a:buChar char="Ø"/>
            </a:pPr>
            <a:r>
              <a:rPr lang="en-US" sz="2000" dirty="0"/>
              <a:t>Jody </a:t>
            </a:r>
            <a:r>
              <a:rPr lang="en-US" sz="2000" dirty="0" err="1"/>
              <a:t>Neef</a:t>
            </a:r>
            <a:r>
              <a:rPr lang="en-US" sz="2000" dirty="0"/>
              <a:t> (Pittsburgh State)</a:t>
            </a:r>
          </a:p>
          <a:p>
            <a:pPr marL="1200150" lvl="2" indent="-285750">
              <a:spcAft>
                <a:spcPts val="1200"/>
              </a:spcAft>
              <a:buFont typeface="Wingdings" pitchFamily="2" charset="2"/>
              <a:buChar char="Ø"/>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Xiaocun</a:t>
            </a:r>
            <a:r>
              <a:rPr lang="en-US" sz="2000" dirty="0">
                <a:effectLst/>
                <a:latin typeface="Calibri" panose="020F0502020204030204" pitchFamily="34" charset="0"/>
                <a:ea typeface="Calibri" panose="020F0502020204030204" pitchFamily="34" charset="0"/>
                <a:cs typeface="Times New Roman" panose="02020603050405020304" pitchFamily="18" charset="0"/>
              </a:rPr>
              <a:t> Lu (Clarkson)</a:t>
            </a:r>
            <a:r>
              <a:rPr lang="en-US" sz="2000" dirty="0">
                <a:effectLst/>
              </a:rPr>
              <a:t> </a:t>
            </a:r>
          </a:p>
          <a:p>
            <a:pPr marL="1200150" lvl="2" indent="-285750">
              <a:spcAft>
                <a:spcPts val="1200"/>
              </a:spcAft>
              <a:buFont typeface="Wingdings" pitchFamily="2" charset="2"/>
              <a:buChar char="Ø"/>
            </a:pPr>
            <a:r>
              <a:rPr lang="en-US" sz="2000" dirty="0">
                <a:effectLst/>
                <a:latin typeface="Calibri" panose="020F0502020204030204" pitchFamily="34" charset="0"/>
                <a:ea typeface="Calibri" panose="020F0502020204030204" pitchFamily="34" charset="0"/>
                <a:cs typeface="Times New Roman" panose="02020603050405020304" pitchFamily="18" charset="0"/>
              </a:rPr>
              <a:t>James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Pagaduan</a:t>
            </a:r>
            <a:r>
              <a:rPr lang="en-US" sz="2000" dirty="0">
                <a:effectLst/>
                <a:latin typeface="Calibri" panose="020F0502020204030204" pitchFamily="34" charset="0"/>
                <a:ea typeface="Calibri" panose="020F0502020204030204" pitchFamily="34" charset="0"/>
                <a:cs typeface="Times New Roman" panose="02020603050405020304" pitchFamily="18" charset="0"/>
              </a:rPr>
              <a:t> (Dow)</a:t>
            </a:r>
          </a:p>
          <a:p>
            <a:pPr marL="1200150" lvl="2" indent="-285750">
              <a:spcAft>
                <a:spcPts val="1200"/>
              </a:spcAft>
              <a:buFont typeface="Wingdings" pitchFamily="2" charset="2"/>
              <a:buChar char="Ø"/>
            </a:pPr>
            <a:r>
              <a:rPr lang="en-US" sz="2000" dirty="0">
                <a:effectLst/>
                <a:latin typeface="Calibri" panose="020F0502020204030204" pitchFamily="34" charset="0"/>
                <a:ea typeface="Calibri" panose="020F0502020204030204" pitchFamily="34" charset="0"/>
                <a:cs typeface="Times New Roman" panose="02020603050405020304" pitchFamily="18" charset="0"/>
              </a:rPr>
              <a:t>Colleen Scott (MS State)</a:t>
            </a:r>
            <a:r>
              <a:rPr lang="en-US" sz="2000" dirty="0">
                <a:effectLst/>
              </a:rPr>
              <a:t> </a:t>
            </a:r>
            <a:endParaRPr lang="en-US" sz="2000" dirty="0"/>
          </a:p>
          <a:p>
            <a:pPr marL="742950" lvl="1" indent="-285750">
              <a:buFont typeface="Wingdings" pitchFamily="2" charset="2"/>
              <a:buChar char="Ø"/>
            </a:pPr>
            <a:endParaRPr lang="en-US" dirty="0"/>
          </a:p>
          <a:p>
            <a:pPr marL="0" lvl="1" algn="ctr"/>
            <a:r>
              <a:rPr lang="en-US" sz="2400" i="1" dirty="0">
                <a:solidFill>
                  <a:schemeClr val="accent4">
                    <a:lumMod val="50000"/>
                  </a:schemeClr>
                </a:solidFill>
              </a:rPr>
              <a:t>Charge: For POLY to develop a more pro-active approach to interacting with the regional ACS meetings to expand benefits for our members and continue to improve our outreach beyond the national meetings.</a:t>
            </a:r>
          </a:p>
        </p:txBody>
      </p:sp>
    </p:spTree>
    <p:extLst>
      <p:ext uri="{BB962C8B-B14F-4D97-AF65-F5344CB8AC3E}">
        <p14:creationId xmlns:p14="http://schemas.microsoft.com/office/powerpoint/2010/main" val="111141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206CEF6-2265-2C4D-B89F-EF95C9545605}"/>
              </a:ext>
            </a:extLst>
          </p:cNvPr>
          <p:cNvSpPr/>
          <p:nvPr/>
        </p:nvSpPr>
        <p:spPr bwMode="auto">
          <a:xfrm>
            <a:off x="216005" y="729963"/>
            <a:ext cx="11783839" cy="5594637"/>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itle 1">
            <a:extLst>
              <a:ext uri="{FF2B5EF4-FFF2-40B4-BE49-F238E27FC236}">
                <a16:creationId xmlns:a16="http://schemas.microsoft.com/office/drawing/2014/main" id="{10753747-C792-47A5-A962-D0114FF0CDF6}"/>
              </a:ext>
            </a:extLst>
          </p:cNvPr>
          <p:cNvSpPr txBox="1">
            <a:spLocks/>
          </p:cNvSpPr>
          <p:nvPr/>
        </p:nvSpPr>
        <p:spPr>
          <a:xfrm>
            <a:off x="844104" y="1"/>
            <a:ext cx="10515600" cy="729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99"/>
                </a:solidFill>
                <a:latin typeface="72 Black" panose="020B0A04030603020204" pitchFamily="34" charset="0"/>
                <a:cs typeface="72 Black" panose="020B0A04030603020204" pitchFamily="34" charset="0"/>
              </a:rPr>
              <a:t>Regional Meetings 2024</a:t>
            </a:r>
          </a:p>
        </p:txBody>
      </p:sp>
      <p:pic>
        <p:nvPicPr>
          <p:cNvPr id="7" name="Picture 6" descr="Background pattern&#10;&#10;Description automatically generated">
            <a:extLst>
              <a:ext uri="{FF2B5EF4-FFF2-40B4-BE49-F238E27FC236}">
                <a16:creationId xmlns:a16="http://schemas.microsoft.com/office/drawing/2014/main" id="{4DEE2457-3459-4F6B-BC40-478AC34F7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pic>
        <p:nvPicPr>
          <p:cNvPr id="10" name="Picture 9">
            <a:extLst>
              <a:ext uri="{FF2B5EF4-FFF2-40B4-BE49-F238E27FC236}">
                <a16:creationId xmlns:a16="http://schemas.microsoft.com/office/drawing/2014/main" id="{01882E0C-C19D-4C77-841A-D64DADCDEE0C}"/>
              </a:ext>
            </a:extLst>
          </p:cNvPr>
          <p:cNvPicPr>
            <a:picLocks noChangeAspect="1"/>
          </p:cNvPicPr>
          <p:nvPr/>
        </p:nvPicPr>
        <p:blipFill rotWithShape="1">
          <a:blip r:embed="rId3"/>
          <a:srcRect l="4862" b="29993"/>
          <a:stretch/>
        </p:blipFill>
        <p:spPr>
          <a:xfrm>
            <a:off x="10363403" y="6059492"/>
            <a:ext cx="1828597" cy="734747"/>
          </a:xfrm>
          <a:prstGeom prst="rect">
            <a:avLst/>
          </a:prstGeom>
        </p:spPr>
      </p:pic>
      <p:cxnSp>
        <p:nvCxnSpPr>
          <p:cNvPr id="11" name="Straight Connector 10">
            <a:extLst>
              <a:ext uri="{FF2B5EF4-FFF2-40B4-BE49-F238E27FC236}">
                <a16:creationId xmlns:a16="http://schemas.microsoft.com/office/drawing/2014/main" id="{7461225D-3891-40D4-8E48-18BE868EAAB6}"/>
              </a:ext>
            </a:extLst>
          </p:cNvPr>
          <p:cNvCxnSpPr>
            <a:cxnSpLocks/>
          </p:cNvCxnSpPr>
          <p:nvPr/>
        </p:nvCxnSpPr>
        <p:spPr>
          <a:xfrm>
            <a:off x="243840" y="609600"/>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04EB6F-B975-4654-8DA2-215FEF9BCB47}"/>
              </a:ext>
            </a:extLst>
          </p:cNvPr>
          <p:cNvSpPr>
            <a:spLocks noGrp="1"/>
          </p:cNvSpPr>
          <p:nvPr>
            <p:ph idx="1"/>
          </p:nvPr>
        </p:nvSpPr>
        <p:spPr>
          <a:xfrm>
            <a:off x="539163" y="831764"/>
            <a:ext cx="11425236" cy="53676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E1E96">
                    <a:lumMod val="75000"/>
                  </a:srgbClr>
                </a:solidFill>
                <a:effectLst/>
                <a:uLnTx/>
                <a:uFillTx/>
                <a:latin typeface="3M Circular TT Book"/>
                <a:ea typeface="+mn-ea"/>
                <a:cs typeface="+mn-cs"/>
              </a:rPr>
              <a:t>In </a:t>
            </a:r>
            <a:r>
              <a:rPr lang="en-US" b="1" dirty="0">
                <a:solidFill>
                  <a:srgbClr val="1E1E96">
                    <a:lumMod val="75000"/>
                  </a:srgbClr>
                </a:solidFill>
                <a:latin typeface="3M Circular TT Book"/>
              </a:rPr>
              <a:t>Fall 2023</a:t>
            </a:r>
            <a:r>
              <a:rPr kumimoji="0" lang="en-US" sz="2800" b="1" i="0" u="none" strike="noStrike" kern="1200" cap="none" spc="0" normalizeH="0" baseline="0" noProof="0" dirty="0">
                <a:ln>
                  <a:noFill/>
                </a:ln>
                <a:solidFill>
                  <a:srgbClr val="1E1E96">
                    <a:lumMod val="75000"/>
                  </a:srgbClr>
                </a:solidFill>
                <a:effectLst/>
                <a:uLnTx/>
                <a:uFillTx/>
                <a:latin typeface="3M Circular TT Book"/>
                <a:ea typeface="+mn-ea"/>
                <a:cs typeface="+mn-cs"/>
              </a:rPr>
              <a:t>, the Regional Meetings Committee: </a:t>
            </a:r>
          </a:p>
          <a:p>
            <a:pPr marL="342900" indent="-342900">
              <a:buFont typeface="Arial" panose="020B0604020202020204" pitchFamily="34" charset="0"/>
              <a:buChar char="•"/>
            </a:pPr>
            <a:r>
              <a:rPr lang="en-US" sz="2400" dirty="0"/>
              <a:t>Met Nov. 7</a:t>
            </a:r>
          </a:p>
          <a:p>
            <a:pPr marL="342900" indent="-342900">
              <a:buFont typeface="Arial" panose="020B0604020202020204" pitchFamily="34" charset="0"/>
              <a:buChar char="•"/>
            </a:pPr>
            <a:r>
              <a:rPr lang="en-US" sz="2400" dirty="0"/>
              <a:t>Began engaging Regional meeting chairs and organizers</a:t>
            </a:r>
          </a:p>
          <a:p>
            <a:pPr marL="342900" indent="-342900">
              <a:buFont typeface="Arial" panose="020B0604020202020204" pitchFamily="34" charset="0"/>
              <a:buChar char="•"/>
            </a:pPr>
            <a:r>
              <a:rPr lang="en-US" sz="2400" dirty="0"/>
              <a:t>Laura Stratton emailed all regional meeting chairs to make contact</a:t>
            </a:r>
          </a:p>
          <a:p>
            <a:pPr marL="342900" indent="-342900">
              <a:buFont typeface="Arial" panose="020B0604020202020204" pitchFamily="34" charset="0"/>
              <a:buChar char="•"/>
            </a:pPr>
            <a:r>
              <a:rPr lang="en-US" sz="2400" dirty="0"/>
              <a:t>Building spreadsheet of regional meeting chairs by regional meeting and year (Ongoing)</a:t>
            </a:r>
          </a:p>
          <a:p>
            <a:pPr lvl="1">
              <a:buFont typeface="Wingdings" pitchFamily="2" charset="2"/>
              <a:buChar char="Ø"/>
            </a:pPr>
            <a:r>
              <a:rPr lang="en-US" sz="2000" dirty="0"/>
              <a:t>General, program and fundraising chair all relevant</a:t>
            </a:r>
          </a:p>
          <a:p>
            <a:endParaRPr lang="en-US" b="1" dirty="0">
              <a:solidFill>
                <a:srgbClr val="000099"/>
              </a:solidFill>
            </a:endParaRPr>
          </a:p>
          <a:p>
            <a:r>
              <a:rPr lang="en-US" b="1" dirty="0">
                <a:solidFill>
                  <a:srgbClr val="000099"/>
                </a:solidFill>
              </a:rPr>
              <a:t>Began Contacting Regional Chairs:</a:t>
            </a:r>
          </a:p>
          <a:p>
            <a:pPr lvl="1"/>
            <a:r>
              <a:rPr lang="en-US" dirty="0"/>
              <a:t>Arranged Zoom calls with regional chairs</a:t>
            </a:r>
          </a:p>
          <a:p>
            <a:pPr lvl="1"/>
            <a:r>
              <a:rPr lang="en-US" dirty="0"/>
              <a:t>Two-fold goals: alert them to POLY support &amp; get feedback of how POLY may better serve the communities at Regional meetings </a:t>
            </a:r>
          </a:p>
        </p:txBody>
      </p:sp>
    </p:spTree>
    <p:extLst>
      <p:ext uri="{BB962C8B-B14F-4D97-AF65-F5344CB8AC3E}">
        <p14:creationId xmlns:p14="http://schemas.microsoft.com/office/powerpoint/2010/main" val="40129961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206CEF6-2265-2C4D-B89F-EF95C9545605}"/>
              </a:ext>
            </a:extLst>
          </p:cNvPr>
          <p:cNvSpPr/>
          <p:nvPr/>
        </p:nvSpPr>
        <p:spPr bwMode="auto">
          <a:xfrm>
            <a:off x="216005" y="729963"/>
            <a:ext cx="11783839" cy="5594637"/>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itle 1">
            <a:extLst>
              <a:ext uri="{FF2B5EF4-FFF2-40B4-BE49-F238E27FC236}">
                <a16:creationId xmlns:a16="http://schemas.microsoft.com/office/drawing/2014/main" id="{10753747-C792-47A5-A962-D0114FF0CDF6}"/>
              </a:ext>
            </a:extLst>
          </p:cNvPr>
          <p:cNvSpPr txBox="1">
            <a:spLocks/>
          </p:cNvSpPr>
          <p:nvPr/>
        </p:nvSpPr>
        <p:spPr>
          <a:xfrm>
            <a:off x="844104" y="1"/>
            <a:ext cx="10515600" cy="729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99"/>
                </a:solidFill>
                <a:latin typeface="72 Black" panose="020B0A04030603020204" pitchFamily="34" charset="0"/>
                <a:cs typeface="72 Black" panose="020B0A04030603020204" pitchFamily="34" charset="0"/>
              </a:rPr>
              <a:t>Regional Meetings 2024</a:t>
            </a:r>
          </a:p>
        </p:txBody>
      </p:sp>
      <p:pic>
        <p:nvPicPr>
          <p:cNvPr id="7" name="Picture 6" descr="Background pattern&#10;&#10;Description automatically generated">
            <a:extLst>
              <a:ext uri="{FF2B5EF4-FFF2-40B4-BE49-F238E27FC236}">
                <a16:creationId xmlns:a16="http://schemas.microsoft.com/office/drawing/2014/main" id="{4DEE2457-3459-4F6B-BC40-478AC34F7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pic>
        <p:nvPicPr>
          <p:cNvPr id="10" name="Picture 9">
            <a:extLst>
              <a:ext uri="{FF2B5EF4-FFF2-40B4-BE49-F238E27FC236}">
                <a16:creationId xmlns:a16="http://schemas.microsoft.com/office/drawing/2014/main" id="{01882E0C-C19D-4C77-841A-D64DADCDEE0C}"/>
              </a:ext>
            </a:extLst>
          </p:cNvPr>
          <p:cNvPicPr>
            <a:picLocks noChangeAspect="1"/>
          </p:cNvPicPr>
          <p:nvPr/>
        </p:nvPicPr>
        <p:blipFill rotWithShape="1">
          <a:blip r:embed="rId3"/>
          <a:srcRect l="4862" b="29993"/>
          <a:stretch/>
        </p:blipFill>
        <p:spPr>
          <a:xfrm>
            <a:off x="10363403" y="6059492"/>
            <a:ext cx="1828597" cy="734747"/>
          </a:xfrm>
          <a:prstGeom prst="rect">
            <a:avLst/>
          </a:prstGeom>
        </p:spPr>
      </p:pic>
      <p:cxnSp>
        <p:nvCxnSpPr>
          <p:cNvPr id="11" name="Straight Connector 10">
            <a:extLst>
              <a:ext uri="{FF2B5EF4-FFF2-40B4-BE49-F238E27FC236}">
                <a16:creationId xmlns:a16="http://schemas.microsoft.com/office/drawing/2014/main" id="{7461225D-3891-40D4-8E48-18BE868EAAB6}"/>
              </a:ext>
            </a:extLst>
          </p:cNvPr>
          <p:cNvCxnSpPr>
            <a:cxnSpLocks/>
          </p:cNvCxnSpPr>
          <p:nvPr/>
        </p:nvCxnSpPr>
        <p:spPr>
          <a:xfrm>
            <a:off x="243840" y="609600"/>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04EB6F-B975-4654-8DA2-215FEF9BCB47}"/>
              </a:ext>
            </a:extLst>
          </p:cNvPr>
          <p:cNvSpPr>
            <a:spLocks noGrp="1"/>
          </p:cNvSpPr>
          <p:nvPr>
            <p:ph idx="1"/>
          </p:nvPr>
        </p:nvSpPr>
        <p:spPr>
          <a:xfrm>
            <a:off x="539163" y="1013720"/>
            <a:ext cx="11425236" cy="4980187"/>
          </a:xfrm>
        </p:spPr>
        <p:txBody>
          <a:bodyPr/>
          <a:lstStyle/>
          <a:p>
            <a:r>
              <a:rPr lang="en-US" b="1" dirty="0">
                <a:solidFill>
                  <a:srgbClr val="000099"/>
                </a:solidFill>
              </a:rPr>
              <a:t>Regional Chairs Contacted:</a:t>
            </a:r>
          </a:p>
          <a:p>
            <a:pPr marL="285750" marR="0" indent="-276225" algn="l">
              <a:spcBef>
                <a:spcPts val="1200"/>
              </a:spcBef>
              <a:spcAft>
                <a:spcPts val="1200"/>
              </a:spcAft>
              <a:buFont typeface="Arial" panose="020B0604020202020204" pitchFamily="34" charset="0"/>
              <a:buChar char="•"/>
            </a:pPr>
            <a:r>
              <a:rPr lang="en-US" sz="2400" b="0" i="0" u="none" strike="noStrike" dirty="0">
                <a:solidFill>
                  <a:srgbClr val="212121"/>
                </a:solidFill>
                <a:effectLst/>
                <a:latin typeface="Calibri" panose="020F0502020204030204" pitchFamily="34" charset="0"/>
              </a:rPr>
              <a:t>Zoom calls with Regional Meeting chairs.  Updated list of current and future regional meeting chairs. </a:t>
            </a:r>
          </a:p>
          <a:p>
            <a:pPr marL="742950" marR="0" lvl="1" indent="-285750" algn="l">
              <a:spcBef>
                <a:spcPts val="0"/>
              </a:spcBef>
              <a:spcAft>
                <a:spcPts val="0"/>
              </a:spcAft>
              <a:buFont typeface="Courier New" panose="02070309020205020404" pitchFamily="49" charset="0"/>
              <a:buChar char="o"/>
            </a:pPr>
            <a:r>
              <a:rPr lang="en-US" b="0" i="0" u="none" strike="noStrike" dirty="0">
                <a:solidFill>
                  <a:srgbClr val="212121"/>
                </a:solidFill>
                <a:effectLst/>
                <a:latin typeface="Calibri" panose="020F0502020204030204" pitchFamily="34" charset="0"/>
              </a:rPr>
              <a:t>Jody contacted chairs of the Midwest and Southwest regional meetings.</a:t>
            </a:r>
          </a:p>
          <a:p>
            <a:pPr marL="1200150" lvl="2" indent="-285750">
              <a:spcBef>
                <a:spcPts val="0"/>
              </a:spcBef>
              <a:buFont typeface="Courier New" panose="02070309020205020404" pitchFamily="49" charset="0"/>
              <a:buChar char="o"/>
            </a:pPr>
            <a:r>
              <a:rPr lang="en-US" b="0" i="0" u="none" strike="noStrike" dirty="0">
                <a:solidFill>
                  <a:srgbClr val="212121"/>
                </a:solidFill>
                <a:effectLst/>
                <a:latin typeface="Calibri" panose="020F0502020204030204" pitchFamily="34" charset="0"/>
              </a:rPr>
              <a:t>Both are happy to engage with POLY</a:t>
            </a:r>
          </a:p>
          <a:p>
            <a:pPr marL="1200150" lvl="2" indent="-285750">
              <a:spcBef>
                <a:spcPts val="0"/>
              </a:spcBef>
              <a:buFont typeface="Courier New" panose="02070309020205020404" pitchFamily="49" charset="0"/>
              <a:buChar char="o"/>
            </a:pPr>
            <a:r>
              <a:rPr lang="en-US" b="0" i="0" u="none" strike="noStrike" dirty="0">
                <a:solidFill>
                  <a:srgbClr val="000000"/>
                </a:solidFill>
                <a:effectLst/>
                <a:latin typeface="Aptos" panose="020B0004020202020204" pitchFamily="34" charset="0"/>
              </a:rPr>
              <a:t>Sponsor Symposium (helped find chairs) </a:t>
            </a:r>
          </a:p>
          <a:p>
            <a:pPr marL="1200150" lvl="2" indent="-285750">
              <a:spcBef>
                <a:spcPts val="0"/>
              </a:spcBef>
              <a:buFont typeface="Courier New" panose="02070309020205020404" pitchFamily="49" charset="0"/>
              <a:buChar char="o"/>
            </a:pPr>
            <a:r>
              <a:rPr lang="en-US" b="0" i="0" u="none" strike="noStrike" dirty="0">
                <a:solidFill>
                  <a:srgbClr val="000000"/>
                </a:solidFill>
                <a:effectLst/>
                <a:latin typeface="Aptos" panose="020B0004020202020204" pitchFamily="34" charset="0"/>
              </a:rPr>
              <a:t>Poly table to let students ask question about polymers and Poly? POLY Bling?</a:t>
            </a:r>
            <a:br>
              <a:rPr lang="en-US" b="0" i="0" u="none" strike="noStrike" dirty="0">
                <a:solidFill>
                  <a:srgbClr val="000000"/>
                </a:solidFill>
                <a:effectLst/>
                <a:latin typeface="Aptos" panose="020B0004020202020204" pitchFamily="34" charset="0"/>
              </a:rPr>
            </a:br>
            <a:r>
              <a:rPr lang="en-US" b="0" i="0" u="none" strike="noStrike" dirty="0">
                <a:solidFill>
                  <a:srgbClr val="000000"/>
                </a:solidFill>
                <a:effectLst/>
                <a:latin typeface="Aptos" panose="020B0004020202020204" pitchFamily="34" charset="0"/>
              </a:rPr>
              <a:t>(Jody may attend)</a:t>
            </a:r>
          </a:p>
          <a:p>
            <a:pPr marL="1200150" lvl="2" indent="-285750">
              <a:spcBef>
                <a:spcPts val="0"/>
              </a:spcBef>
              <a:buFont typeface="Courier New" panose="02070309020205020404" pitchFamily="49" charset="0"/>
              <a:buChar char="o"/>
            </a:pPr>
            <a:r>
              <a:rPr lang="en-US" dirty="0">
                <a:solidFill>
                  <a:srgbClr val="000000"/>
                </a:solidFill>
                <a:latin typeface="Aptos" panose="020B0004020202020204" pitchFamily="34" charset="0"/>
              </a:rPr>
              <a:t>S</a:t>
            </a:r>
            <a:r>
              <a:rPr lang="en-US" b="0" i="0" u="none" strike="noStrike" dirty="0">
                <a:solidFill>
                  <a:srgbClr val="000000"/>
                </a:solidFill>
                <a:effectLst/>
                <a:latin typeface="Aptos" panose="020B0004020202020204" pitchFamily="34" charset="0"/>
              </a:rPr>
              <a:t>ponsor a coffee break where people could network?</a:t>
            </a:r>
            <a:endParaRPr lang="en-US" b="0" i="0" u="none" strike="noStrike" dirty="0">
              <a:solidFill>
                <a:srgbClr val="212121"/>
              </a:solidFill>
              <a:effectLst/>
              <a:latin typeface="Calibri" panose="020F0502020204030204" pitchFamily="34" charset="0"/>
            </a:endParaRPr>
          </a:p>
          <a:p>
            <a:pPr marL="1200150" lvl="2" indent="-285750">
              <a:spcBef>
                <a:spcPts val="0"/>
              </a:spcBef>
              <a:buFont typeface="Courier New" panose="02070309020205020404" pitchFamily="49" charset="0"/>
              <a:buChar char="o"/>
            </a:pPr>
            <a:endParaRPr lang="en-US" b="0" i="0" u="none" strike="noStrike" dirty="0">
              <a:solidFill>
                <a:srgbClr val="212121"/>
              </a:solidFill>
              <a:effectLst/>
              <a:latin typeface="Calibri" panose="020F0502020204030204" pitchFamily="34" charset="0"/>
            </a:endParaRPr>
          </a:p>
          <a:p>
            <a:pPr marL="742950" marR="0" lvl="1" indent="-285750" algn="l">
              <a:spcBef>
                <a:spcPts val="0"/>
              </a:spcBef>
              <a:spcAft>
                <a:spcPts val="600"/>
              </a:spcAft>
              <a:buFont typeface="Courier New" panose="02070309020205020404" pitchFamily="49" charset="0"/>
              <a:buChar char="o"/>
            </a:pPr>
            <a:r>
              <a:rPr lang="en-US" b="0" i="0" u="none" strike="noStrike" dirty="0">
                <a:solidFill>
                  <a:srgbClr val="212121"/>
                </a:solidFill>
                <a:effectLst/>
                <a:latin typeface="Calibri" panose="020F0502020204030204" pitchFamily="34" charset="0"/>
              </a:rPr>
              <a:t>Ying contacted chairs of the Western and Northwest Regions meetings.</a:t>
            </a:r>
          </a:p>
          <a:p>
            <a:pPr marL="742950" marR="0" lvl="1" indent="-285750" algn="l">
              <a:spcBef>
                <a:spcPts val="0"/>
              </a:spcBef>
              <a:spcAft>
                <a:spcPts val="0"/>
              </a:spcAft>
              <a:buFont typeface="Courier New" panose="02070309020205020404" pitchFamily="49" charset="0"/>
              <a:buChar char="o"/>
            </a:pPr>
            <a:r>
              <a:rPr lang="en-US" b="0" i="0" u="none" strike="noStrike" dirty="0">
                <a:solidFill>
                  <a:srgbClr val="212121"/>
                </a:solidFill>
                <a:effectLst/>
                <a:latin typeface="Calibri" panose="020F0502020204030204" pitchFamily="34" charset="0"/>
              </a:rPr>
              <a:t>Mark contacted chairs of the Southeast Region meeting.</a:t>
            </a:r>
          </a:p>
          <a:p>
            <a:pPr marL="1200150" lvl="2" indent="-285750">
              <a:spcBef>
                <a:spcPts val="0"/>
              </a:spcBef>
              <a:buFont typeface="Courier New" panose="02070309020205020404" pitchFamily="49" charset="0"/>
              <a:buChar char="o"/>
            </a:pPr>
            <a:r>
              <a:rPr lang="en-US" dirty="0">
                <a:solidFill>
                  <a:srgbClr val="212121"/>
                </a:solidFill>
                <a:latin typeface="Calibri" panose="020F0502020204030204" pitchFamily="34" charset="0"/>
              </a:rPr>
              <a:t>Included in planning meetings</a:t>
            </a:r>
            <a:endParaRPr lang="en-US" b="0" i="0" u="none" strike="noStrike" dirty="0">
              <a:solidFill>
                <a:srgbClr val="212121"/>
              </a:solidFill>
              <a:effectLst/>
              <a:latin typeface="Calibri" panose="020F0502020204030204" pitchFamily="34" charset="0"/>
            </a:endParaRPr>
          </a:p>
        </p:txBody>
      </p:sp>
    </p:spTree>
    <p:extLst>
      <p:ext uri="{BB962C8B-B14F-4D97-AF65-F5344CB8AC3E}">
        <p14:creationId xmlns:p14="http://schemas.microsoft.com/office/powerpoint/2010/main" val="10090414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206CEF6-2265-2C4D-B89F-EF95C9545605}"/>
              </a:ext>
            </a:extLst>
          </p:cNvPr>
          <p:cNvSpPr/>
          <p:nvPr/>
        </p:nvSpPr>
        <p:spPr bwMode="auto">
          <a:xfrm>
            <a:off x="216005" y="729963"/>
            <a:ext cx="11783839" cy="5594637"/>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itle 1">
            <a:extLst>
              <a:ext uri="{FF2B5EF4-FFF2-40B4-BE49-F238E27FC236}">
                <a16:creationId xmlns:a16="http://schemas.microsoft.com/office/drawing/2014/main" id="{10753747-C792-47A5-A962-D0114FF0CDF6}"/>
              </a:ext>
            </a:extLst>
          </p:cNvPr>
          <p:cNvSpPr txBox="1">
            <a:spLocks/>
          </p:cNvSpPr>
          <p:nvPr/>
        </p:nvSpPr>
        <p:spPr>
          <a:xfrm>
            <a:off x="844104" y="1"/>
            <a:ext cx="10515600" cy="729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99"/>
                </a:solidFill>
                <a:latin typeface="72 Black" panose="020B0A04030603020204" pitchFamily="34" charset="0"/>
                <a:cs typeface="72 Black" panose="020B0A04030603020204" pitchFamily="34" charset="0"/>
              </a:rPr>
              <a:t>Regional Meetings 2024</a:t>
            </a:r>
          </a:p>
        </p:txBody>
      </p:sp>
      <p:pic>
        <p:nvPicPr>
          <p:cNvPr id="7" name="Picture 6" descr="Background pattern&#10;&#10;Description automatically generated">
            <a:extLst>
              <a:ext uri="{FF2B5EF4-FFF2-40B4-BE49-F238E27FC236}">
                <a16:creationId xmlns:a16="http://schemas.microsoft.com/office/drawing/2014/main" id="{4DEE2457-3459-4F6B-BC40-478AC34F7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pic>
        <p:nvPicPr>
          <p:cNvPr id="10" name="Picture 9">
            <a:extLst>
              <a:ext uri="{FF2B5EF4-FFF2-40B4-BE49-F238E27FC236}">
                <a16:creationId xmlns:a16="http://schemas.microsoft.com/office/drawing/2014/main" id="{01882E0C-C19D-4C77-841A-D64DADCDEE0C}"/>
              </a:ext>
            </a:extLst>
          </p:cNvPr>
          <p:cNvPicPr>
            <a:picLocks noChangeAspect="1"/>
          </p:cNvPicPr>
          <p:nvPr/>
        </p:nvPicPr>
        <p:blipFill rotWithShape="1">
          <a:blip r:embed="rId3"/>
          <a:srcRect l="4862" b="29993"/>
          <a:stretch/>
        </p:blipFill>
        <p:spPr>
          <a:xfrm>
            <a:off x="10363403" y="6059492"/>
            <a:ext cx="1828597" cy="734747"/>
          </a:xfrm>
          <a:prstGeom prst="rect">
            <a:avLst/>
          </a:prstGeom>
        </p:spPr>
      </p:pic>
      <p:cxnSp>
        <p:nvCxnSpPr>
          <p:cNvPr id="11" name="Straight Connector 10">
            <a:extLst>
              <a:ext uri="{FF2B5EF4-FFF2-40B4-BE49-F238E27FC236}">
                <a16:creationId xmlns:a16="http://schemas.microsoft.com/office/drawing/2014/main" id="{7461225D-3891-40D4-8E48-18BE868EAAB6}"/>
              </a:ext>
            </a:extLst>
          </p:cNvPr>
          <p:cNvCxnSpPr>
            <a:cxnSpLocks/>
          </p:cNvCxnSpPr>
          <p:nvPr/>
        </p:nvCxnSpPr>
        <p:spPr>
          <a:xfrm>
            <a:off x="243840" y="609600"/>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04EB6F-B975-4654-8DA2-215FEF9BCB47}"/>
              </a:ext>
            </a:extLst>
          </p:cNvPr>
          <p:cNvSpPr>
            <a:spLocks noGrp="1"/>
          </p:cNvSpPr>
          <p:nvPr>
            <p:ph idx="1"/>
          </p:nvPr>
        </p:nvSpPr>
        <p:spPr>
          <a:xfrm>
            <a:off x="539163" y="831764"/>
            <a:ext cx="11425236" cy="5367623"/>
          </a:xfrm>
        </p:spPr>
        <p:txBody>
          <a:bodyPr/>
          <a:lstStyle/>
          <a:p>
            <a:pPr>
              <a:spcAft>
                <a:spcPts val="1200"/>
              </a:spcAft>
            </a:pPr>
            <a:r>
              <a:rPr lang="en-US" b="1" dirty="0">
                <a:solidFill>
                  <a:srgbClr val="000099"/>
                </a:solidFill>
              </a:rPr>
              <a:t>Engage student chapters:</a:t>
            </a:r>
          </a:p>
          <a:p>
            <a:r>
              <a:rPr lang="en-US" sz="2400" dirty="0"/>
              <a:t>Planning Zoom calls with student chapters to gauge interest in organizing an activity at regional meetings.  Developed Spreadsheet with contact information for advisor of POLY Student chapters and recent/current chapter president and assigned contacts. Assigned members of committee to contact advisor/president.  </a:t>
            </a:r>
            <a:endParaRPr lang="en-US" dirty="0"/>
          </a:p>
          <a:p>
            <a:pPr marL="255588" lvl="1" indent="-255588"/>
            <a:r>
              <a:rPr lang="en-US" b="1" dirty="0">
                <a:solidFill>
                  <a:schemeClr val="accent5">
                    <a:lumMod val="50000"/>
                  </a:schemeClr>
                </a:solidFill>
              </a:rPr>
              <a:t>Plan</a:t>
            </a:r>
            <a:r>
              <a:rPr lang="en-US" b="1" dirty="0">
                <a:solidFill>
                  <a:srgbClr val="002060"/>
                </a:solidFill>
              </a:rPr>
              <a:t> </a:t>
            </a:r>
          </a:p>
          <a:p>
            <a:pPr lvl="1"/>
            <a:r>
              <a:rPr lang="en-US" dirty="0"/>
              <a:t>Schedule a Zoom call to have a conversation with advisor and current chapter president to discuss possible ways that student chapters can plan activities/engage at Regional Meeting. </a:t>
            </a:r>
          </a:p>
          <a:p>
            <a:pPr lvl="2"/>
            <a:r>
              <a:rPr lang="en-US" dirty="0"/>
              <a:t>Social networking event</a:t>
            </a:r>
          </a:p>
          <a:p>
            <a:pPr lvl="2"/>
            <a:r>
              <a:rPr lang="en-US" dirty="0"/>
              <a:t>Lunch and learn</a:t>
            </a:r>
          </a:p>
          <a:p>
            <a:pPr lvl="2"/>
            <a:r>
              <a:rPr lang="en-US" dirty="0"/>
              <a:t>Other ideas?</a:t>
            </a:r>
          </a:p>
          <a:p>
            <a:pPr lvl="1"/>
            <a:r>
              <a:rPr lang="en-US" dirty="0"/>
              <a:t>Regional Meetings committee has some funds to support these activities, which may also be supplemented by student chapters committee.</a:t>
            </a:r>
          </a:p>
        </p:txBody>
      </p:sp>
    </p:spTree>
    <p:extLst>
      <p:ext uri="{BB962C8B-B14F-4D97-AF65-F5344CB8AC3E}">
        <p14:creationId xmlns:p14="http://schemas.microsoft.com/office/powerpoint/2010/main" val="22854128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206CEF6-2265-2C4D-B89F-EF95C9545605}"/>
              </a:ext>
            </a:extLst>
          </p:cNvPr>
          <p:cNvSpPr/>
          <p:nvPr/>
        </p:nvSpPr>
        <p:spPr bwMode="auto">
          <a:xfrm>
            <a:off x="216005" y="729963"/>
            <a:ext cx="11783839" cy="5594637"/>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6" name="Title 1">
            <a:extLst>
              <a:ext uri="{FF2B5EF4-FFF2-40B4-BE49-F238E27FC236}">
                <a16:creationId xmlns:a16="http://schemas.microsoft.com/office/drawing/2014/main" id="{10753747-C792-47A5-A962-D0114FF0CDF6}"/>
              </a:ext>
            </a:extLst>
          </p:cNvPr>
          <p:cNvSpPr txBox="1">
            <a:spLocks/>
          </p:cNvSpPr>
          <p:nvPr/>
        </p:nvSpPr>
        <p:spPr>
          <a:xfrm>
            <a:off x="844104" y="1"/>
            <a:ext cx="10515600" cy="729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99"/>
                </a:solidFill>
                <a:latin typeface="72 Black" panose="020B0A04030603020204" pitchFamily="34" charset="0"/>
                <a:cs typeface="72 Black" panose="020B0A04030603020204" pitchFamily="34" charset="0"/>
              </a:rPr>
              <a:t>Regional Meetings 2022</a:t>
            </a:r>
          </a:p>
        </p:txBody>
      </p:sp>
      <p:pic>
        <p:nvPicPr>
          <p:cNvPr id="7" name="Picture 6" descr="Background pattern&#10;&#10;Description automatically generated">
            <a:extLst>
              <a:ext uri="{FF2B5EF4-FFF2-40B4-BE49-F238E27FC236}">
                <a16:creationId xmlns:a16="http://schemas.microsoft.com/office/drawing/2014/main" id="{4DEE2457-3459-4F6B-BC40-478AC34F7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pic>
        <p:nvPicPr>
          <p:cNvPr id="10" name="Picture 9">
            <a:extLst>
              <a:ext uri="{FF2B5EF4-FFF2-40B4-BE49-F238E27FC236}">
                <a16:creationId xmlns:a16="http://schemas.microsoft.com/office/drawing/2014/main" id="{01882E0C-C19D-4C77-841A-D64DADCDEE0C}"/>
              </a:ext>
            </a:extLst>
          </p:cNvPr>
          <p:cNvPicPr>
            <a:picLocks noChangeAspect="1"/>
          </p:cNvPicPr>
          <p:nvPr/>
        </p:nvPicPr>
        <p:blipFill rotWithShape="1">
          <a:blip r:embed="rId3"/>
          <a:srcRect l="4862" b="29993"/>
          <a:stretch/>
        </p:blipFill>
        <p:spPr>
          <a:xfrm>
            <a:off x="10363403" y="6059492"/>
            <a:ext cx="1828597" cy="734747"/>
          </a:xfrm>
          <a:prstGeom prst="rect">
            <a:avLst/>
          </a:prstGeom>
        </p:spPr>
      </p:pic>
      <p:cxnSp>
        <p:nvCxnSpPr>
          <p:cNvPr id="11" name="Straight Connector 10">
            <a:extLst>
              <a:ext uri="{FF2B5EF4-FFF2-40B4-BE49-F238E27FC236}">
                <a16:creationId xmlns:a16="http://schemas.microsoft.com/office/drawing/2014/main" id="{7461225D-3891-40D4-8E48-18BE868EAAB6}"/>
              </a:ext>
            </a:extLst>
          </p:cNvPr>
          <p:cNvCxnSpPr>
            <a:cxnSpLocks/>
          </p:cNvCxnSpPr>
          <p:nvPr/>
        </p:nvCxnSpPr>
        <p:spPr>
          <a:xfrm>
            <a:off x="243840" y="609600"/>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04EB6F-B975-4654-8DA2-215FEF9BCB47}"/>
              </a:ext>
            </a:extLst>
          </p:cNvPr>
          <p:cNvSpPr>
            <a:spLocks noGrp="1"/>
          </p:cNvSpPr>
          <p:nvPr>
            <p:ph idx="1"/>
          </p:nvPr>
        </p:nvSpPr>
        <p:spPr>
          <a:xfrm>
            <a:off x="539163" y="831764"/>
            <a:ext cx="11425236" cy="5367623"/>
          </a:xfrm>
        </p:spPr>
        <p:txBody>
          <a:bodyPr/>
          <a:lstStyle/>
          <a:p>
            <a:pPr>
              <a:spcAft>
                <a:spcPts val="1200"/>
              </a:spcAft>
            </a:pPr>
            <a:r>
              <a:rPr lang="en-US" b="1" dirty="0">
                <a:solidFill>
                  <a:srgbClr val="000099"/>
                </a:solidFill>
              </a:rPr>
              <a:t>Regional Chairs Discussion outcome:</a:t>
            </a:r>
          </a:p>
          <a:p>
            <a:pPr marL="342900" marR="0" lvl="0" indent="-342900" algn="just">
              <a:spcBef>
                <a:spcPts val="0"/>
              </a:spcBef>
              <a:spcAft>
                <a:spcPts val="0"/>
              </a:spcAft>
              <a:buFont typeface="Wingdings"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like our $500 support</a:t>
            </a:r>
          </a:p>
          <a:p>
            <a:pPr marL="742950" marR="0" lvl="1" indent="-285750" algn="just">
              <a:spcBef>
                <a:spcPts val="0"/>
              </a:spcBef>
              <a:spcAft>
                <a:spcPts val="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would appreciate help identifying potential symposium organizers within their regions</a:t>
            </a:r>
          </a:p>
          <a:p>
            <a:pPr marL="742950" marR="0" lvl="1" indent="-285750" algn="just">
              <a:spcBef>
                <a:spcPts val="0"/>
              </a:spcBef>
              <a:spcAft>
                <a:spcPts val="600"/>
              </a:spcAft>
              <a:buFont typeface="Courier New" panose="02070309020205020404" pitchFamily="49" charset="0"/>
              <a:buChar char="o"/>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 data base of potential organizers by region?</a:t>
            </a:r>
          </a:p>
          <a:p>
            <a:pPr marL="342900" marR="0" lvl="0" indent="-342900" algn="just">
              <a:spcBef>
                <a:spcPts val="0"/>
              </a:spcBef>
              <a:spcAft>
                <a:spcPts val="600"/>
              </a:spcAft>
              <a:buFont typeface="Wingdings"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like the idea of having an activity that is run by our Student Chapters.  One idea is to have Regional Student Chapters have a “Lunch and Learn” that focuses on explaining Polymer Chemistry to undergraduates. </a:t>
            </a:r>
          </a:p>
          <a:p>
            <a:pPr marL="1143000" marR="0" lvl="2" indent="-228600" algn="just">
              <a:spcBef>
                <a:spcPts val="0"/>
              </a:spcBef>
              <a:spcAft>
                <a:spcPts val="60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Why did I choose Polymer Chemistry as the focus of my graduate research?</a:t>
            </a:r>
          </a:p>
          <a:p>
            <a:pPr marL="1143000" marR="0" lvl="2" indent="-228600" algn="just">
              <a:spcBef>
                <a:spcPts val="0"/>
              </a:spcBef>
              <a:spcAft>
                <a:spcPts val="600"/>
              </a:spcAft>
              <a:buFont typeface="Wingdings"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polymer chemistry?</a:t>
            </a:r>
          </a:p>
          <a:p>
            <a:pPr marL="457200" marR="0" algn="just">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would benefit from additional funding for “lunch” (Pizza?).  Maybe support for travel of student chapter to Regional meetings?</a:t>
            </a:r>
          </a:p>
          <a:p>
            <a:pPr marL="457200" marR="0" algn="just">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Discussion of other potential ways for student chapters to participate in regional meetings is ongoing.</a:t>
            </a:r>
          </a:p>
          <a:p>
            <a:pPr marL="342900" marR="0" lvl="0" indent="-342900" algn="just">
              <a:spcBef>
                <a:spcPts val="0"/>
              </a:spcBef>
              <a:spcAft>
                <a:spcPts val="600"/>
              </a:spcAft>
              <a:buFont typeface="Wingdings"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are intrigued by the idea of a networking event for industry.  IAB is leading one at NERM, because there is a member in the region that is spearheading it.  This is probably not scalable, but It is clear that there is an unmet need here.  I’ll discuss with IAB how that need can be met, but I don’t think it is in the wheelhouse of this committee.  We will try to ‘matchmake’ as much as possible, but we have our limits. </a:t>
            </a:r>
          </a:p>
          <a:p>
            <a:pPr marL="342900" marR="0" lvl="0" indent="-342900" algn="just">
              <a:spcBef>
                <a:spcPts val="0"/>
              </a:spcBef>
              <a:spcAft>
                <a:spcPts val="600"/>
              </a:spcAft>
              <a:buFont typeface="Wingdings"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We expect that these additional activities will stretch the Regional Committee budget, and we will be requesting an increased budget.  Increased advertisement also leads to increased number of requests for symposium support.  </a:t>
            </a:r>
          </a:p>
        </p:txBody>
      </p:sp>
    </p:spTree>
    <p:extLst>
      <p:ext uri="{BB962C8B-B14F-4D97-AF65-F5344CB8AC3E}">
        <p14:creationId xmlns:p14="http://schemas.microsoft.com/office/powerpoint/2010/main" val="3470555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wipe(down)">
                                      <p:cBhvr>
                                        <p:cTn id="26" dur="500"/>
                                        <p:tgtEl>
                                          <p:spTgt spid="3">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6EB36C-5C2E-4F0C-9DDD-1AA9209DA08B}"/>
              </a:ext>
            </a:extLst>
          </p:cNvPr>
          <p:cNvSpPr/>
          <p:nvPr/>
        </p:nvSpPr>
        <p:spPr>
          <a:xfrm>
            <a:off x="260002" y="2084301"/>
            <a:ext cx="6102541" cy="3139321"/>
          </a:xfrm>
          <a:prstGeom prst="rect">
            <a:avLst/>
          </a:prstGeom>
        </p:spPr>
        <p:txBody>
          <a:bodyPr wrap="square">
            <a:spAutoFit/>
          </a:bodyPr>
          <a:lstStyle/>
          <a:p>
            <a:pPr>
              <a:tabLst>
                <a:tab pos="1198563" algn="l"/>
              </a:tabLst>
            </a:pPr>
            <a:r>
              <a:rPr lang="en-US" sz="2200" b="1" dirty="0">
                <a:latin typeface="Arial" panose="020B0604020202020204" pitchFamily="34" charset="0"/>
              </a:rPr>
              <a:t>2023</a:t>
            </a:r>
            <a:endParaRPr lang="en-US" sz="2200" dirty="0">
              <a:latin typeface="Arial" panose="020B0604020202020204" pitchFamily="34" charset="0"/>
            </a:endParaRPr>
          </a:p>
          <a:p>
            <a:pPr>
              <a:tabLst>
                <a:tab pos="1198563" algn="l"/>
              </a:tabLst>
            </a:pPr>
            <a:r>
              <a:rPr lang="en-US" sz="2200" b="1" dirty="0">
                <a:solidFill>
                  <a:srgbClr val="0000FF"/>
                </a:solidFill>
                <a:latin typeface="Arial" panose="020B0604020202020204" pitchFamily="34" charset="0"/>
              </a:rPr>
              <a:t>Regional Meetings</a:t>
            </a:r>
            <a:endParaRPr lang="en-US" sz="2200" dirty="0">
              <a:solidFill>
                <a:srgbClr val="0000FF"/>
              </a:solidFill>
              <a:latin typeface="Arial" panose="020B0604020202020204" pitchFamily="34" charset="0"/>
            </a:endParaRPr>
          </a:p>
          <a:p>
            <a:pPr>
              <a:tabLst>
                <a:tab pos="1198563" algn="l"/>
              </a:tabLst>
            </a:pPr>
            <a:r>
              <a:rPr lang="en-US" sz="2200" strike="sngStrike" dirty="0">
                <a:solidFill>
                  <a:srgbClr val="000000"/>
                </a:solidFill>
                <a:latin typeface="Arial" panose="020B0604020202020204" pitchFamily="34" charset="0"/>
              </a:rPr>
              <a:t>$1,000  	POLY Graduate Meeting - Michigan</a:t>
            </a:r>
          </a:p>
          <a:p>
            <a:pPr>
              <a:tabLst>
                <a:tab pos="1198563" algn="l"/>
              </a:tabLst>
            </a:pPr>
            <a:r>
              <a:rPr lang="en-US" sz="2200" dirty="0">
                <a:solidFill>
                  <a:srgbClr val="000000"/>
                </a:solidFill>
                <a:latin typeface="Arial" panose="020B0604020202020204" pitchFamily="34" charset="0"/>
              </a:rPr>
              <a:t>$500  	2023 SWRM (Blum)</a:t>
            </a:r>
          </a:p>
          <a:p>
            <a:pPr>
              <a:tabLst>
                <a:tab pos="1198563" algn="l"/>
              </a:tabLst>
            </a:pPr>
            <a:r>
              <a:rPr lang="en-US" sz="2200" dirty="0">
                <a:solidFill>
                  <a:srgbClr val="C00000"/>
                </a:solidFill>
                <a:latin typeface="Arial" panose="020B0604020202020204" pitchFamily="34" charset="0"/>
              </a:rPr>
              <a:t>$500  	2023 SERMACS*</a:t>
            </a:r>
          </a:p>
          <a:p>
            <a:pPr>
              <a:tabLst>
                <a:tab pos="1198563" algn="l"/>
              </a:tabLst>
            </a:pPr>
            <a:r>
              <a:rPr lang="en-US" sz="2200" dirty="0">
                <a:solidFill>
                  <a:srgbClr val="000000"/>
                </a:solidFill>
                <a:latin typeface="Arial" panose="020B0604020202020204" pitchFamily="34" charset="0"/>
              </a:rPr>
              <a:t>$500	2023 Joint Midwest/Great Lakes*</a:t>
            </a:r>
          </a:p>
          <a:p>
            <a:pPr>
              <a:tabLst>
                <a:tab pos="1198563" algn="l"/>
              </a:tabLst>
            </a:pPr>
            <a:r>
              <a:rPr lang="en-US" sz="2200" dirty="0">
                <a:solidFill>
                  <a:srgbClr val="000000"/>
                </a:solidFill>
                <a:latin typeface="Arial" panose="020B0604020202020204" pitchFamily="34" charset="0"/>
              </a:rPr>
              <a:t>$500	2023 Central Regional Meeting</a:t>
            </a:r>
          </a:p>
          <a:p>
            <a:pPr>
              <a:tabLst>
                <a:tab pos="1198563" algn="l"/>
              </a:tabLst>
            </a:pPr>
            <a:endParaRPr lang="en-US" sz="2200" b="1" dirty="0">
              <a:solidFill>
                <a:srgbClr val="0000FF"/>
              </a:solidFill>
              <a:latin typeface="Arial" panose="020B0604020202020204" pitchFamily="34" charset="0"/>
            </a:endParaRPr>
          </a:p>
          <a:p>
            <a:pPr>
              <a:tabLst>
                <a:tab pos="1198563" algn="l"/>
              </a:tabLst>
            </a:pPr>
            <a:r>
              <a:rPr lang="en-US" sz="2200" b="1" dirty="0">
                <a:solidFill>
                  <a:srgbClr val="FFFFFF"/>
                </a:solidFill>
                <a:latin typeface="Arial" panose="020B0604020202020204" pitchFamily="34" charset="0"/>
              </a:rPr>
              <a:t>Regional  $2,000     Other  $1,500</a:t>
            </a:r>
            <a:endParaRPr lang="en-US" sz="2200" dirty="0">
              <a:solidFill>
                <a:srgbClr val="FFFFFF"/>
              </a:solidFill>
              <a:latin typeface="Arial" panose="020B0604020202020204" pitchFamily="34" charset="0"/>
            </a:endParaRPr>
          </a:p>
        </p:txBody>
      </p:sp>
      <p:sp>
        <p:nvSpPr>
          <p:cNvPr id="18" name="Shape 286">
            <a:extLst>
              <a:ext uri="{FF2B5EF4-FFF2-40B4-BE49-F238E27FC236}">
                <a16:creationId xmlns:a16="http://schemas.microsoft.com/office/drawing/2014/main" id="{A2C9F612-C8FF-4B1C-A825-7BADDC2E8F1C}"/>
              </a:ext>
            </a:extLst>
          </p:cNvPr>
          <p:cNvSpPr txBox="1"/>
          <p:nvPr/>
        </p:nvSpPr>
        <p:spPr>
          <a:xfrm>
            <a:off x="1375628" y="379750"/>
            <a:ext cx="10601513" cy="852616"/>
          </a:xfrm>
          <a:prstGeom prst="rect">
            <a:avLst/>
          </a:prstGeom>
          <a:noFill/>
          <a:ln>
            <a:noFill/>
          </a:ln>
        </p:spPr>
        <p:txBody>
          <a:bodyPr wrap="square" lIns="91425" tIns="45700" rIns="91425" bIns="45700" anchor="ctr" anchorCtr="0">
            <a:noAutofit/>
          </a:bodyPr>
          <a:lstStyle/>
          <a:p>
            <a:pPr>
              <a:spcBef>
                <a:spcPts val="0"/>
              </a:spcBef>
              <a:spcAft>
                <a:spcPts val="0"/>
              </a:spcAft>
              <a:buClr>
                <a:schemeClr val="dk1"/>
              </a:buClr>
              <a:buSzPts val="3200"/>
            </a:pPr>
            <a:r>
              <a:rPr lang="en-US" sz="3200" b="1" dirty="0">
                <a:solidFill>
                  <a:schemeClr val="dk1"/>
                </a:solidFill>
                <a:latin typeface="Arial"/>
                <a:ea typeface="Arial"/>
                <a:cs typeface="Arial"/>
                <a:sym typeface="Arial"/>
              </a:rPr>
              <a:t>   POLY’s External Meeting Support </a:t>
            </a:r>
            <a:r>
              <a:rPr lang="en-US" sz="3200" b="1" dirty="0">
                <a:solidFill>
                  <a:schemeClr val="dk1"/>
                </a:solidFill>
                <a:latin typeface="Arial"/>
                <a:cs typeface="Arial"/>
                <a:sym typeface="Arial"/>
              </a:rPr>
              <a:t>(</a:t>
            </a:r>
            <a:r>
              <a:rPr lang="en-US" sz="3200" b="1" dirty="0">
                <a:sym typeface="Arial"/>
              </a:rPr>
              <a:t>Regional and Other)</a:t>
            </a:r>
          </a:p>
        </p:txBody>
      </p:sp>
      <p:pic>
        <p:nvPicPr>
          <p:cNvPr id="19" name="Shape 278" descr="http://robinjay.com/wp-content/uploads/2013/12/speaker-woman-at-lectern.jpg">
            <a:extLst>
              <a:ext uri="{FF2B5EF4-FFF2-40B4-BE49-F238E27FC236}">
                <a16:creationId xmlns:a16="http://schemas.microsoft.com/office/drawing/2014/main" id="{06EADE2B-D5B6-49D9-AAA3-882B64536253}"/>
              </a:ext>
            </a:extLst>
          </p:cNvPr>
          <p:cNvPicPr preferRelativeResize="0"/>
          <p:nvPr/>
        </p:nvPicPr>
        <p:blipFill rotWithShape="1">
          <a:blip r:embed="rId2">
            <a:alphaModFix/>
            <a:duotone>
              <a:prstClr val="black"/>
              <a:schemeClr val="accent4">
                <a:tint val="45000"/>
                <a:satMod val="400000"/>
              </a:schemeClr>
            </a:duotone>
          </a:blip>
          <a:srcRect/>
          <a:stretch/>
        </p:blipFill>
        <p:spPr>
          <a:xfrm flipH="1">
            <a:off x="463151" y="319641"/>
            <a:ext cx="1120153" cy="1212673"/>
          </a:xfrm>
          <a:prstGeom prst="roundRect">
            <a:avLst>
              <a:gd name="adj" fmla="val 16667"/>
            </a:avLst>
          </a:prstGeom>
          <a:noFill/>
          <a:ln>
            <a:noFill/>
          </a:ln>
          <a:effectLst>
            <a:outerShdw blurRad="76200" dist="38100" dir="7800000" algn="tl" rotWithShape="0">
              <a:srgbClr val="000000">
                <a:alpha val="40000"/>
              </a:srgbClr>
            </a:outerShdw>
          </a:effectLst>
        </p:spPr>
      </p:pic>
      <p:cxnSp>
        <p:nvCxnSpPr>
          <p:cNvPr id="20" name="Straight Connector 19">
            <a:extLst>
              <a:ext uri="{FF2B5EF4-FFF2-40B4-BE49-F238E27FC236}">
                <a16:creationId xmlns:a16="http://schemas.microsoft.com/office/drawing/2014/main" id="{62046A2A-C1F3-47D8-A72F-DCE1D92343C3}"/>
              </a:ext>
            </a:extLst>
          </p:cNvPr>
          <p:cNvCxnSpPr>
            <a:cxnSpLocks/>
          </p:cNvCxnSpPr>
          <p:nvPr/>
        </p:nvCxnSpPr>
        <p:spPr>
          <a:xfrm>
            <a:off x="1728865" y="1247356"/>
            <a:ext cx="8914122" cy="0"/>
          </a:xfrm>
          <a:prstGeom prst="line">
            <a:avLst/>
          </a:prstGeom>
          <a:ln w="38100">
            <a:solidFill>
              <a:schemeClr val="accent4">
                <a:lumMod val="60000"/>
                <a:lumOff val="40000"/>
              </a:schemeClr>
            </a:solidFill>
          </a:ln>
        </p:spPr>
        <p:style>
          <a:lnRef idx="2">
            <a:schemeClr val="accent2"/>
          </a:lnRef>
          <a:fillRef idx="0">
            <a:schemeClr val="accent2"/>
          </a:fillRef>
          <a:effectRef idx="1">
            <a:schemeClr val="accent2"/>
          </a:effectRef>
          <a:fontRef idx="minor">
            <a:schemeClr val="tx1"/>
          </a:fontRef>
        </p:style>
      </p:cxnSp>
      <p:sp>
        <p:nvSpPr>
          <p:cNvPr id="4" name="Rectangle 3">
            <a:extLst>
              <a:ext uri="{FF2B5EF4-FFF2-40B4-BE49-F238E27FC236}">
                <a16:creationId xmlns:a16="http://schemas.microsoft.com/office/drawing/2014/main" id="{DBC8283A-CB44-4012-8D96-33CA960C89ED}"/>
              </a:ext>
            </a:extLst>
          </p:cNvPr>
          <p:cNvSpPr/>
          <p:nvPr/>
        </p:nvSpPr>
        <p:spPr>
          <a:xfrm>
            <a:off x="6695769" y="2010031"/>
            <a:ext cx="5346331" cy="2800767"/>
          </a:xfrm>
          <a:prstGeom prst="rect">
            <a:avLst/>
          </a:prstGeom>
        </p:spPr>
        <p:txBody>
          <a:bodyPr wrap="square">
            <a:spAutoFit/>
          </a:bodyPr>
          <a:lstStyle/>
          <a:p>
            <a:pPr>
              <a:tabLst>
                <a:tab pos="1035050" algn="l"/>
              </a:tabLst>
            </a:pPr>
            <a:r>
              <a:rPr lang="en-US" sz="2200" b="1" dirty="0">
                <a:solidFill>
                  <a:srgbClr val="000000"/>
                </a:solidFill>
                <a:latin typeface="Arial" panose="020B0604020202020204" pitchFamily="34" charset="0"/>
              </a:rPr>
              <a:t>2024</a:t>
            </a:r>
            <a:endParaRPr lang="en-US" sz="2200" dirty="0">
              <a:solidFill>
                <a:srgbClr val="000000"/>
              </a:solidFill>
              <a:latin typeface="Arial" panose="020B0604020202020204" pitchFamily="34" charset="0"/>
            </a:endParaRPr>
          </a:p>
          <a:p>
            <a:pPr>
              <a:tabLst>
                <a:tab pos="1035050" algn="l"/>
              </a:tabLst>
            </a:pPr>
            <a:r>
              <a:rPr lang="en-US" sz="2200" b="1" dirty="0">
                <a:solidFill>
                  <a:srgbClr val="0000FF"/>
                </a:solidFill>
                <a:latin typeface="Arial" panose="020B0604020202020204" pitchFamily="34" charset="0"/>
              </a:rPr>
              <a:t>Regional Meetings</a:t>
            </a:r>
            <a:endParaRPr lang="en-US" sz="2200" dirty="0">
              <a:solidFill>
                <a:srgbClr val="0000FF"/>
              </a:solidFill>
              <a:latin typeface="Arial" panose="020B0604020202020204" pitchFamily="34" charset="0"/>
            </a:endParaRPr>
          </a:p>
          <a:p>
            <a:pPr>
              <a:tabLst>
                <a:tab pos="1035050" algn="l"/>
              </a:tabLst>
            </a:pPr>
            <a:r>
              <a:rPr lang="en-US" sz="2200" dirty="0">
                <a:solidFill>
                  <a:srgbClr val="000000"/>
                </a:solidFill>
                <a:latin typeface="Arial" panose="020B0604020202020204" pitchFamily="34" charset="0"/>
              </a:rPr>
              <a:t>$500	SERMACS </a:t>
            </a:r>
          </a:p>
          <a:p>
            <a:pPr>
              <a:tabLst>
                <a:tab pos="1035050" algn="l"/>
              </a:tabLst>
            </a:pPr>
            <a:r>
              <a:rPr lang="en-US" sz="2200" dirty="0">
                <a:solidFill>
                  <a:srgbClr val="C00000"/>
                </a:solidFill>
                <a:latin typeface="Arial" panose="020B0604020202020204" pitchFamily="34" charset="0"/>
              </a:rPr>
              <a:t>$500 	MWRM (Expected)</a:t>
            </a:r>
          </a:p>
          <a:p>
            <a:pPr>
              <a:tabLst>
                <a:tab pos="1035050" algn="l"/>
              </a:tabLst>
            </a:pPr>
            <a:r>
              <a:rPr lang="en-US" sz="2200" dirty="0">
                <a:solidFill>
                  <a:srgbClr val="C00000"/>
                </a:solidFill>
                <a:latin typeface="Arial" panose="020B0604020202020204" pitchFamily="34" charset="0"/>
              </a:rPr>
              <a:t>$500	SWRM (Expected)</a:t>
            </a:r>
          </a:p>
          <a:p>
            <a:pPr>
              <a:tabLst>
                <a:tab pos="1035050" algn="l"/>
              </a:tabLst>
            </a:pPr>
            <a:endParaRPr lang="en-US" sz="2200" b="1" dirty="0">
              <a:solidFill>
                <a:srgbClr val="0000FF"/>
              </a:solidFill>
              <a:latin typeface="Arial" panose="020B0604020202020204" pitchFamily="34" charset="0"/>
            </a:endParaRPr>
          </a:p>
          <a:p>
            <a:pPr>
              <a:tabLst>
                <a:tab pos="1035050" algn="l"/>
              </a:tabLst>
            </a:pPr>
            <a:endParaRPr lang="en-US" sz="2200" b="1" dirty="0">
              <a:solidFill>
                <a:srgbClr val="0000FF"/>
              </a:solidFill>
              <a:latin typeface="Arial" panose="020B0604020202020204" pitchFamily="34" charset="0"/>
            </a:endParaRPr>
          </a:p>
          <a:p>
            <a:pPr>
              <a:tabLst>
                <a:tab pos="1035050" algn="l"/>
              </a:tabLst>
            </a:pPr>
            <a:r>
              <a:rPr lang="en-US" sz="2200" b="1" dirty="0">
                <a:solidFill>
                  <a:srgbClr val="0000FF"/>
                </a:solidFill>
                <a:latin typeface="Arial" panose="020B0604020202020204" pitchFamily="34" charset="0"/>
              </a:rPr>
              <a:t>Other Meeting Support</a:t>
            </a:r>
          </a:p>
        </p:txBody>
      </p:sp>
      <p:cxnSp>
        <p:nvCxnSpPr>
          <p:cNvPr id="8" name="Straight Connector 7">
            <a:extLst>
              <a:ext uri="{FF2B5EF4-FFF2-40B4-BE49-F238E27FC236}">
                <a16:creationId xmlns:a16="http://schemas.microsoft.com/office/drawing/2014/main" id="{31E6D3D5-97E0-406D-93E2-B608C3CEDA1C}"/>
              </a:ext>
            </a:extLst>
          </p:cNvPr>
          <p:cNvCxnSpPr/>
          <p:nvPr/>
        </p:nvCxnSpPr>
        <p:spPr>
          <a:xfrm>
            <a:off x="6400802" y="1708879"/>
            <a:ext cx="0" cy="389744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Shape 286">
            <a:extLst>
              <a:ext uri="{FF2B5EF4-FFF2-40B4-BE49-F238E27FC236}">
                <a16:creationId xmlns:a16="http://schemas.microsoft.com/office/drawing/2014/main" id="{9A13EC4F-FABA-4D43-91E7-791DAD8EC3F9}"/>
              </a:ext>
            </a:extLst>
          </p:cNvPr>
          <p:cNvSpPr txBox="1"/>
          <p:nvPr/>
        </p:nvSpPr>
        <p:spPr>
          <a:xfrm>
            <a:off x="1728865" y="1231685"/>
            <a:ext cx="9267357" cy="426308"/>
          </a:xfrm>
          <a:prstGeom prst="rect">
            <a:avLst/>
          </a:prstGeom>
          <a:noFill/>
          <a:ln>
            <a:noFill/>
          </a:ln>
        </p:spPr>
        <p:txBody>
          <a:bodyPr wrap="square" lIns="91425" tIns="45700" rIns="91425" bIns="45700" anchor="ctr" anchorCtr="0">
            <a:noAutofit/>
          </a:bodyPr>
          <a:lstStyle/>
          <a:p>
            <a:pPr>
              <a:spcBef>
                <a:spcPts val="0"/>
              </a:spcBef>
              <a:spcAft>
                <a:spcPts val="0"/>
              </a:spcAft>
              <a:buClr>
                <a:schemeClr val="dk1"/>
              </a:buClr>
              <a:buSzPts val="3200"/>
            </a:pPr>
            <a:r>
              <a:rPr lang="en-US" b="1" dirty="0">
                <a:solidFill>
                  <a:schemeClr val="dk1"/>
                </a:solidFill>
                <a:latin typeface="Arial"/>
                <a:ea typeface="Arial"/>
                <a:cs typeface="Arial"/>
                <a:sym typeface="Arial"/>
              </a:rPr>
              <a:t>Reporting: Mark Dadmun</a:t>
            </a:r>
            <a:endParaRPr lang="en-US" b="1" dirty="0">
              <a:sym typeface="Arial"/>
            </a:endParaRPr>
          </a:p>
        </p:txBody>
      </p:sp>
      <p:sp>
        <p:nvSpPr>
          <p:cNvPr id="3" name="TextBox 2">
            <a:extLst>
              <a:ext uri="{FF2B5EF4-FFF2-40B4-BE49-F238E27FC236}">
                <a16:creationId xmlns:a16="http://schemas.microsoft.com/office/drawing/2014/main" id="{19FB0F42-FB76-130B-E943-89EA9BD8EFDA}"/>
              </a:ext>
            </a:extLst>
          </p:cNvPr>
          <p:cNvSpPr txBox="1"/>
          <p:nvPr/>
        </p:nvSpPr>
        <p:spPr>
          <a:xfrm>
            <a:off x="260002" y="4795408"/>
            <a:ext cx="2988696" cy="369332"/>
          </a:xfrm>
          <a:prstGeom prst="rect">
            <a:avLst/>
          </a:prstGeom>
          <a:noFill/>
        </p:spPr>
        <p:txBody>
          <a:bodyPr wrap="square" rtlCol="0">
            <a:spAutoFit/>
          </a:bodyPr>
          <a:lstStyle/>
          <a:p>
            <a:r>
              <a:rPr lang="en-US" dirty="0"/>
              <a:t>*requested</a:t>
            </a:r>
          </a:p>
        </p:txBody>
      </p:sp>
      <p:sp>
        <p:nvSpPr>
          <p:cNvPr id="5" name="TextBox 4">
            <a:extLst>
              <a:ext uri="{FF2B5EF4-FFF2-40B4-BE49-F238E27FC236}">
                <a16:creationId xmlns:a16="http://schemas.microsoft.com/office/drawing/2014/main" id="{6F684AA0-5DF6-44F5-87D3-DD9574FDD2BB}"/>
              </a:ext>
            </a:extLst>
          </p:cNvPr>
          <p:cNvSpPr txBox="1"/>
          <p:nvPr/>
        </p:nvSpPr>
        <p:spPr>
          <a:xfrm>
            <a:off x="321493" y="5164740"/>
            <a:ext cx="5784343" cy="646331"/>
          </a:xfrm>
          <a:prstGeom prst="rect">
            <a:avLst/>
          </a:prstGeom>
          <a:noFill/>
        </p:spPr>
        <p:txBody>
          <a:bodyPr wrap="square" rtlCol="0">
            <a:spAutoFit/>
          </a:bodyPr>
          <a:lstStyle/>
          <a:p>
            <a:r>
              <a:rPr lang="en-US" dirty="0">
                <a:solidFill>
                  <a:srgbClr val="C00000"/>
                </a:solidFill>
              </a:rPr>
              <a:t>Request for funding results from engagement with Regional Meetings Committee</a:t>
            </a:r>
          </a:p>
        </p:txBody>
      </p:sp>
      <p:sp>
        <p:nvSpPr>
          <p:cNvPr id="6" name="TextBox 5">
            <a:extLst>
              <a:ext uri="{FF2B5EF4-FFF2-40B4-BE49-F238E27FC236}">
                <a16:creationId xmlns:a16="http://schemas.microsoft.com/office/drawing/2014/main" id="{8EB05EA4-3EE4-543D-AFF4-C7DA7E5EA8F2}"/>
              </a:ext>
            </a:extLst>
          </p:cNvPr>
          <p:cNvSpPr txBox="1"/>
          <p:nvPr/>
        </p:nvSpPr>
        <p:spPr>
          <a:xfrm>
            <a:off x="9572816" y="1401646"/>
            <a:ext cx="2404325" cy="461665"/>
          </a:xfrm>
          <a:prstGeom prst="rect">
            <a:avLst/>
          </a:prstGeom>
          <a:noFill/>
        </p:spPr>
        <p:txBody>
          <a:bodyPr wrap="square" rtlCol="0">
            <a:spAutoFit/>
          </a:bodyPr>
          <a:lstStyle/>
          <a:p>
            <a:r>
              <a:rPr lang="en-US" sz="2400" dirty="0">
                <a:solidFill>
                  <a:schemeClr val="accent6">
                    <a:lumMod val="75000"/>
                  </a:schemeClr>
                </a:solidFill>
              </a:rPr>
              <a:t>$3500 for 2023</a:t>
            </a:r>
          </a:p>
        </p:txBody>
      </p:sp>
    </p:spTree>
    <p:extLst>
      <p:ext uri="{BB962C8B-B14F-4D97-AF65-F5344CB8AC3E}">
        <p14:creationId xmlns:p14="http://schemas.microsoft.com/office/powerpoint/2010/main" val="342078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FA9F3B-DD1A-D64B-B00F-00CE0713F35C}"/>
              </a:ext>
            </a:extLst>
          </p:cNvPr>
          <p:cNvSpPr/>
          <p:nvPr/>
        </p:nvSpPr>
        <p:spPr bwMode="auto">
          <a:xfrm>
            <a:off x="408161" y="1295400"/>
            <a:ext cx="11783839" cy="4764092"/>
          </a:xfrm>
          <a:prstGeom prst="roundRect">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latin typeface="Segoe" pitchFamily="34" charset="0"/>
            </a:endParaRPr>
          </a:p>
        </p:txBody>
      </p:sp>
      <p:sp>
        <p:nvSpPr>
          <p:cNvPr id="8" name="TextBox 7">
            <a:extLst>
              <a:ext uri="{FF2B5EF4-FFF2-40B4-BE49-F238E27FC236}">
                <a16:creationId xmlns:a16="http://schemas.microsoft.com/office/drawing/2014/main" id="{92FF324A-3B34-4ECD-AA7C-30916806E7B7}"/>
              </a:ext>
            </a:extLst>
          </p:cNvPr>
          <p:cNvSpPr txBox="1"/>
          <p:nvPr/>
        </p:nvSpPr>
        <p:spPr>
          <a:xfrm>
            <a:off x="271515" y="828896"/>
            <a:ext cx="11748510" cy="5832366"/>
          </a:xfrm>
          <a:prstGeom prst="rect">
            <a:avLst/>
          </a:prstGeom>
          <a:noFill/>
        </p:spPr>
        <p:txBody>
          <a:bodyPr wrap="square" rtlCol="0">
            <a:spAutoFit/>
          </a:bodyPr>
          <a:lstStyle/>
          <a:p>
            <a:pPr>
              <a:spcBef>
                <a:spcPts val="600"/>
              </a:spcBef>
            </a:pPr>
            <a:r>
              <a:rPr lang="en-US" sz="2800" b="1" dirty="0">
                <a:solidFill>
                  <a:schemeClr val="accent2">
                    <a:lumMod val="75000"/>
                  </a:schemeClr>
                </a:solidFill>
              </a:rPr>
              <a:t>Areas identified for potential opportunity: </a:t>
            </a:r>
          </a:p>
          <a:p>
            <a:pPr marL="920750" lvl="1" indent="-292100">
              <a:spcBef>
                <a:spcPts val="600"/>
              </a:spcBef>
              <a:buFont typeface="Courier New" panose="02070309020205020404" pitchFamily="49" charset="0"/>
              <a:buChar char="o"/>
            </a:pPr>
            <a:r>
              <a:rPr lang="en-US" b="1" dirty="0">
                <a:latin typeface="Calibri" panose="020F0502020204030204" pitchFamily="34" charset="0"/>
                <a:cs typeface="Calibri" panose="020F0502020204030204" pitchFamily="34" charset="0"/>
              </a:rPr>
              <a:t>Who attends the Regional Meetings?</a:t>
            </a:r>
          </a:p>
          <a:p>
            <a:pPr marL="1377950" lvl="2" indent="-29210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Industrial scientists at small to mid-size companies</a:t>
            </a:r>
          </a:p>
          <a:p>
            <a:pPr marL="1377950" lvl="2" indent="-29210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Students and early career scientists</a:t>
            </a:r>
          </a:p>
          <a:p>
            <a:pPr marL="1377950" lvl="2" indent="-29210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Faculty at primarily undergraduate institutions</a:t>
            </a:r>
          </a:p>
          <a:p>
            <a:pPr marL="920750" lvl="1" indent="-292100">
              <a:spcBef>
                <a:spcPts val="600"/>
              </a:spcBef>
              <a:buFont typeface="Courier New" panose="02070309020205020404" pitchFamily="49" charset="0"/>
              <a:buChar char="o"/>
            </a:pPr>
            <a:r>
              <a:rPr lang="en-US" b="1" dirty="0">
                <a:latin typeface="Calibri" panose="020F0502020204030204" pitchFamily="34" charset="0"/>
                <a:cs typeface="Calibri" panose="020F0502020204030204" pitchFamily="34" charset="0"/>
              </a:rPr>
              <a:t>Can we connect with 2023 Regional Meeting Chairs?</a:t>
            </a:r>
          </a:p>
          <a:p>
            <a:pPr marL="1377950" lvl="2" indent="-29210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To alert them to POLY support of Regional meeting symposia with details and limitations</a:t>
            </a:r>
          </a:p>
          <a:p>
            <a:pPr marL="1377950" lvl="2" indent="-29210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To request their perspective/input/feedback of how POLY may  better serve these communities at Regional meetings</a:t>
            </a:r>
          </a:p>
          <a:p>
            <a:pPr marL="920750" lvl="1" indent="-292100">
              <a:spcBef>
                <a:spcPts val="600"/>
              </a:spcBef>
              <a:buFont typeface="Courier New" panose="02070309020205020404" pitchFamily="49" charset="0"/>
              <a:buChar char="o"/>
            </a:pPr>
            <a:r>
              <a:rPr lang="en-US" b="1" dirty="0">
                <a:latin typeface="Calibri" panose="020F0502020204030204" pitchFamily="34" charset="0"/>
                <a:cs typeface="Calibri" panose="020F0502020204030204" pitchFamily="34" charset="0"/>
              </a:rPr>
              <a:t>Can we engage POLY/PMSE Student chapters at Regional meetings?</a:t>
            </a:r>
          </a:p>
          <a:p>
            <a:pPr marL="1377950" lvl="2" indent="-29210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Potential activities include lunch and learn, Science Café, or networking activities. </a:t>
            </a:r>
          </a:p>
          <a:p>
            <a:pPr lvl="2" indent="-338138">
              <a:spcBef>
                <a:spcPts val="600"/>
              </a:spcBef>
              <a:buFont typeface="Courier New" panose="02070309020205020404" pitchFamily="49" charset="0"/>
              <a:buChar char="o"/>
            </a:pPr>
            <a:r>
              <a:rPr lang="en-US" b="1" dirty="0">
                <a:latin typeface="Calibri" panose="020F0502020204030204" pitchFamily="34" charset="0"/>
                <a:cs typeface="Calibri" panose="020F0502020204030204" pitchFamily="34" charset="0"/>
              </a:rPr>
              <a:t>Other suggestions:</a:t>
            </a:r>
          </a:p>
          <a:p>
            <a:pPr marL="1157287" lvl="3"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Utilize POLY IAB to discuss opportunities for industrial members to network with students/post-docs at Regional Meetings</a:t>
            </a:r>
          </a:p>
          <a:p>
            <a:pPr marL="1157287" lvl="3" indent="-285750">
              <a:spcBef>
                <a:spcPts val="600"/>
              </a:spcBef>
              <a:buFont typeface="Arial" panose="020B0604020202020204" pitchFamily="34" charset="0"/>
              <a:buChar char="•"/>
            </a:pPr>
            <a:r>
              <a:rPr lang="en-US" dirty="0">
                <a:latin typeface="Calibri" panose="020F0502020204030204" pitchFamily="34" charset="0"/>
                <a:cs typeface="Calibri" panose="020F0502020204030204" pitchFamily="34" charset="0"/>
              </a:rPr>
              <a:t>POLY Meeting Chairs to discuss opportunities to steer proposed symposia to Regional meetings.</a:t>
            </a:r>
          </a:p>
          <a:p>
            <a:pPr marL="920750" lvl="1" indent="-292100">
              <a:spcBef>
                <a:spcPts val="600"/>
              </a:spcBef>
              <a:buFont typeface="Wingdings" pitchFamily="2" charset="2"/>
              <a:buChar char="Ø"/>
            </a:pPr>
            <a:endParaRPr lang="en-US" dirty="0"/>
          </a:p>
        </p:txBody>
      </p:sp>
      <p:sp>
        <p:nvSpPr>
          <p:cNvPr id="2" name="Title 1">
            <a:extLst>
              <a:ext uri="{FF2B5EF4-FFF2-40B4-BE49-F238E27FC236}">
                <a16:creationId xmlns:a16="http://schemas.microsoft.com/office/drawing/2014/main" id="{4BBDD153-2679-4A66-9191-9F5A001CA6F7}"/>
              </a:ext>
            </a:extLst>
          </p:cNvPr>
          <p:cNvSpPr txBox="1">
            <a:spLocks/>
          </p:cNvSpPr>
          <p:nvPr/>
        </p:nvSpPr>
        <p:spPr>
          <a:xfrm>
            <a:off x="844104" y="1"/>
            <a:ext cx="10515600" cy="729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0099"/>
                </a:solidFill>
                <a:latin typeface="72 Black" panose="020B0A04030603020204" pitchFamily="34" charset="0"/>
                <a:cs typeface="72 Black" panose="020B0A04030603020204" pitchFamily="34" charset="0"/>
              </a:rPr>
              <a:t>Regional Meetings Committee</a:t>
            </a:r>
          </a:p>
        </p:txBody>
      </p:sp>
      <p:pic>
        <p:nvPicPr>
          <p:cNvPr id="3" name="Picture 2" descr="Background pattern&#10;&#10;Description automatically generated">
            <a:extLst>
              <a:ext uri="{FF2B5EF4-FFF2-40B4-BE49-F238E27FC236}">
                <a16:creationId xmlns:a16="http://schemas.microsoft.com/office/drawing/2014/main" id="{EFE28EE1-29DE-4FAC-9BE2-7B85E747B0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pic>
        <p:nvPicPr>
          <p:cNvPr id="6" name="Picture 5">
            <a:extLst>
              <a:ext uri="{FF2B5EF4-FFF2-40B4-BE49-F238E27FC236}">
                <a16:creationId xmlns:a16="http://schemas.microsoft.com/office/drawing/2014/main" id="{3620556D-89D8-42A4-8EF8-05DE97F0838E}"/>
              </a:ext>
            </a:extLst>
          </p:cNvPr>
          <p:cNvPicPr>
            <a:picLocks noChangeAspect="1"/>
          </p:cNvPicPr>
          <p:nvPr/>
        </p:nvPicPr>
        <p:blipFill rotWithShape="1">
          <a:blip r:embed="rId3"/>
          <a:srcRect l="4862" b="29993"/>
          <a:stretch/>
        </p:blipFill>
        <p:spPr>
          <a:xfrm>
            <a:off x="10363403" y="6059492"/>
            <a:ext cx="1828597" cy="734747"/>
          </a:xfrm>
          <a:prstGeom prst="rect">
            <a:avLst/>
          </a:prstGeom>
        </p:spPr>
      </p:pic>
      <p:cxnSp>
        <p:nvCxnSpPr>
          <p:cNvPr id="7" name="Straight Connector 6">
            <a:extLst>
              <a:ext uri="{FF2B5EF4-FFF2-40B4-BE49-F238E27FC236}">
                <a16:creationId xmlns:a16="http://schemas.microsoft.com/office/drawing/2014/main" id="{A7D7A928-650F-41A6-92AC-65BB184BDCA2}"/>
              </a:ext>
            </a:extLst>
          </p:cNvPr>
          <p:cNvCxnSpPr>
            <a:cxnSpLocks/>
          </p:cNvCxnSpPr>
          <p:nvPr/>
        </p:nvCxnSpPr>
        <p:spPr>
          <a:xfrm>
            <a:off x="243840" y="609600"/>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18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1359</TotalTime>
  <Words>885</Words>
  <Application>Microsoft Macintosh PowerPoint</Application>
  <PresentationFormat>Widescreen</PresentationFormat>
  <Paragraphs>91</Paragraphs>
  <Slides>7</Slides>
  <Notes>0</Notes>
  <HiddenSlides>2</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3M Circular TT Book</vt:lpstr>
      <vt:lpstr>72 Black</vt:lpstr>
      <vt:lpstr>Aptos</vt:lpstr>
      <vt:lpstr>Arial</vt:lpstr>
      <vt:lpstr>Calibri</vt:lpstr>
      <vt:lpstr>Courier New</vt:lpstr>
      <vt:lpstr>Segoe</vt:lpstr>
      <vt:lpstr>Wingdings</vt:lpstr>
      <vt:lpstr>3_Custom Design</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Schafer</dc:creator>
  <cp:lastModifiedBy>Dadmun, Mark</cp:lastModifiedBy>
  <cp:revision>64</cp:revision>
  <dcterms:created xsi:type="dcterms:W3CDTF">2021-02-09T21:21:47Z</dcterms:created>
  <dcterms:modified xsi:type="dcterms:W3CDTF">2024-03-25T14:51:52Z</dcterms:modified>
</cp:coreProperties>
</file>