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13"/>
  </p:notesMasterIdLst>
  <p:sldIdLst>
    <p:sldId id="256" r:id="rId2"/>
    <p:sldId id="261" r:id="rId3"/>
    <p:sldId id="824" r:id="rId4"/>
    <p:sldId id="813" r:id="rId5"/>
    <p:sldId id="805" r:id="rId6"/>
    <p:sldId id="826" r:id="rId7"/>
    <p:sldId id="260" r:id="rId8"/>
    <p:sldId id="756" r:id="rId9"/>
    <p:sldId id="791" r:id="rId10"/>
    <p:sldId id="815" r:id="rId11"/>
    <p:sldId id="822" r:id="rId1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7" d="100"/>
          <a:sy n="97" d="100"/>
        </p:scale>
        <p:origin x="68" y="3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0994C1-2605-4992-A142-BD35B87F7B17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61F13BD-174A-4763-958F-F5A4B45BD355}">
      <dgm:prSet custT="1"/>
      <dgm:spPr/>
      <dgm:t>
        <a:bodyPr/>
        <a:lstStyle/>
        <a:p>
          <a:r>
            <a:rPr lang="en-US" altLang="en-US" sz="3200" dirty="0">
              <a:solidFill>
                <a:schemeClr val="tx1"/>
              </a:solidFill>
            </a:rPr>
            <a:t>2023 Budget / YE actuals</a:t>
          </a:r>
          <a:endParaRPr lang="en-US" sz="3200" dirty="0"/>
        </a:p>
      </dgm:t>
    </dgm:pt>
    <dgm:pt modelId="{6AAD1ED2-BF6E-4CE0-9AFF-569E8ECCD1AB}" type="parTrans" cxnId="{F95C581A-CF41-4D7F-87DE-3C29F9A43C3C}">
      <dgm:prSet/>
      <dgm:spPr/>
      <dgm:t>
        <a:bodyPr/>
        <a:lstStyle/>
        <a:p>
          <a:endParaRPr lang="en-US" sz="2000"/>
        </a:p>
      </dgm:t>
    </dgm:pt>
    <dgm:pt modelId="{996DA778-F302-44EA-A8D6-EEEC3BF31550}" type="sibTrans" cxnId="{F95C581A-CF41-4D7F-87DE-3C29F9A43C3C}">
      <dgm:prSet/>
      <dgm:spPr/>
      <dgm:t>
        <a:bodyPr/>
        <a:lstStyle/>
        <a:p>
          <a:endParaRPr lang="en-US" sz="2000"/>
        </a:p>
      </dgm:t>
    </dgm:pt>
    <dgm:pt modelId="{DDDF1BFD-7E1F-4BE2-A3FD-8E1F6FA9BD56}">
      <dgm:prSet custT="1"/>
      <dgm:spPr/>
      <dgm:t>
        <a:bodyPr/>
        <a:lstStyle/>
        <a:p>
          <a:r>
            <a:rPr lang="en-US" altLang="en-US" sz="3200" dirty="0">
              <a:solidFill>
                <a:schemeClr val="tx1"/>
              </a:solidFill>
            </a:rPr>
            <a:t>Discussion items</a:t>
          </a:r>
        </a:p>
      </dgm:t>
    </dgm:pt>
    <dgm:pt modelId="{F8D6165A-8D7A-427C-8D96-D5F64406FF3C}" type="parTrans" cxnId="{A196248D-6729-404E-A332-AEE5DEB28DE1}">
      <dgm:prSet/>
      <dgm:spPr/>
      <dgm:t>
        <a:bodyPr/>
        <a:lstStyle/>
        <a:p>
          <a:endParaRPr lang="en-US"/>
        </a:p>
      </dgm:t>
    </dgm:pt>
    <dgm:pt modelId="{42663807-0DD1-4F0D-A3ED-139E21735731}" type="sibTrans" cxnId="{A196248D-6729-404E-A332-AEE5DEB28DE1}">
      <dgm:prSet/>
      <dgm:spPr/>
      <dgm:t>
        <a:bodyPr/>
        <a:lstStyle/>
        <a:p>
          <a:endParaRPr lang="en-US"/>
        </a:p>
      </dgm:t>
    </dgm:pt>
    <dgm:pt modelId="{F566EE4F-71E3-4BB8-A1F8-B400322D271C}">
      <dgm:prSet custT="1"/>
      <dgm:spPr/>
      <dgm:t>
        <a:bodyPr/>
        <a:lstStyle/>
        <a:p>
          <a:endParaRPr lang="en-US" altLang="en-US" sz="3200" dirty="0">
            <a:solidFill>
              <a:schemeClr val="tx1"/>
            </a:solidFill>
          </a:endParaRPr>
        </a:p>
      </dgm:t>
    </dgm:pt>
    <dgm:pt modelId="{A815037D-6F97-4C12-8A9C-C01D47031012}" type="parTrans" cxnId="{FEFC38A9-D4AF-487F-B6DB-3F7577896D0C}">
      <dgm:prSet/>
      <dgm:spPr/>
      <dgm:t>
        <a:bodyPr/>
        <a:lstStyle/>
        <a:p>
          <a:endParaRPr lang="en-US"/>
        </a:p>
      </dgm:t>
    </dgm:pt>
    <dgm:pt modelId="{3021ACDD-02F7-41A3-83AE-22B4BD7429C0}" type="sibTrans" cxnId="{FEFC38A9-D4AF-487F-B6DB-3F7577896D0C}">
      <dgm:prSet/>
      <dgm:spPr/>
      <dgm:t>
        <a:bodyPr/>
        <a:lstStyle/>
        <a:p>
          <a:endParaRPr lang="en-US"/>
        </a:p>
      </dgm:t>
    </dgm:pt>
    <dgm:pt modelId="{7A806E40-CEC0-49CA-B264-6BC5ECFA378C}">
      <dgm:prSet custT="1"/>
      <dgm:spPr/>
      <dgm:t>
        <a:bodyPr/>
        <a:lstStyle/>
        <a:p>
          <a:r>
            <a:rPr lang="en-US" altLang="en-US" sz="3200" dirty="0">
              <a:solidFill>
                <a:schemeClr val="tx1"/>
              </a:solidFill>
            </a:rPr>
            <a:t>Staff Review</a:t>
          </a:r>
          <a:endParaRPr lang="en-US" sz="3200" dirty="0"/>
        </a:p>
      </dgm:t>
    </dgm:pt>
    <dgm:pt modelId="{CA853BF2-9332-49C3-8400-3E889B668151}" type="parTrans" cxnId="{D12A5C29-052C-4A48-990A-4D56B214C04D}">
      <dgm:prSet/>
      <dgm:spPr/>
      <dgm:t>
        <a:bodyPr/>
        <a:lstStyle/>
        <a:p>
          <a:endParaRPr lang="en-US"/>
        </a:p>
      </dgm:t>
    </dgm:pt>
    <dgm:pt modelId="{25B5177B-C161-408A-B0AC-FBEBBFDCA1B2}" type="sibTrans" cxnId="{D12A5C29-052C-4A48-990A-4D56B214C04D}">
      <dgm:prSet/>
      <dgm:spPr/>
      <dgm:t>
        <a:bodyPr/>
        <a:lstStyle/>
        <a:p>
          <a:endParaRPr lang="en-US"/>
        </a:p>
      </dgm:t>
    </dgm:pt>
    <dgm:pt modelId="{937F3CCA-DA25-4F41-9B05-BD062884C1C5}">
      <dgm:prSet custT="1"/>
      <dgm:spPr/>
      <dgm:t>
        <a:bodyPr/>
        <a:lstStyle/>
        <a:p>
          <a:r>
            <a:rPr lang="en-US" altLang="en-US" sz="3200" dirty="0">
              <a:solidFill>
                <a:schemeClr val="tx1"/>
              </a:solidFill>
            </a:rPr>
            <a:t>Major Income Trends</a:t>
          </a:r>
        </a:p>
      </dgm:t>
    </dgm:pt>
    <dgm:pt modelId="{D1E66B1E-13AE-4A05-A7B0-05604E05E809}" type="parTrans" cxnId="{FC3AE41F-5C99-4286-A678-5BD174921AE3}">
      <dgm:prSet/>
      <dgm:spPr/>
      <dgm:t>
        <a:bodyPr/>
        <a:lstStyle/>
        <a:p>
          <a:endParaRPr lang="en-US"/>
        </a:p>
      </dgm:t>
    </dgm:pt>
    <dgm:pt modelId="{67F810D8-4CAF-406D-8525-EBBF9C617045}" type="sibTrans" cxnId="{FC3AE41F-5C99-4286-A678-5BD174921AE3}">
      <dgm:prSet/>
      <dgm:spPr/>
      <dgm:t>
        <a:bodyPr/>
        <a:lstStyle/>
        <a:p>
          <a:endParaRPr lang="en-US"/>
        </a:p>
      </dgm:t>
    </dgm:pt>
    <dgm:pt modelId="{8304A9AD-3366-4513-9F34-2A172D98D43C}">
      <dgm:prSet custT="1"/>
      <dgm:spPr/>
      <dgm:t>
        <a:bodyPr/>
        <a:lstStyle/>
        <a:p>
          <a:r>
            <a:rPr lang="en-US" altLang="en-US" sz="3200" dirty="0">
              <a:solidFill>
                <a:schemeClr val="tx1"/>
              </a:solidFill>
            </a:rPr>
            <a:t>2024 Approved Budget</a:t>
          </a:r>
        </a:p>
      </dgm:t>
    </dgm:pt>
    <dgm:pt modelId="{08DA3395-DBAD-43C1-B840-3A5F78094CD0}" type="parTrans" cxnId="{81211E78-C25B-418C-B1C0-7A3C86EF3099}">
      <dgm:prSet/>
      <dgm:spPr/>
      <dgm:t>
        <a:bodyPr/>
        <a:lstStyle/>
        <a:p>
          <a:endParaRPr lang="en-US"/>
        </a:p>
      </dgm:t>
    </dgm:pt>
    <dgm:pt modelId="{A480AC7D-EDE2-447D-B10B-88775B9BD0C0}" type="sibTrans" cxnId="{81211E78-C25B-418C-B1C0-7A3C86EF3099}">
      <dgm:prSet/>
      <dgm:spPr/>
      <dgm:t>
        <a:bodyPr/>
        <a:lstStyle/>
        <a:p>
          <a:endParaRPr lang="en-US"/>
        </a:p>
      </dgm:t>
    </dgm:pt>
    <dgm:pt modelId="{8CD7DB6F-C1D1-4C1D-9AE7-B3ED57CC7A0E}" type="pres">
      <dgm:prSet presAssocID="{120994C1-2605-4992-A142-BD35B87F7B17}" presName="vert0" presStyleCnt="0">
        <dgm:presLayoutVars>
          <dgm:dir/>
          <dgm:animOne val="branch"/>
          <dgm:animLvl val="lvl"/>
        </dgm:presLayoutVars>
      </dgm:prSet>
      <dgm:spPr/>
    </dgm:pt>
    <dgm:pt modelId="{A2B9DE85-D5EE-4047-8556-DA7E0F4A8C1F}" type="pres">
      <dgm:prSet presAssocID="{7A806E40-CEC0-49CA-B264-6BC5ECFA378C}" presName="thickLine" presStyleLbl="alignNode1" presStyleIdx="0" presStyleCnt="6"/>
      <dgm:spPr/>
    </dgm:pt>
    <dgm:pt modelId="{A9953200-1DF9-4D81-ABA7-EEE856A4B542}" type="pres">
      <dgm:prSet presAssocID="{7A806E40-CEC0-49CA-B264-6BC5ECFA378C}" presName="horz1" presStyleCnt="0"/>
      <dgm:spPr/>
    </dgm:pt>
    <dgm:pt modelId="{BC1DDCDD-F30C-4570-830A-2F1E34155401}" type="pres">
      <dgm:prSet presAssocID="{7A806E40-CEC0-49CA-B264-6BC5ECFA378C}" presName="tx1" presStyleLbl="revTx" presStyleIdx="0" presStyleCnt="6"/>
      <dgm:spPr/>
    </dgm:pt>
    <dgm:pt modelId="{27098DC2-244C-43CE-9D10-0E18688CDAD4}" type="pres">
      <dgm:prSet presAssocID="{7A806E40-CEC0-49CA-B264-6BC5ECFA378C}" presName="vert1" presStyleCnt="0"/>
      <dgm:spPr/>
    </dgm:pt>
    <dgm:pt modelId="{92E84C50-2947-42E1-9BF0-4A24874168CE}" type="pres">
      <dgm:prSet presAssocID="{361F13BD-174A-4763-958F-F5A4B45BD355}" presName="thickLine" presStyleLbl="alignNode1" presStyleIdx="1" presStyleCnt="6"/>
      <dgm:spPr/>
    </dgm:pt>
    <dgm:pt modelId="{22966C40-2F47-4A39-937D-5779613CB698}" type="pres">
      <dgm:prSet presAssocID="{361F13BD-174A-4763-958F-F5A4B45BD355}" presName="horz1" presStyleCnt="0"/>
      <dgm:spPr/>
    </dgm:pt>
    <dgm:pt modelId="{F432CEFB-8AA3-4782-9060-7F9351D19C81}" type="pres">
      <dgm:prSet presAssocID="{361F13BD-174A-4763-958F-F5A4B45BD355}" presName="tx1" presStyleLbl="revTx" presStyleIdx="1" presStyleCnt="6"/>
      <dgm:spPr/>
    </dgm:pt>
    <dgm:pt modelId="{9BF3DAE0-30CD-46EE-8882-4ED511D86C9D}" type="pres">
      <dgm:prSet presAssocID="{361F13BD-174A-4763-958F-F5A4B45BD355}" presName="vert1" presStyleCnt="0"/>
      <dgm:spPr/>
    </dgm:pt>
    <dgm:pt modelId="{BBC2552C-4356-47BF-A16B-383162D7C119}" type="pres">
      <dgm:prSet presAssocID="{937F3CCA-DA25-4F41-9B05-BD062884C1C5}" presName="thickLine" presStyleLbl="alignNode1" presStyleIdx="2" presStyleCnt="6"/>
      <dgm:spPr/>
    </dgm:pt>
    <dgm:pt modelId="{BE014C1D-EF97-40B7-8E9C-2802262128FC}" type="pres">
      <dgm:prSet presAssocID="{937F3CCA-DA25-4F41-9B05-BD062884C1C5}" presName="horz1" presStyleCnt="0"/>
      <dgm:spPr/>
    </dgm:pt>
    <dgm:pt modelId="{C117F5A4-18E4-4940-A72A-136E5A9F30A0}" type="pres">
      <dgm:prSet presAssocID="{937F3CCA-DA25-4F41-9B05-BD062884C1C5}" presName="tx1" presStyleLbl="revTx" presStyleIdx="2" presStyleCnt="6"/>
      <dgm:spPr/>
    </dgm:pt>
    <dgm:pt modelId="{87979EA6-4374-464D-89F4-CFDEBA3FD2C1}" type="pres">
      <dgm:prSet presAssocID="{937F3CCA-DA25-4F41-9B05-BD062884C1C5}" presName="vert1" presStyleCnt="0"/>
      <dgm:spPr/>
    </dgm:pt>
    <dgm:pt modelId="{13A00B57-D65F-48BE-8335-931AFE5B76C9}" type="pres">
      <dgm:prSet presAssocID="{8304A9AD-3366-4513-9F34-2A172D98D43C}" presName="thickLine" presStyleLbl="alignNode1" presStyleIdx="3" presStyleCnt="6"/>
      <dgm:spPr/>
    </dgm:pt>
    <dgm:pt modelId="{9598CDF1-4F3A-4923-A09D-216C79CC7558}" type="pres">
      <dgm:prSet presAssocID="{8304A9AD-3366-4513-9F34-2A172D98D43C}" presName="horz1" presStyleCnt="0"/>
      <dgm:spPr/>
    </dgm:pt>
    <dgm:pt modelId="{4955F9EB-7938-4AFD-85EB-64060CC92DD1}" type="pres">
      <dgm:prSet presAssocID="{8304A9AD-3366-4513-9F34-2A172D98D43C}" presName="tx1" presStyleLbl="revTx" presStyleIdx="3" presStyleCnt="6"/>
      <dgm:spPr/>
    </dgm:pt>
    <dgm:pt modelId="{6CA7D083-4E2A-4BF4-BBC1-C72D2D6C8D34}" type="pres">
      <dgm:prSet presAssocID="{8304A9AD-3366-4513-9F34-2A172D98D43C}" presName="vert1" presStyleCnt="0"/>
      <dgm:spPr/>
    </dgm:pt>
    <dgm:pt modelId="{03D2526D-8D50-462E-BEF5-A2393556C7F8}" type="pres">
      <dgm:prSet presAssocID="{DDDF1BFD-7E1F-4BE2-A3FD-8E1F6FA9BD56}" presName="thickLine" presStyleLbl="alignNode1" presStyleIdx="4" presStyleCnt="6"/>
      <dgm:spPr/>
    </dgm:pt>
    <dgm:pt modelId="{6618BF82-B127-4865-8154-4E4EBD1976D2}" type="pres">
      <dgm:prSet presAssocID="{DDDF1BFD-7E1F-4BE2-A3FD-8E1F6FA9BD56}" presName="horz1" presStyleCnt="0"/>
      <dgm:spPr/>
    </dgm:pt>
    <dgm:pt modelId="{D4E2DA35-DEA4-42BC-99A9-1408CED1DA7F}" type="pres">
      <dgm:prSet presAssocID="{DDDF1BFD-7E1F-4BE2-A3FD-8E1F6FA9BD56}" presName="tx1" presStyleLbl="revTx" presStyleIdx="4" presStyleCnt="6"/>
      <dgm:spPr/>
    </dgm:pt>
    <dgm:pt modelId="{373B50E0-DBC6-430E-A70F-36BCCC1690F3}" type="pres">
      <dgm:prSet presAssocID="{DDDF1BFD-7E1F-4BE2-A3FD-8E1F6FA9BD56}" presName="vert1" presStyleCnt="0"/>
      <dgm:spPr/>
    </dgm:pt>
    <dgm:pt modelId="{BB92AD5C-826C-4877-BC72-70D0B3C6112E}" type="pres">
      <dgm:prSet presAssocID="{F566EE4F-71E3-4BB8-A1F8-B400322D271C}" presName="thickLine" presStyleLbl="alignNode1" presStyleIdx="5" presStyleCnt="6"/>
      <dgm:spPr/>
    </dgm:pt>
    <dgm:pt modelId="{4902971B-94DD-41AF-AA0C-A0F9266B9643}" type="pres">
      <dgm:prSet presAssocID="{F566EE4F-71E3-4BB8-A1F8-B400322D271C}" presName="horz1" presStyleCnt="0"/>
      <dgm:spPr/>
    </dgm:pt>
    <dgm:pt modelId="{F3CF6371-DCFA-4D53-9642-44263984D501}" type="pres">
      <dgm:prSet presAssocID="{F566EE4F-71E3-4BB8-A1F8-B400322D271C}" presName="tx1" presStyleLbl="revTx" presStyleIdx="5" presStyleCnt="6"/>
      <dgm:spPr/>
    </dgm:pt>
    <dgm:pt modelId="{94DAD9D9-D7C5-4CC6-B348-A56B09B461AF}" type="pres">
      <dgm:prSet presAssocID="{F566EE4F-71E3-4BB8-A1F8-B400322D271C}" presName="vert1" presStyleCnt="0"/>
      <dgm:spPr/>
    </dgm:pt>
  </dgm:ptLst>
  <dgm:cxnLst>
    <dgm:cxn modelId="{F4460D00-7DC5-4E51-8093-3E81CA5A7DD3}" type="presOf" srcId="{F566EE4F-71E3-4BB8-A1F8-B400322D271C}" destId="{F3CF6371-DCFA-4D53-9642-44263984D501}" srcOrd="0" destOrd="0" presId="urn:microsoft.com/office/officeart/2008/layout/LinedList"/>
    <dgm:cxn modelId="{88563D16-1078-4F85-95B7-F4D6A033C9BC}" type="presOf" srcId="{361F13BD-174A-4763-958F-F5A4B45BD355}" destId="{F432CEFB-8AA3-4782-9060-7F9351D19C81}" srcOrd="0" destOrd="0" presId="urn:microsoft.com/office/officeart/2008/layout/LinedList"/>
    <dgm:cxn modelId="{F95C581A-CF41-4D7F-87DE-3C29F9A43C3C}" srcId="{120994C1-2605-4992-A142-BD35B87F7B17}" destId="{361F13BD-174A-4763-958F-F5A4B45BD355}" srcOrd="1" destOrd="0" parTransId="{6AAD1ED2-BF6E-4CE0-9AFF-569E8ECCD1AB}" sibTransId="{996DA778-F302-44EA-A8D6-EEEC3BF31550}"/>
    <dgm:cxn modelId="{FC3AE41F-5C99-4286-A678-5BD174921AE3}" srcId="{120994C1-2605-4992-A142-BD35B87F7B17}" destId="{937F3CCA-DA25-4F41-9B05-BD062884C1C5}" srcOrd="2" destOrd="0" parTransId="{D1E66B1E-13AE-4A05-A7B0-05604E05E809}" sibTransId="{67F810D8-4CAF-406D-8525-EBBF9C617045}"/>
    <dgm:cxn modelId="{D12A5C29-052C-4A48-990A-4D56B214C04D}" srcId="{120994C1-2605-4992-A142-BD35B87F7B17}" destId="{7A806E40-CEC0-49CA-B264-6BC5ECFA378C}" srcOrd="0" destOrd="0" parTransId="{CA853BF2-9332-49C3-8400-3E889B668151}" sibTransId="{25B5177B-C161-408A-B0AC-FBEBBFDCA1B2}"/>
    <dgm:cxn modelId="{B049AF77-FF73-416B-B256-A4E49BC8E130}" type="presOf" srcId="{937F3CCA-DA25-4F41-9B05-BD062884C1C5}" destId="{C117F5A4-18E4-4940-A72A-136E5A9F30A0}" srcOrd="0" destOrd="0" presId="urn:microsoft.com/office/officeart/2008/layout/LinedList"/>
    <dgm:cxn modelId="{81211E78-C25B-418C-B1C0-7A3C86EF3099}" srcId="{120994C1-2605-4992-A142-BD35B87F7B17}" destId="{8304A9AD-3366-4513-9F34-2A172D98D43C}" srcOrd="3" destOrd="0" parTransId="{08DA3395-DBAD-43C1-B840-3A5F78094CD0}" sibTransId="{A480AC7D-EDE2-447D-B10B-88775B9BD0C0}"/>
    <dgm:cxn modelId="{86C57385-223E-4498-81A3-D86566982555}" type="presOf" srcId="{7A806E40-CEC0-49CA-B264-6BC5ECFA378C}" destId="{BC1DDCDD-F30C-4570-830A-2F1E34155401}" srcOrd="0" destOrd="0" presId="urn:microsoft.com/office/officeart/2008/layout/LinedList"/>
    <dgm:cxn modelId="{A196248D-6729-404E-A332-AEE5DEB28DE1}" srcId="{120994C1-2605-4992-A142-BD35B87F7B17}" destId="{DDDF1BFD-7E1F-4BE2-A3FD-8E1F6FA9BD56}" srcOrd="4" destOrd="0" parTransId="{F8D6165A-8D7A-427C-8D96-D5F64406FF3C}" sibTransId="{42663807-0DD1-4F0D-A3ED-139E21735731}"/>
    <dgm:cxn modelId="{25D5579E-1E82-4FD6-AE89-EA5F564D9555}" type="presOf" srcId="{DDDF1BFD-7E1F-4BE2-A3FD-8E1F6FA9BD56}" destId="{D4E2DA35-DEA4-42BC-99A9-1408CED1DA7F}" srcOrd="0" destOrd="0" presId="urn:microsoft.com/office/officeart/2008/layout/LinedList"/>
    <dgm:cxn modelId="{FEFC38A9-D4AF-487F-B6DB-3F7577896D0C}" srcId="{120994C1-2605-4992-A142-BD35B87F7B17}" destId="{F566EE4F-71E3-4BB8-A1F8-B400322D271C}" srcOrd="5" destOrd="0" parTransId="{A815037D-6F97-4C12-8A9C-C01D47031012}" sibTransId="{3021ACDD-02F7-41A3-83AE-22B4BD7429C0}"/>
    <dgm:cxn modelId="{76C8BBB6-58F9-4BB0-A362-DDB055E0809A}" type="presOf" srcId="{8304A9AD-3366-4513-9F34-2A172D98D43C}" destId="{4955F9EB-7938-4AFD-85EB-64060CC92DD1}" srcOrd="0" destOrd="0" presId="urn:microsoft.com/office/officeart/2008/layout/LinedList"/>
    <dgm:cxn modelId="{DF5D8AE1-5C81-41CB-A780-CE9B056C6197}" type="presOf" srcId="{120994C1-2605-4992-A142-BD35B87F7B17}" destId="{8CD7DB6F-C1D1-4C1D-9AE7-B3ED57CC7A0E}" srcOrd="0" destOrd="0" presId="urn:microsoft.com/office/officeart/2008/layout/LinedList"/>
    <dgm:cxn modelId="{1CD02876-9F54-4D92-BDC2-E3449364FE67}" type="presParOf" srcId="{8CD7DB6F-C1D1-4C1D-9AE7-B3ED57CC7A0E}" destId="{A2B9DE85-D5EE-4047-8556-DA7E0F4A8C1F}" srcOrd="0" destOrd="0" presId="urn:microsoft.com/office/officeart/2008/layout/LinedList"/>
    <dgm:cxn modelId="{8B1725CA-7254-49A4-B830-E69A7EA66BEA}" type="presParOf" srcId="{8CD7DB6F-C1D1-4C1D-9AE7-B3ED57CC7A0E}" destId="{A9953200-1DF9-4D81-ABA7-EEE856A4B542}" srcOrd="1" destOrd="0" presId="urn:microsoft.com/office/officeart/2008/layout/LinedList"/>
    <dgm:cxn modelId="{FF96A779-11E2-409C-A722-05DF4B541143}" type="presParOf" srcId="{A9953200-1DF9-4D81-ABA7-EEE856A4B542}" destId="{BC1DDCDD-F30C-4570-830A-2F1E34155401}" srcOrd="0" destOrd="0" presId="urn:microsoft.com/office/officeart/2008/layout/LinedList"/>
    <dgm:cxn modelId="{01AE6A76-20BD-4EA6-9D2E-28EF701D0C8E}" type="presParOf" srcId="{A9953200-1DF9-4D81-ABA7-EEE856A4B542}" destId="{27098DC2-244C-43CE-9D10-0E18688CDAD4}" srcOrd="1" destOrd="0" presId="urn:microsoft.com/office/officeart/2008/layout/LinedList"/>
    <dgm:cxn modelId="{4C4DD5CF-12A5-43AE-AE97-DB4F4D0D0DB9}" type="presParOf" srcId="{8CD7DB6F-C1D1-4C1D-9AE7-B3ED57CC7A0E}" destId="{92E84C50-2947-42E1-9BF0-4A24874168CE}" srcOrd="2" destOrd="0" presId="urn:microsoft.com/office/officeart/2008/layout/LinedList"/>
    <dgm:cxn modelId="{CA0FC49A-C9DD-40F0-BB57-BCB1E774D02B}" type="presParOf" srcId="{8CD7DB6F-C1D1-4C1D-9AE7-B3ED57CC7A0E}" destId="{22966C40-2F47-4A39-937D-5779613CB698}" srcOrd="3" destOrd="0" presId="urn:microsoft.com/office/officeart/2008/layout/LinedList"/>
    <dgm:cxn modelId="{C8861584-149F-4322-8E0A-7B5BD35E6268}" type="presParOf" srcId="{22966C40-2F47-4A39-937D-5779613CB698}" destId="{F432CEFB-8AA3-4782-9060-7F9351D19C81}" srcOrd="0" destOrd="0" presId="urn:microsoft.com/office/officeart/2008/layout/LinedList"/>
    <dgm:cxn modelId="{38DE1364-0E6B-4752-A462-57FDE23776D1}" type="presParOf" srcId="{22966C40-2F47-4A39-937D-5779613CB698}" destId="{9BF3DAE0-30CD-46EE-8882-4ED511D86C9D}" srcOrd="1" destOrd="0" presId="urn:microsoft.com/office/officeart/2008/layout/LinedList"/>
    <dgm:cxn modelId="{5985A753-8B49-4761-AB6E-B8C816244D22}" type="presParOf" srcId="{8CD7DB6F-C1D1-4C1D-9AE7-B3ED57CC7A0E}" destId="{BBC2552C-4356-47BF-A16B-383162D7C119}" srcOrd="4" destOrd="0" presId="urn:microsoft.com/office/officeart/2008/layout/LinedList"/>
    <dgm:cxn modelId="{38F31FFE-3067-47C6-AF4D-25441409F035}" type="presParOf" srcId="{8CD7DB6F-C1D1-4C1D-9AE7-B3ED57CC7A0E}" destId="{BE014C1D-EF97-40B7-8E9C-2802262128FC}" srcOrd="5" destOrd="0" presId="urn:microsoft.com/office/officeart/2008/layout/LinedList"/>
    <dgm:cxn modelId="{AA665041-BF95-43AB-8741-E82CDF199509}" type="presParOf" srcId="{BE014C1D-EF97-40B7-8E9C-2802262128FC}" destId="{C117F5A4-18E4-4940-A72A-136E5A9F30A0}" srcOrd="0" destOrd="0" presId="urn:microsoft.com/office/officeart/2008/layout/LinedList"/>
    <dgm:cxn modelId="{0C9E4504-6FD8-4A67-8FCE-48CF26548E90}" type="presParOf" srcId="{BE014C1D-EF97-40B7-8E9C-2802262128FC}" destId="{87979EA6-4374-464D-89F4-CFDEBA3FD2C1}" srcOrd="1" destOrd="0" presId="urn:microsoft.com/office/officeart/2008/layout/LinedList"/>
    <dgm:cxn modelId="{69F4D96A-7345-4AD8-9106-9343724AC3AE}" type="presParOf" srcId="{8CD7DB6F-C1D1-4C1D-9AE7-B3ED57CC7A0E}" destId="{13A00B57-D65F-48BE-8335-931AFE5B76C9}" srcOrd="6" destOrd="0" presId="urn:microsoft.com/office/officeart/2008/layout/LinedList"/>
    <dgm:cxn modelId="{08AC79B8-7881-4E45-ADB6-0FBA1A325288}" type="presParOf" srcId="{8CD7DB6F-C1D1-4C1D-9AE7-B3ED57CC7A0E}" destId="{9598CDF1-4F3A-4923-A09D-216C79CC7558}" srcOrd="7" destOrd="0" presId="urn:microsoft.com/office/officeart/2008/layout/LinedList"/>
    <dgm:cxn modelId="{42080805-B1FC-4AF7-B2B7-B33DF98296D8}" type="presParOf" srcId="{9598CDF1-4F3A-4923-A09D-216C79CC7558}" destId="{4955F9EB-7938-4AFD-85EB-64060CC92DD1}" srcOrd="0" destOrd="0" presId="urn:microsoft.com/office/officeart/2008/layout/LinedList"/>
    <dgm:cxn modelId="{0E99A8C0-8BE7-47C0-80C8-6B3113BFE189}" type="presParOf" srcId="{9598CDF1-4F3A-4923-A09D-216C79CC7558}" destId="{6CA7D083-4E2A-4BF4-BBC1-C72D2D6C8D34}" srcOrd="1" destOrd="0" presId="urn:microsoft.com/office/officeart/2008/layout/LinedList"/>
    <dgm:cxn modelId="{4B8CA1D5-D68D-480B-B7BF-E70B7587F9B3}" type="presParOf" srcId="{8CD7DB6F-C1D1-4C1D-9AE7-B3ED57CC7A0E}" destId="{03D2526D-8D50-462E-BEF5-A2393556C7F8}" srcOrd="8" destOrd="0" presId="urn:microsoft.com/office/officeart/2008/layout/LinedList"/>
    <dgm:cxn modelId="{648493F3-EB6D-445A-87A8-0B9E4A150EAA}" type="presParOf" srcId="{8CD7DB6F-C1D1-4C1D-9AE7-B3ED57CC7A0E}" destId="{6618BF82-B127-4865-8154-4E4EBD1976D2}" srcOrd="9" destOrd="0" presId="urn:microsoft.com/office/officeart/2008/layout/LinedList"/>
    <dgm:cxn modelId="{96077741-9833-4287-A3CF-1955BA56F2BF}" type="presParOf" srcId="{6618BF82-B127-4865-8154-4E4EBD1976D2}" destId="{D4E2DA35-DEA4-42BC-99A9-1408CED1DA7F}" srcOrd="0" destOrd="0" presId="urn:microsoft.com/office/officeart/2008/layout/LinedList"/>
    <dgm:cxn modelId="{F95640D3-16D6-4407-99D1-9736D885BFAC}" type="presParOf" srcId="{6618BF82-B127-4865-8154-4E4EBD1976D2}" destId="{373B50E0-DBC6-430E-A70F-36BCCC1690F3}" srcOrd="1" destOrd="0" presId="urn:microsoft.com/office/officeart/2008/layout/LinedList"/>
    <dgm:cxn modelId="{25F9E892-491A-42DF-B3E9-C4AF6EFB0402}" type="presParOf" srcId="{8CD7DB6F-C1D1-4C1D-9AE7-B3ED57CC7A0E}" destId="{BB92AD5C-826C-4877-BC72-70D0B3C6112E}" srcOrd="10" destOrd="0" presId="urn:microsoft.com/office/officeart/2008/layout/LinedList"/>
    <dgm:cxn modelId="{69B3F58F-B25F-4434-9013-627FFC94A62A}" type="presParOf" srcId="{8CD7DB6F-C1D1-4C1D-9AE7-B3ED57CC7A0E}" destId="{4902971B-94DD-41AF-AA0C-A0F9266B9643}" srcOrd="11" destOrd="0" presId="urn:microsoft.com/office/officeart/2008/layout/LinedList"/>
    <dgm:cxn modelId="{49026EAC-8D00-47C4-8CE7-56DA19C3548C}" type="presParOf" srcId="{4902971B-94DD-41AF-AA0C-A0F9266B9643}" destId="{F3CF6371-DCFA-4D53-9642-44263984D501}" srcOrd="0" destOrd="0" presId="urn:microsoft.com/office/officeart/2008/layout/LinedList"/>
    <dgm:cxn modelId="{351329F2-A27A-4CAD-BA86-0B46E6AED126}" type="presParOf" srcId="{4902971B-94DD-41AF-AA0C-A0F9266B9643}" destId="{94DAD9D9-D7C5-4CC6-B348-A56B09B461A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9DE85-D5EE-4047-8556-DA7E0F4A8C1F}">
      <dsp:nvSpPr>
        <dsp:cNvPr id="0" name=""/>
        <dsp:cNvSpPr/>
      </dsp:nvSpPr>
      <dsp:spPr>
        <a:xfrm>
          <a:off x="0" y="2492"/>
          <a:ext cx="705802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1DDCDD-F30C-4570-830A-2F1E34155401}">
      <dsp:nvSpPr>
        <dsp:cNvPr id="0" name=""/>
        <dsp:cNvSpPr/>
      </dsp:nvSpPr>
      <dsp:spPr>
        <a:xfrm>
          <a:off x="0" y="2492"/>
          <a:ext cx="705802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200" kern="1200" dirty="0">
              <a:solidFill>
                <a:schemeClr val="tx1"/>
              </a:solidFill>
            </a:rPr>
            <a:t>Staff Review</a:t>
          </a:r>
          <a:endParaRPr lang="en-US" sz="3200" kern="1200" dirty="0"/>
        </a:p>
      </dsp:txBody>
      <dsp:txXfrm>
        <a:off x="0" y="2492"/>
        <a:ext cx="7058025" cy="850069"/>
      </dsp:txXfrm>
    </dsp:sp>
    <dsp:sp modelId="{92E84C50-2947-42E1-9BF0-4A24874168CE}">
      <dsp:nvSpPr>
        <dsp:cNvPr id="0" name=""/>
        <dsp:cNvSpPr/>
      </dsp:nvSpPr>
      <dsp:spPr>
        <a:xfrm>
          <a:off x="0" y="852561"/>
          <a:ext cx="705802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32CEFB-8AA3-4782-9060-7F9351D19C81}">
      <dsp:nvSpPr>
        <dsp:cNvPr id="0" name=""/>
        <dsp:cNvSpPr/>
      </dsp:nvSpPr>
      <dsp:spPr>
        <a:xfrm>
          <a:off x="0" y="852561"/>
          <a:ext cx="705802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200" kern="1200" dirty="0">
              <a:solidFill>
                <a:schemeClr val="tx1"/>
              </a:solidFill>
            </a:rPr>
            <a:t>2023 Budget / YE actuals</a:t>
          </a:r>
          <a:endParaRPr lang="en-US" sz="3200" kern="1200" dirty="0"/>
        </a:p>
      </dsp:txBody>
      <dsp:txXfrm>
        <a:off x="0" y="852561"/>
        <a:ext cx="7058025" cy="850069"/>
      </dsp:txXfrm>
    </dsp:sp>
    <dsp:sp modelId="{BBC2552C-4356-47BF-A16B-383162D7C119}">
      <dsp:nvSpPr>
        <dsp:cNvPr id="0" name=""/>
        <dsp:cNvSpPr/>
      </dsp:nvSpPr>
      <dsp:spPr>
        <a:xfrm>
          <a:off x="0" y="1702630"/>
          <a:ext cx="705802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17F5A4-18E4-4940-A72A-136E5A9F30A0}">
      <dsp:nvSpPr>
        <dsp:cNvPr id="0" name=""/>
        <dsp:cNvSpPr/>
      </dsp:nvSpPr>
      <dsp:spPr>
        <a:xfrm>
          <a:off x="0" y="1702630"/>
          <a:ext cx="705802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200" kern="1200" dirty="0">
              <a:solidFill>
                <a:schemeClr val="tx1"/>
              </a:solidFill>
            </a:rPr>
            <a:t>Major Income Trends</a:t>
          </a:r>
        </a:p>
      </dsp:txBody>
      <dsp:txXfrm>
        <a:off x="0" y="1702630"/>
        <a:ext cx="7058025" cy="850069"/>
      </dsp:txXfrm>
    </dsp:sp>
    <dsp:sp modelId="{13A00B57-D65F-48BE-8335-931AFE5B76C9}">
      <dsp:nvSpPr>
        <dsp:cNvPr id="0" name=""/>
        <dsp:cNvSpPr/>
      </dsp:nvSpPr>
      <dsp:spPr>
        <a:xfrm>
          <a:off x="0" y="2552699"/>
          <a:ext cx="705802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55F9EB-7938-4AFD-85EB-64060CC92DD1}">
      <dsp:nvSpPr>
        <dsp:cNvPr id="0" name=""/>
        <dsp:cNvSpPr/>
      </dsp:nvSpPr>
      <dsp:spPr>
        <a:xfrm>
          <a:off x="0" y="2552699"/>
          <a:ext cx="705802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200" kern="1200" dirty="0">
              <a:solidFill>
                <a:schemeClr val="tx1"/>
              </a:solidFill>
            </a:rPr>
            <a:t>2024 Approved Budget</a:t>
          </a:r>
        </a:p>
      </dsp:txBody>
      <dsp:txXfrm>
        <a:off x="0" y="2552699"/>
        <a:ext cx="7058025" cy="850069"/>
      </dsp:txXfrm>
    </dsp:sp>
    <dsp:sp modelId="{03D2526D-8D50-462E-BEF5-A2393556C7F8}">
      <dsp:nvSpPr>
        <dsp:cNvPr id="0" name=""/>
        <dsp:cNvSpPr/>
      </dsp:nvSpPr>
      <dsp:spPr>
        <a:xfrm>
          <a:off x="0" y="3402769"/>
          <a:ext cx="705802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E2DA35-DEA4-42BC-99A9-1408CED1DA7F}">
      <dsp:nvSpPr>
        <dsp:cNvPr id="0" name=""/>
        <dsp:cNvSpPr/>
      </dsp:nvSpPr>
      <dsp:spPr>
        <a:xfrm>
          <a:off x="0" y="3402769"/>
          <a:ext cx="705802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200" kern="1200" dirty="0">
              <a:solidFill>
                <a:schemeClr val="tx1"/>
              </a:solidFill>
            </a:rPr>
            <a:t>Discussion items</a:t>
          </a:r>
        </a:p>
      </dsp:txBody>
      <dsp:txXfrm>
        <a:off x="0" y="3402769"/>
        <a:ext cx="7058025" cy="850069"/>
      </dsp:txXfrm>
    </dsp:sp>
    <dsp:sp modelId="{BB92AD5C-826C-4877-BC72-70D0B3C6112E}">
      <dsp:nvSpPr>
        <dsp:cNvPr id="0" name=""/>
        <dsp:cNvSpPr/>
      </dsp:nvSpPr>
      <dsp:spPr>
        <a:xfrm>
          <a:off x="0" y="4252838"/>
          <a:ext cx="705802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CF6371-DCFA-4D53-9642-44263984D501}">
      <dsp:nvSpPr>
        <dsp:cNvPr id="0" name=""/>
        <dsp:cNvSpPr/>
      </dsp:nvSpPr>
      <dsp:spPr>
        <a:xfrm>
          <a:off x="0" y="4252838"/>
          <a:ext cx="705802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en-US" sz="3200" kern="1200" dirty="0">
            <a:solidFill>
              <a:schemeClr val="tx1"/>
            </a:solidFill>
          </a:endParaRPr>
        </a:p>
      </dsp:txBody>
      <dsp:txXfrm>
        <a:off x="0" y="4252838"/>
        <a:ext cx="7058025" cy="8500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7B7B606-8067-4EBC-9024-2F28C267F75C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3BEF3F1-6F1F-4D5B-A10B-629A770FE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00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C28D7B84-E20B-4BA4-BBCF-75796E50B9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DF56772D-B04E-4719-8E4F-8509EB408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6CDEBBBD-DE17-46F9-8927-2A8054CDF6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3425" indent="-28098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8713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9563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2000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92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464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036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08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DA0B3EA-D5B5-4338-BCF9-16B48295A7C4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8573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428D789C-9423-44EE-873D-8A885B3223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663" indent="-277813" defTabSz="919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2363" indent="-222250" defTabSz="919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1625" indent="-222250" defTabSz="919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20888" indent="-222250" defTabSz="919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78088" indent="-22225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5288" indent="-22225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2488" indent="-22225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9688" indent="-22225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F5D1264-D2A9-4C83-A880-C035D8F75D1B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017CEB19-0FAE-4A47-838E-2AA0C113C6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D3709557-EAE5-44A7-89E4-044DE02F46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129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D104921B-34A5-4911-B71A-9EAA392C02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663" indent="-277813" defTabSz="919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2363" indent="-222250" defTabSz="919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1625" indent="-222250" defTabSz="919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20888" indent="-222250" defTabSz="919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78088" indent="-22225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5288" indent="-22225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2488" indent="-22225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9688" indent="-22225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62FCF3F-8AAC-4518-988A-022A8CD54855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64F05816-E7FF-4543-8069-3BF3B4E5DE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3CFF3CBC-BF8B-486C-925E-915A1C2DFB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46314363-6382-4308-89FB-32E8591278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30F2EC05-6098-4474-9145-A08CD12C6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B8658D5C-F167-46F6-BA5C-587D894CE8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3425" indent="-28098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8713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9563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2000" indent="-223838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92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464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036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0800" indent="-223838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66B57D5-34EA-4B54-889F-3CC6B286DB0F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5217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EFD9-07B2-4257-8A83-CB708D13A19C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78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EFD9-07B2-4257-8A83-CB708D13A19C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06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EFD9-07B2-4257-8A83-CB708D13A19C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26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EFD9-07B2-4257-8A83-CB708D13A19C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46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EFD9-07B2-4257-8A83-CB708D13A19C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21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EFD9-07B2-4257-8A83-CB708D13A19C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95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EFD9-07B2-4257-8A83-CB708D13A19C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33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EFD9-07B2-4257-8A83-CB708D13A19C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75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EFD9-07B2-4257-8A83-CB708D13A19C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92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EFD9-07B2-4257-8A83-CB708D13A19C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54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EFD9-07B2-4257-8A83-CB708D13A19C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3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EFD9-07B2-4257-8A83-CB708D13A19C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98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EFD9-07B2-4257-8A83-CB708D13A19C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94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EFD9-07B2-4257-8A83-CB708D13A19C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7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EFD9-07B2-4257-8A83-CB708D13A19C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7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EFD9-07B2-4257-8A83-CB708D13A19C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17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EFD9-07B2-4257-8A83-CB708D13A19C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43110-BEC3-4F32-B398-DB5A95C4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876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69EFD9-07B2-4257-8A83-CB708D13A19C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643110-BEC3-4F32-B398-DB5A95C49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43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7">
            <a:extLst>
              <a:ext uri="{FF2B5EF4-FFF2-40B4-BE49-F238E27FC236}">
                <a16:creationId xmlns:a16="http://schemas.microsoft.com/office/drawing/2014/main" id="{E5A92FE9-DB05-4D0D-AF5A-BE8664B9F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9">
            <a:extLst>
              <a:ext uri="{FF2B5EF4-FFF2-40B4-BE49-F238E27FC236}">
                <a16:creationId xmlns:a16="http://schemas.microsoft.com/office/drawing/2014/main" id="{53D9B26A-5143-49A7-BA98-D871D5BD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526211" y="1"/>
            <a:ext cx="5014912" cy="6857999"/>
            <a:chOff x="2928938" y="-4763"/>
            <a:chExt cx="5014912" cy="68627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68B85E55-A2A1-4682-B891-F201358A92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5EF6EDB-9B5D-49E9-96FA-1AE08BF95E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8338226-D6E2-4EEE-B271-DB4BD096D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878FB48-17B3-4A11-8025-DE0945CD4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150A21C-DD6D-4D3C-9E95-7A3CA263B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505BF04-104D-4180-A284-42FCD6B04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Google Shape;150;p1">
            <a:extLst>
              <a:ext uri="{FF2B5EF4-FFF2-40B4-BE49-F238E27FC236}">
                <a16:creationId xmlns:a16="http://schemas.microsoft.com/office/drawing/2014/main" id="{00A6CD8F-949E-4FE1-8385-42C71E7FA63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1309" y="99777"/>
            <a:ext cx="11648049" cy="2939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algn="ctr">
              <a:spcBef>
                <a:spcPts val="0"/>
              </a:spcBef>
              <a:buClr>
                <a:schemeClr val="lt1"/>
              </a:buClr>
              <a:buSzPts val="4400"/>
            </a:pPr>
            <a:r>
              <a:rPr lang="en-US" sz="53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ACS </a:t>
            </a:r>
            <a:br>
              <a:rPr lang="en-US" sz="5300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en-US" sz="53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DIVISION OF POLYMER CHEMISTRY</a:t>
            </a:r>
            <a:br>
              <a:rPr lang="en-US" sz="5300" dirty="0">
                <a:cs typeface="Arial" panose="020B0604020202020204" pitchFamily="34" charset="0"/>
              </a:rPr>
            </a:br>
            <a:r>
              <a:rPr lang="en-US" sz="5300" dirty="0"/>
              <a:t>Treasurer Report</a:t>
            </a:r>
            <a:br>
              <a:rPr lang="en-US" sz="5300" dirty="0"/>
            </a:br>
            <a:r>
              <a:rPr lang="en-US" sz="5300" dirty="0"/>
              <a:t>POLY Business Meeting March 2024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1" name="Google Shape;151;p1">
            <a:extLst>
              <a:ext uri="{FF2B5EF4-FFF2-40B4-BE49-F238E27FC236}">
                <a16:creationId xmlns:a16="http://schemas.microsoft.com/office/drawing/2014/main" id="{D1D821DA-C60B-42EC-BAF9-927A34F0B58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16465" y="4123812"/>
            <a:ext cx="11182893" cy="1101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>
              <a:buSzPts val="1800"/>
            </a:pPr>
            <a:r>
              <a:rPr lang="en-US" sz="2000" dirty="0">
                <a:cs typeface="Arial" panose="020B0604020202020204" pitchFamily="34" charset="0"/>
              </a:rPr>
              <a:t>Presented by John Matson (Treasurer) with help from Christine </a:t>
            </a:r>
            <a:r>
              <a:rPr lang="en-US" sz="2000" dirty="0" err="1">
                <a:cs typeface="Arial" panose="020B0604020202020204" pitchFamily="34" charset="0"/>
              </a:rPr>
              <a:t>Coltraine</a:t>
            </a:r>
            <a:r>
              <a:rPr lang="en-US" sz="2000" dirty="0">
                <a:cs typeface="Arial" panose="020B0604020202020204" pitchFamily="34" charset="0"/>
              </a:rPr>
              <a:t> (past Treasurer)</a:t>
            </a:r>
          </a:p>
          <a:p>
            <a:pPr marL="0" lvl="0" indent="0" algn="r">
              <a:buSzPts val="1800"/>
            </a:pPr>
            <a:r>
              <a:rPr lang="en-US" sz="2000" dirty="0">
                <a:cs typeface="Arial" panose="020B0604020202020204" pitchFamily="34" charset="0"/>
              </a:rPr>
              <a:t>Support from Kathy Mitchem and Carlee Black </a:t>
            </a:r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A1375CEC-6C77-4EA2-8F61-559C8AE5170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2" y="99776"/>
            <a:ext cx="6318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8600689E-1CDE-4592-96BC-4557DB58E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713" y="9939"/>
            <a:ext cx="987287" cy="935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918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8212E7-9BB4-CC58-6071-9DAF6072C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76" y="1434332"/>
            <a:ext cx="3504657" cy="4894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B53AA2-CDED-F417-AED2-64C884D42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9007" y="977435"/>
            <a:ext cx="3553986" cy="5808728"/>
          </a:xfrm>
          <a:prstGeom prst="rect">
            <a:avLst/>
          </a:prstGeom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FBFA7775-573F-34EC-11CE-00B9A00E5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846" y="1075788"/>
            <a:ext cx="3553986" cy="4832092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sz="1600" b="1" dirty="0"/>
              <a:t>Important points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/>
              <a:t>Investment</a:t>
            </a:r>
            <a:r>
              <a:rPr lang="en-US" altLang="en-US" sz="1600" dirty="0"/>
              <a:t>:  We anticipate cashing out $148,520 from investments in 2024. Again, this is not sustainable.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/>
              <a:t>New councilor travel program</a:t>
            </a:r>
            <a:r>
              <a:rPr lang="en-US" altLang="en-US" sz="1600" dirty="0"/>
              <a:t>: We envision making $6,000 in 2024 due to adjustments from ACS in councilor travel reimbursement.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 err="1"/>
              <a:t>ExComm</a:t>
            </a:r>
            <a:r>
              <a:rPr lang="en-US" altLang="en-US" sz="1600" b="1" dirty="0"/>
              <a:t> officer travel</a:t>
            </a:r>
            <a:r>
              <a:rPr lang="en-US" altLang="en-US" sz="1600" dirty="0"/>
              <a:t>: We approved up to $500 per </a:t>
            </a:r>
            <a:r>
              <a:rPr lang="en-US" altLang="en-US" sz="1600" dirty="0" err="1"/>
              <a:t>ExComm</a:t>
            </a:r>
            <a:r>
              <a:rPr lang="en-US" altLang="en-US" sz="1600" dirty="0"/>
              <a:t> officer per meeting to help defray travel costs to ACS meetings. Limit $6,000 total.</a:t>
            </a:r>
            <a:endParaRPr lang="en-US" altLang="en-US" sz="1600" b="1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/>
              <a:t>Workshops</a:t>
            </a:r>
            <a:r>
              <a:rPr lang="en-US" altLang="en-US" sz="1600" dirty="0"/>
              <a:t>: We estimate $45,000 in workshop profits in 2024.</a:t>
            </a:r>
            <a:endParaRPr lang="en-US" altLang="en-US" sz="1600" b="1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DCAD0306-6ED1-6145-DA93-57A2C92A8176}"/>
              </a:ext>
            </a:extLst>
          </p:cNvPr>
          <p:cNvSpPr txBox="1">
            <a:spLocks noChangeArrowheads="1"/>
          </p:cNvSpPr>
          <p:nvPr/>
        </p:nvSpPr>
        <p:spPr>
          <a:xfrm>
            <a:off x="1616364" y="344464"/>
            <a:ext cx="9897949" cy="52418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defTabSz="914363">
              <a:defRPr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2024 Final Approved Budget</a:t>
            </a:r>
            <a:endParaRPr lang="en-US" sz="34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090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A9E770-472F-0FFD-1052-F8BA4DA92020}"/>
              </a:ext>
            </a:extLst>
          </p:cNvPr>
          <p:cNvSpPr txBox="1"/>
          <p:nvPr/>
        </p:nvSpPr>
        <p:spPr>
          <a:xfrm>
            <a:off x="2123440" y="13716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Reducing spending will not alleviate our budget problems. We are stretched very thin as it </a:t>
            </a:r>
            <a:r>
              <a:rPr lang="en-US" sz="2400"/>
              <a:t>is. 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How can we bring in more money?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Award sponsors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Increase membership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Consider workshops carefully and insist on cheaper cities for smaller workshops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Other ideas?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68AF4D0-940A-4496-CEA7-249220A7A4B9}"/>
              </a:ext>
            </a:extLst>
          </p:cNvPr>
          <p:cNvSpPr txBox="1">
            <a:spLocks noChangeArrowheads="1"/>
          </p:cNvSpPr>
          <p:nvPr/>
        </p:nvSpPr>
        <p:spPr>
          <a:xfrm>
            <a:off x="1616364" y="344464"/>
            <a:ext cx="9897949" cy="52418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defTabSz="914363">
              <a:defRPr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Discussion Items </a:t>
            </a:r>
            <a:endParaRPr lang="en-US" sz="34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27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536AA1-4C96-48AC-A511-F5B7B4DCA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1" y="685800"/>
            <a:ext cx="2639962" cy="51054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Outline</a:t>
            </a:r>
          </a:p>
        </p:txBody>
      </p:sp>
      <p:grpSp>
        <p:nvGrpSpPr>
          <p:cNvPr id="32" name="Group 15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C388DE0C-C8C9-418F-812B-893F97F61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713" y="9939"/>
            <a:ext cx="987287" cy="935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38E33DC6-4446-4E01-934E-7FF153EBAD6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" y="0"/>
            <a:ext cx="739983" cy="107093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graphicFrame>
        <p:nvGraphicFramePr>
          <p:cNvPr id="33" name="Content Placeholder 2">
            <a:extLst>
              <a:ext uri="{FF2B5EF4-FFF2-40B4-BE49-F238E27FC236}">
                <a16:creationId xmlns:a16="http://schemas.microsoft.com/office/drawing/2014/main" id="{9E12E836-C787-41DE-B94B-5CEA2B8DDB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641275"/>
              </p:ext>
            </p:extLst>
          </p:nvPr>
        </p:nvGraphicFramePr>
        <p:xfrm>
          <a:off x="4797021" y="1126780"/>
          <a:ext cx="705802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17534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599AA54-E02E-4CC7-9B0D-AFBBAB2E06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1" t="28328" r="35369" b="26921"/>
          <a:stretch/>
        </p:blipFill>
        <p:spPr>
          <a:xfrm rot="5400000">
            <a:off x="984572" y="2742423"/>
            <a:ext cx="2618047" cy="19899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7C7FEB-5BF6-41DC-8D75-14BA0CEAAF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57207" y="136199"/>
            <a:ext cx="6663755" cy="59531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alt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 POLY Business Office</a:t>
            </a:r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D3C05A64-F4C5-43C3-9B67-19DA0071F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1195" y="918411"/>
            <a:ext cx="7703659" cy="111285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0488" indent="-90488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>
                <a:tab pos="1597025" algn="l"/>
              </a:tabLst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1597025" algn="l"/>
              </a:tabLst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56673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1597025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749300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1597025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931863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1597025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13890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1597025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18462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1597025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23034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1597025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27606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1597025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lvl="1">
              <a:spcBef>
                <a:spcPct val="0"/>
              </a:spcBef>
              <a:buNone/>
            </a:pPr>
            <a:r>
              <a:rPr lang="en-US" altLang="en-US" sz="1600" b="1" dirty="0">
                <a:solidFill>
                  <a:schemeClr val="tx1"/>
                </a:solidFill>
                <a:latin typeface="Arial" panose="020B0604020202020204" pitchFamily="34" charset="0"/>
              </a:rPr>
              <a:t>Oversite:</a:t>
            </a: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	*POLY Supervisor: John Matson (Treasurer)</a:t>
            </a:r>
          </a:p>
          <a:p>
            <a:pPr marL="0" lvl="1">
              <a:spcBef>
                <a:spcPct val="0"/>
              </a:spcBef>
              <a:buNone/>
            </a:pP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	*VT Representative: Bob Moore</a:t>
            </a:r>
          </a:p>
          <a:p>
            <a:pPr marL="0" lvl="1">
              <a:spcBef>
                <a:spcPct val="0"/>
              </a:spcBef>
              <a:buNone/>
            </a:pPr>
            <a:endParaRPr lang="en-US" altLang="en-US" sz="16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1">
              <a:spcBef>
                <a:spcPct val="0"/>
              </a:spcBef>
              <a:buNone/>
            </a:pPr>
            <a:r>
              <a:rPr lang="en-US" altLang="en-US" sz="1600" b="1" dirty="0">
                <a:solidFill>
                  <a:schemeClr val="tx1"/>
                </a:solidFill>
                <a:latin typeface="Arial" panose="020B0604020202020204" pitchFamily="34" charset="0"/>
              </a:rPr>
              <a:t>Location:</a:t>
            </a: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  	Virginia Tech, Blacksburg, VA (office move underway)</a:t>
            </a:r>
          </a:p>
        </p:txBody>
      </p:sp>
      <p:sp>
        <p:nvSpPr>
          <p:cNvPr id="57351" name="Rectangle 11">
            <a:extLst>
              <a:ext uri="{FF2B5EF4-FFF2-40B4-BE49-F238E27FC236}">
                <a16:creationId xmlns:a16="http://schemas.microsoft.com/office/drawing/2014/main" id="{3C075905-993D-4F74-BEF7-A34CF1A4A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2909" y="2428361"/>
            <a:ext cx="3975297" cy="270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>
                <a:tab pos="228600" algn="l"/>
              </a:tabLst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228600" algn="l"/>
              </a:tabLst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2286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2286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2286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2286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2286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2286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tabLst>
                <a:tab pos="228600" algn="l"/>
              </a:tabLst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230188" lvl="1" indent="-230188">
              <a:spcBef>
                <a:spcPct val="0"/>
              </a:spcBef>
              <a:buNone/>
            </a:pPr>
            <a:r>
              <a:rPr lang="en-US" altLang="en-US" b="1" dirty="0">
                <a:latin typeface="Arial" panose="020B0604020202020204" pitchFamily="34" charset="0"/>
              </a:rPr>
              <a:t>Carlee Black</a:t>
            </a:r>
          </a:p>
          <a:p>
            <a:pPr marL="230188" lvl="1" indent="-230188">
              <a:spcBef>
                <a:spcPct val="0"/>
              </a:spcBef>
              <a:buNone/>
            </a:pPr>
            <a:r>
              <a:rPr lang="en-US" altLang="en-US" sz="1400" b="1" dirty="0">
                <a:latin typeface="Arial" panose="020B0604020202020204" pitchFamily="34" charset="0"/>
              </a:rPr>
              <a:t>Administrative Assistant</a:t>
            </a:r>
            <a:br>
              <a:rPr lang="en-US" altLang="en-US" sz="1400" dirty="0">
                <a:latin typeface="Arial" panose="020B0604020202020204" pitchFamily="34" charset="0"/>
              </a:rPr>
            </a:b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Salary 32hrs Week</a:t>
            </a:r>
            <a:endParaRPr lang="en-US" altLang="en-US" sz="1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30188" lvl="1" indent="-230188">
              <a:spcBef>
                <a:spcPct val="0"/>
              </a:spcBef>
              <a:buNone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Membership Support</a:t>
            </a:r>
          </a:p>
          <a:p>
            <a:pPr marL="230188" lvl="1" indent="-230188">
              <a:spcBef>
                <a:spcPct val="0"/>
              </a:spcBef>
              <a:buNone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Workshop/Meeting Prep, Website, etc.</a:t>
            </a:r>
          </a:p>
          <a:p>
            <a:pPr marL="230188" lvl="1" indent="-230188">
              <a:spcBef>
                <a:spcPct val="0"/>
              </a:spcBef>
              <a:buNone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Awards Oversite</a:t>
            </a:r>
          </a:p>
          <a:p>
            <a:pPr marL="230188" lvl="1" indent="-230188">
              <a:spcBef>
                <a:spcPct val="0"/>
              </a:spcBef>
              <a:buNone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POLY Newsletter &amp; Publicity Posts: </a:t>
            </a:r>
          </a:p>
          <a:p>
            <a:pPr marL="230188" lvl="1" indent="-230188">
              <a:spcBef>
                <a:spcPct val="0"/>
              </a:spcBef>
              <a:buNone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	Facebook, E-news, </a:t>
            </a:r>
            <a:r>
              <a:rPr lang="en-US" altLang="en-US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ListServe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marL="230188" lvl="1" indent="-230188">
              <a:spcBef>
                <a:spcPct val="0"/>
              </a:spcBef>
              <a:buNone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General Websites Updates</a:t>
            </a:r>
          </a:p>
          <a:p>
            <a:pPr marL="230188" lvl="1" indent="-230188">
              <a:spcBef>
                <a:spcPct val="0"/>
              </a:spcBef>
              <a:buNone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Graphical Abstracts/Preprint</a:t>
            </a:r>
          </a:p>
          <a:p>
            <a:pPr marL="230188" lvl="1" indent="-230188">
              <a:spcBef>
                <a:spcPct val="0"/>
              </a:spcBef>
              <a:buNone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</a:rPr>
              <a:t>Office Supplies/Orders</a:t>
            </a:r>
          </a:p>
        </p:txBody>
      </p:sp>
      <p:pic>
        <p:nvPicPr>
          <p:cNvPr id="57352" name="Picture 11">
            <a:extLst>
              <a:ext uri="{FF2B5EF4-FFF2-40B4-BE49-F238E27FC236}">
                <a16:creationId xmlns:a16="http://schemas.microsoft.com/office/drawing/2014/main" id="{02328902-ACFA-4BEF-8F17-6B1281F58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95" y="201614"/>
            <a:ext cx="985837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">
            <a:extLst>
              <a:ext uri="{FF2B5EF4-FFF2-40B4-BE49-F238E27FC236}">
                <a16:creationId xmlns:a16="http://schemas.microsoft.com/office/drawing/2014/main" id="{FE06CE35-DBA9-46D9-8F53-E1DE6576108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" y="0"/>
            <a:ext cx="739983" cy="107093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E2A14379-059B-6D67-D5CD-14558A1F2ECB}"/>
              </a:ext>
            </a:extLst>
          </p:cNvPr>
          <p:cNvSpPr txBox="1">
            <a:spLocks noChangeArrowheads="1"/>
          </p:cNvSpPr>
          <p:nvPr/>
        </p:nvSpPr>
        <p:spPr>
          <a:xfrm>
            <a:off x="8903445" y="2307574"/>
            <a:ext cx="2966408" cy="3066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0"/>
              </a:spcAft>
              <a:buFont typeface="Arial"/>
              <a:buNone/>
              <a:tabLst>
                <a:tab pos="228600" algn="l"/>
              </a:tabLst>
              <a:defRPr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Kathy Mitchem</a:t>
            </a:r>
          </a:p>
          <a:p>
            <a:pPr marL="0" indent="0">
              <a:spcBef>
                <a:spcPts val="300"/>
              </a:spcBef>
              <a:spcAft>
                <a:spcPts val="0"/>
              </a:spcAft>
              <a:buFont typeface="Arial"/>
              <a:buNone/>
              <a:tabLst>
                <a:tab pos="228600" algn="l"/>
              </a:tabLst>
              <a:defRPr/>
            </a:pP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Business Manager</a:t>
            </a:r>
          </a:p>
          <a:p>
            <a:pPr marL="0" lvl="1" indent="0">
              <a:spcBef>
                <a:spcPts val="300"/>
              </a:spcBef>
              <a:spcAft>
                <a:spcPts val="0"/>
              </a:spcAft>
              <a:buFont typeface="Arial"/>
              <a:buNone/>
              <a:tabLst>
                <a:tab pos="228600" algn="l"/>
              </a:tabLst>
              <a:defRPr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Full Time </a:t>
            </a:r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spcBef>
                <a:spcPts val="3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Budget Support-Bookkeeping</a:t>
            </a:r>
          </a:p>
          <a:p>
            <a:pPr marL="0" lvl="1">
              <a:spcBef>
                <a:spcPts val="3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ExComm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Officer Support</a:t>
            </a:r>
          </a:p>
          <a:p>
            <a:pPr marL="0" lvl="1">
              <a:spcBef>
                <a:spcPts val="3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Workshops &amp; Event Planning</a:t>
            </a:r>
          </a:p>
          <a:p>
            <a:pPr marL="0" lvl="1">
              <a:spcBef>
                <a:spcPts val="3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ACS Meetings Support</a:t>
            </a:r>
          </a:p>
          <a:p>
            <a:pPr marL="0" lvl="1">
              <a:spcBef>
                <a:spcPts val="3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Industrial Advisory Board</a:t>
            </a:r>
          </a:p>
          <a:p>
            <a:pPr marL="0" lvl="1">
              <a:spcBef>
                <a:spcPts val="3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- &amp; Other Committee Assistance</a:t>
            </a:r>
          </a:p>
          <a:p>
            <a:pPr marL="0" lvl="1">
              <a:spcBef>
                <a:spcPts val="30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Election Oversite</a:t>
            </a:r>
          </a:p>
          <a:p>
            <a:pPr marL="0" lvl="1">
              <a:spcBef>
                <a:spcPts val="3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VT/Staff/Office Oversite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4B06CC-04E0-49B0-947C-4F2A196E8C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4" t="16440" r="37670" b="16440"/>
          <a:stretch/>
        </p:blipFill>
        <p:spPr>
          <a:xfrm rot="5400000">
            <a:off x="6471909" y="2742423"/>
            <a:ext cx="2618047" cy="19899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Star: 6 Points 1">
            <a:extLst>
              <a:ext uri="{FF2B5EF4-FFF2-40B4-BE49-F238E27FC236}">
                <a16:creationId xmlns:a16="http://schemas.microsoft.com/office/drawing/2014/main" id="{D62E2FF0-374E-06E0-D3C8-DBE1E82465B0}"/>
              </a:ext>
            </a:extLst>
          </p:cNvPr>
          <p:cNvSpPr/>
          <p:nvPr/>
        </p:nvSpPr>
        <p:spPr>
          <a:xfrm rot="20630104">
            <a:off x="9197016" y="121378"/>
            <a:ext cx="2750458" cy="248457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</a:rPr>
              <a:t>The</a:t>
            </a:r>
          </a:p>
          <a:p>
            <a:pPr algn="ctr"/>
            <a:r>
              <a:rPr lang="en-US" b="1" i="1" dirty="0">
                <a:solidFill>
                  <a:schemeClr val="tx1"/>
                </a:solidFill>
              </a:rPr>
              <a:t>POLY leadership is committed to taking on more tasks in 2024 to help Kathy and Carlee</a:t>
            </a:r>
          </a:p>
        </p:txBody>
      </p:sp>
    </p:spTree>
    <p:extLst>
      <p:ext uri="{BB962C8B-B14F-4D97-AF65-F5344CB8AC3E}">
        <p14:creationId xmlns:p14="http://schemas.microsoft.com/office/powerpoint/2010/main" val="2301269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67A1FC6-22FB-4EA7-B90A-C9F18FBEF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246FDC4-DD97-431A-914A-9EB57A4A3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912130" cy="6858000"/>
          </a:xfrm>
          <a:custGeom>
            <a:avLst/>
            <a:gdLst>
              <a:gd name="connsiteX0" fmla="*/ 1073044 w 7912130"/>
              <a:gd name="connsiteY0" fmla="*/ 3032931 h 6858000"/>
              <a:gd name="connsiteX1" fmla="*/ 1073044 w 7912130"/>
              <a:gd name="connsiteY1" fmla="*/ 3035810 h 6858000"/>
              <a:gd name="connsiteX2" fmla="*/ 1076802 w 7912130"/>
              <a:gd name="connsiteY2" fmla="*/ 3035810 h 6858000"/>
              <a:gd name="connsiteX3" fmla="*/ 1170738 w 7912130"/>
              <a:gd name="connsiteY3" fmla="*/ 1248347 h 6858000"/>
              <a:gd name="connsiteX4" fmla="*/ 1170738 w 7912130"/>
              <a:gd name="connsiteY4" fmla="*/ 1273486 h 6858000"/>
              <a:gd name="connsiteX5" fmla="*/ 1183895 w 7912130"/>
              <a:gd name="connsiteY5" fmla="*/ 1248347 h 6858000"/>
              <a:gd name="connsiteX6" fmla="*/ 0 w 7912130"/>
              <a:gd name="connsiteY6" fmla="*/ 0 h 6858000"/>
              <a:gd name="connsiteX7" fmla="*/ 2133906 w 7912130"/>
              <a:gd name="connsiteY7" fmla="*/ 0 h 6858000"/>
              <a:gd name="connsiteX8" fmla="*/ 2629909 w 7912130"/>
              <a:gd name="connsiteY8" fmla="*/ 0 h 6858000"/>
              <a:gd name="connsiteX9" fmla="*/ 1227479 w 7912130"/>
              <a:gd name="connsiteY9" fmla="*/ 2669551 h 6858000"/>
              <a:gd name="connsiteX10" fmla="*/ 1235349 w 7912130"/>
              <a:gd name="connsiteY10" fmla="*/ 2673350 h 6858000"/>
              <a:gd name="connsiteX11" fmla="*/ 1353755 w 7912130"/>
              <a:gd name="connsiteY11" fmla="*/ 2754312 h 6858000"/>
              <a:gd name="connsiteX12" fmla="*/ 7912130 w 7912130"/>
              <a:gd name="connsiteY12" fmla="*/ 6858000 h 6858000"/>
              <a:gd name="connsiteX13" fmla="*/ 6066970 w 7912130"/>
              <a:gd name="connsiteY13" fmla="*/ 6858000 h 6858000"/>
              <a:gd name="connsiteX14" fmla="*/ 6059889 w 7912130"/>
              <a:gd name="connsiteY14" fmla="*/ 6852577 h 6858000"/>
              <a:gd name="connsiteX15" fmla="*/ 6059889 w 7912130"/>
              <a:gd name="connsiteY15" fmla="*/ 6857999 h 6858000"/>
              <a:gd name="connsiteX16" fmla="*/ 1707025 w 7912130"/>
              <a:gd name="connsiteY16" fmla="*/ 6857999 h 6858000"/>
              <a:gd name="connsiteX17" fmla="*/ 1707025 w 7912130"/>
              <a:gd name="connsiteY17" fmla="*/ 6858000 h 6858000"/>
              <a:gd name="connsiteX18" fmla="*/ 1073044 w 7912130"/>
              <a:gd name="connsiteY18" fmla="*/ 6858000 h 6858000"/>
              <a:gd name="connsiteX19" fmla="*/ 536592 w 7912130"/>
              <a:gd name="connsiteY19" fmla="*/ 6858000 h 6858000"/>
              <a:gd name="connsiteX20" fmla="*/ 0 w 7912130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912130" h="6858000">
                <a:moveTo>
                  <a:pt x="1073044" y="3032931"/>
                </a:moveTo>
                <a:lnTo>
                  <a:pt x="1073044" y="3035810"/>
                </a:lnTo>
                <a:lnTo>
                  <a:pt x="1076802" y="3035810"/>
                </a:lnTo>
                <a:close/>
                <a:moveTo>
                  <a:pt x="1170738" y="1248347"/>
                </a:moveTo>
                <a:lnTo>
                  <a:pt x="1170738" y="1273486"/>
                </a:lnTo>
                <a:lnTo>
                  <a:pt x="1183895" y="1248347"/>
                </a:lnTo>
                <a:close/>
                <a:moveTo>
                  <a:pt x="0" y="0"/>
                </a:moveTo>
                <a:lnTo>
                  <a:pt x="2133906" y="0"/>
                </a:lnTo>
                <a:lnTo>
                  <a:pt x="2629909" y="0"/>
                </a:lnTo>
                <a:lnTo>
                  <a:pt x="1227479" y="2669551"/>
                </a:lnTo>
                <a:lnTo>
                  <a:pt x="1235349" y="2673350"/>
                </a:lnTo>
                <a:lnTo>
                  <a:pt x="1353755" y="2754312"/>
                </a:lnTo>
                <a:lnTo>
                  <a:pt x="7912130" y="6858000"/>
                </a:lnTo>
                <a:lnTo>
                  <a:pt x="6066970" y="6858000"/>
                </a:lnTo>
                <a:lnTo>
                  <a:pt x="6059889" y="6852577"/>
                </a:lnTo>
                <a:lnTo>
                  <a:pt x="6059889" y="6857999"/>
                </a:lnTo>
                <a:lnTo>
                  <a:pt x="1707025" y="6857999"/>
                </a:lnTo>
                <a:lnTo>
                  <a:pt x="1707025" y="6858000"/>
                </a:lnTo>
                <a:lnTo>
                  <a:pt x="1073044" y="6858000"/>
                </a:lnTo>
                <a:lnTo>
                  <a:pt x="5365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D4E68A2-74B0-42F5-BB75-2E1A7C201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535917" cy="6858000"/>
          </a:xfrm>
          <a:custGeom>
            <a:avLst/>
            <a:gdLst>
              <a:gd name="connsiteX0" fmla="*/ 696831 w 7535917"/>
              <a:gd name="connsiteY0" fmla="*/ 3032931 h 6858000"/>
              <a:gd name="connsiteX1" fmla="*/ 696831 w 7535917"/>
              <a:gd name="connsiteY1" fmla="*/ 3035810 h 6858000"/>
              <a:gd name="connsiteX2" fmla="*/ 700589 w 7535917"/>
              <a:gd name="connsiteY2" fmla="*/ 3035810 h 6858000"/>
              <a:gd name="connsiteX3" fmla="*/ 794525 w 7535917"/>
              <a:gd name="connsiteY3" fmla="*/ 1248347 h 6858000"/>
              <a:gd name="connsiteX4" fmla="*/ 794525 w 7535917"/>
              <a:gd name="connsiteY4" fmla="*/ 1273486 h 6858000"/>
              <a:gd name="connsiteX5" fmla="*/ 807682 w 7535917"/>
              <a:gd name="connsiteY5" fmla="*/ 1248347 h 6858000"/>
              <a:gd name="connsiteX6" fmla="*/ 0 w 7535917"/>
              <a:gd name="connsiteY6" fmla="*/ 0 h 6858000"/>
              <a:gd name="connsiteX7" fmla="*/ 1757693 w 7535917"/>
              <a:gd name="connsiteY7" fmla="*/ 0 h 6858000"/>
              <a:gd name="connsiteX8" fmla="*/ 2253696 w 7535917"/>
              <a:gd name="connsiteY8" fmla="*/ 0 h 6858000"/>
              <a:gd name="connsiteX9" fmla="*/ 851266 w 7535917"/>
              <a:gd name="connsiteY9" fmla="*/ 2669551 h 6858000"/>
              <a:gd name="connsiteX10" fmla="*/ 859136 w 7535917"/>
              <a:gd name="connsiteY10" fmla="*/ 2673350 h 6858000"/>
              <a:gd name="connsiteX11" fmla="*/ 977542 w 7535917"/>
              <a:gd name="connsiteY11" fmla="*/ 2754312 h 6858000"/>
              <a:gd name="connsiteX12" fmla="*/ 7535917 w 7535917"/>
              <a:gd name="connsiteY12" fmla="*/ 6858000 h 6858000"/>
              <a:gd name="connsiteX13" fmla="*/ 5690757 w 7535917"/>
              <a:gd name="connsiteY13" fmla="*/ 6858000 h 6858000"/>
              <a:gd name="connsiteX14" fmla="*/ 5683676 w 7535917"/>
              <a:gd name="connsiteY14" fmla="*/ 6852577 h 6858000"/>
              <a:gd name="connsiteX15" fmla="*/ 5683676 w 7535917"/>
              <a:gd name="connsiteY15" fmla="*/ 6857999 h 6858000"/>
              <a:gd name="connsiteX16" fmla="*/ 1330812 w 7535917"/>
              <a:gd name="connsiteY16" fmla="*/ 6857999 h 6858000"/>
              <a:gd name="connsiteX17" fmla="*/ 1330812 w 7535917"/>
              <a:gd name="connsiteY17" fmla="*/ 6858000 h 6858000"/>
              <a:gd name="connsiteX18" fmla="*/ 696831 w 7535917"/>
              <a:gd name="connsiteY18" fmla="*/ 6858000 h 6858000"/>
              <a:gd name="connsiteX19" fmla="*/ 160379 w 7535917"/>
              <a:gd name="connsiteY19" fmla="*/ 6858000 h 6858000"/>
              <a:gd name="connsiteX20" fmla="*/ 0 w 7535917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535917" h="6858000">
                <a:moveTo>
                  <a:pt x="696831" y="3032931"/>
                </a:moveTo>
                <a:lnTo>
                  <a:pt x="696831" y="3035810"/>
                </a:lnTo>
                <a:lnTo>
                  <a:pt x="700589" y="3035810"/>
                </a:lnTo>
                <a:close/>
                <a:moveTo>
                  <a:pt x="794525" y="1248347"/>
                </a:moveTo>
                <a:lnTo>
                  <a:pt x="794525" y="1273486"/>
                </a:lnTo>
                <a:lnTo>
                  <a:pt x="807682" y="1248347"/>
                </a:lnTo>
                <a:close/>
                <a:moveTo>
                  <a:pt x="0" y="0"/>
                </a:moveTo>
                <a:lnTo>
                  <a:pt x="1757693" y="0"/>
                </a:lnTo>
                <a:lnTo>
                  <a:pt x="2253696" y="0"/>
                </a:lnTo>
                <a:lnTo>
                  <a:pt x="851266" y="2669551"/>
                </a:lnTo>
                <a:lnTo>
                  <a:pt x="859136" y="2673350"/>
                </a:lnTo>
                <a:lnTo>
                  <a:pt x="977542" y="2754312"/>
                </a:lnTo>
                <a:lnTo>
                  <a:pt x="7535917" y="6858000"/>
                </a:lnTo>
                <a:lnTo>
                  <a:pt x="5690757" y="6858000"/>
                </a:lnTo>
                <a:lnTo>
                  <a:pt x="5683676" y="6852577"/>
                </a:lnTo>
                <a:lnTo>
                  <a:pt x="5683676" y="6857999"/>
                </a:lnTo>
                <a:lnTo>
                  <a:pt x="1330812" y="6857999"/>
                </a:lnTo>
                <a:lnTo>
                  <a:pt x="1330812" y="6858000"/>
                </a:lnTo>
                <a:lnTo>
                  <a:pt x="696831" y="6858000"/>
                </a:lnTo>
                <a:lnTo>
                  <a:pt x="16037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4FC52A-4996-44E1-8CA4-3B3753D1F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658" y="755904"/>
            <a:ext cx="7711025" cy="30845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dirty="0"/>
              <a:t>2023 Budget / YE Actuals</a:t>
            </a:r>
          </a:p>
        </p:txBody>
      </p:sp>
    </p:spTree>
    <p:extLst>
      <p:ext uri="{BB962C8B-B14F-4D97-AF65-F5344CB8AC3E}">
        <p14:creationId xmlns:p14="http://schemas.microsoft.com/office/powerpoint/2010/main" val="2907264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B6AFA989-7920-4128-8572-622ACCFE80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" y="0"/>
            <a:ext cx="739983" cy="107093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18" name="TextBox 7">
            <a:extLst>
              <a:ext uri="{FF2B5EF4-FFF2-40B4-BE49-F238E27FC236}">
                <a16:creationId xmlns:a16="http://schemas.microsoft.com/office/drawing/2014/main" id="{AD0897CF-105B-45D3-9895-8C88BF502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3630" y="121920"/>
            <a:ext cx="2941202" cy="6632585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sz="1600" b="1" dirty="0"/>
              <a:t>Important points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/>
              <a:t>ACS POLY Membership and allocation</a:t>
            </a:r>
            <a:r>
              <a:rPr lang="en-US" altLang="en-US" sz="1600" dirty="0"/>
              <a:t>: Membership dues continue to drop; we received only $59k in 2023. This is a concerning trend.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/>
              <a:t>Workshops</a:t>
            </a:r>
            <a:r>
              <a:rPr lang="en-US" altLang="en-US" sz="1600" dirty="0"/>
              <a:t>: Workshops were a strong point in 2023, making us $67k over 3 workshops.</a:t>
            </a:r>
            <a:endParaRPr lang="en-US" altLang="en-US" sz="1600" b="1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/>
              <a:t>Investment</a:t>
            </a:r>
            <a:r>
              <a:rPr lang="en-US" altLang="en-US" sz="1600" dirty="0"/>
              <a:t>:  We cashed-out $155k from investments in 2023. Because the market did well in 2023, our balance was still above YE2022, but this is not sustainable.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err="1"/>
              <a:t>ExComm</a:t>
            </a:r>
            <a:r>
              <a:rPr lang="en-US" sz="1600" b="1" dirty="0"/>
              <a:t>: </a:t>
            </a:r>
            <a:r>
              <a:rPr lang="en-US" sz="1600" dirty="0"/>
              <a:t>We decreased </a:t>
            </a:r>
            <a:r>
              <a:rPr lang="en-US" sz="1600" dirty="0" err="1"/>
              <a:t>ExComm</a:t>
            </a:r>
            <a:r>
              <a:rPr lang="en-US" sz="1600" dirty="0"/>
              <a:t> dinner expenses ($6k down to $2k)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ACS expenses: </a:t>
            </a:r>
            <a:r>
              <a:rPr lang="en-US" sz="1600" dirty="0"/>
              <a:t>Expenses for the ACS Fall meeting were very high and POLY incurred extra charges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E0030B-D46A-56CF-7039-3F2F9D0472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383" y="1233254"/>
            <a:ext cx="8276479" cy="4655011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46926955-2E6E-2DC6-22BF-C46F909515B5}"/>
              </a:ext>
            </a:extLst>
          </p:cNvPr>
          <p:cNvSpPr txBox="1">
            <a:spLocks noChangeArrowheads="1"/>
          </p:cNvSpPr>
          <p:nvPr/>
        </p:nvSpPr>
        <p:spPr>
          <a:xfrm>
            <a:off x="1616364" y="344464"/>
            <a:ext cx="9897949" cy="52418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defTabSz="914363">
              <a:defRPr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2023 Budget Report</a:t>
            </a:r>
            <a:endParaRPr lang="en-US" sz="34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776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>
            <a:extLst>
              <a:ext uri="{FF2B5EF4-FFF2-40B4-BE49-F238E27FC236}">
                <a16:creationId xmlns:a16="http://schemas.microsoft.com/office/drawing/2014/main" id="{46EAFB03-823B-4D95-966B-897B39AEE8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6364" y="344464"/>
            <a:ext cx="9897949" cy="524184"/>
          </a:xfrm>
        </p:spPr>
        <p:txBody>
          <a:bodyPr>
            <a:noAutofit/>
          </a:bodyPr>
          <a:lstStyle/>
          <a:p>
            <a:pPr algn="l" defTabSz="914363">
              <a:defRPr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Major Income Sources </a:t>
            </a:r>
            <a:endParaRPr sz="34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3" name="Content Placeholder 1">
            <a:extLst>
              <a:ext uri="{FF2B5EF4-FFF2-40B4-BE49-F238E27FC236}">
                <a16:creationId xmlns:a16="http://schemas.microsoft.com/office/drawing/2014/main" id="{DED255CA-2649-4695-BBDA-1583D2DA6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3454" y="796410"/>
            <a:ext cx="10298545" cy="59154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Membership Dues: $67-68k average </a:t>
            </a: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(decreasing)</a:t>
            </a:r>
          </a:p>
          <a:p>
            <a:pPr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ACS Division Allocation: ~$50-60k average </a:t>
            </a: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(sometimes ACS provided bonus which is very much appreciated and needed – </a:t>
            </a:r>
            <a:r>
              <a:rPr lang="en-US" altLang="en-US" sz="1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Councilors please relate this to ACS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Workshops Delta Budget: The amount per workshop varies widely; some bring in a lot, while others cost POLY money.</a:t>
            </a:r>
            <a:endParaRPr lang="en-US" alt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We began asking in 2023 for a minor administration fee for handling of symposia sponsors for ACS symposia</a:t>
            </a:r>
          </a:p>
          <a:p>
            <a:pPr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Sponsors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(we anticipate $20-30k each year)</a:t>
            </a:r>
          </a:p>
          <a:p>
            <a:pPr marL="914400"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$2-3k ACS National Meeting –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decreasing</a:t>
            </a:r>
          </a:p>
          <a:p>
            <a:pPr marL="914400"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$4k  Newsletter Advertisers –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decreasing</a:t>
            </a:r>
            <a:endParaRPr lang="en-US" altLang="en-US" i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$6-10k Awards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(6k comes through POLY)</a:t>
            </a:r>
          </a:p>
          <a:p>
            <a:pPr marL="914400"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$10k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IAB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Reception/Awards/Symposia (IAB)</a:t>
            </a:r>
          </a:p>
          <a:p>
            <a:pPr marL="914400"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Other opportunities –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Sponsors for various awards would help our bottom line</a:t>
            </a:r>
            <a:endParaRPr lang="en-US" altLang="en-US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1A8896E5-702C-4ABE-9076-E0A39214443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" y="0"/>
            <a:ext cx="739983" cy="107093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1935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3;p5">
            <a:extLst>
              <a:ext uri="{FF2B5EF4-FFF2-40B4-BE49-F238E27FC236}">
                <a16:creationId xmlns:a16="http://schemas.microsoft.com/office/drawing/2014/main" id="{0C6B0485-C18D-47A4-94C7-03709DCF1EEC}"/>
              </a:ext>
            </a:extLst>
          </p:cNvPr>
          <p:cNvSpPr txBox="1"/>
          <p:nvPr/>
        </p:nvSpPr>
        <p:spPr>
          <a:xfrm>
            <a:off x="1226904" y="4903050"/>
            <a:ext cx="4751769" cy="1323399"/>
          </a:xfrm>
          <a:prstGeom prst="rect">
            <a:avLst/>
          </a:prstGeom>
          <a:solidFill>
            <a:srgbClr val="DAE5F1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000" b="1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2023SP </a:t>
            </a:r>
            <a:r>
              <a:rPr lang="en-US" sz="2000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  $35,095 </a:t>
            </a:r>
            <a:r>
              <a:rPr lang="en-US" altLang="en-US" sz="2000" dirty="0"/>
              <a:t>(for July-Dec 2022 membership)</a:t>
            </a:r>
          </a:p>
          <a:p>
            <a:pPr lvl="0"/>
            <a:r>
              <a:rPr lang="en-US" altLang="en-US" sz="2000" b="1" dirty="0"/>
              <a:t>2023 FL  $24,000 </a:t>
            </a:r>
            <a:r>
              <a:rPr lang="en-US" altLang="en-US" sz="2000" dirty="0"/>
              <a:t>(for Jan-June 2023 membership) – </a:t>
            </a:r>
            <a:r>
              <a:rPr lang="en-US" altLang="en-US" sz="2000" b="1" i="1" dirty="0">
                <a:solidFill>
                  <a:srgbClr val="FF0000"/>
                </a:solidFill>
              </a:rPr>
              <a:t>VERY LOW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A1F32148-2CD4-41D7-BC4E-888217BA6A1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" y="0"/>
            <a:ext cx="739983" cy="107093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13" name="Google Shape;184;p5">
            <a:extLst>
              <a:ext uri="{FF2B5EF4-FFF2-40B4-BE49-F238E27FC236}">
                <a16:creationId xmlns:a16="http://schemas.microsoft.com/office/drawing/2014/main" id="{A771D4E3-7CA5-485A-BB40-13C3C0C0EBED}"/>
              </a:ext>
            </a:extLst>
          </p:cNvPr>
          <p:cNvSpPr txBox="1"/>
          <p:nvPr/>
        </p:nvSpPr>
        <p:spPr>
          <a:xfrm>
            <a:off x="6821226" y="4615909"/>
            <a:ext cx="4610242" cy="707846"/>
          </a:xfrm>
          <a:prstGeom prst="rect">
            <a:avLst/>
          </a:prstGeom>
          <a:solidFill>
            <a:srgbClr val="DAE5F1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2023 – $56,477 + </a:t>
            </a:r>
            <a:r>
              <a:rPr lang="en-US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altLang="en-US" sz="2000" i="1" dirty="0"/>
              <a:t>Extra Allocation” of $5,900 received in 2024</a:t>
            </a:r>
            <a:endParaRPr sz="2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B205F3-FF5A-8C69-1DF5-C4F9DB4CE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847" y="1294775"/>
            <a:ext cx="5583070" cy="3057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51A7A5-52EB-638D-D1C3-562A35E673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391" y="1181190"/>
            <a:ext cx="5860114" cy="3450592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BCBF7BC5-A4FD-B236-C12B-93577D553232}"/>
              </a:ext>
            </a:extLst>
          </p:cNvPr>
          <p:cNvSpPr txBox="1">
            <a:spLocks noChangeArrowheads="1"/>
          </p:cNvSpPr>
          <p:nvPr/>
        </p:nvSpPr>
        <p:spPr>
          <a:xfrm>
            <a:off x="1616364" y="344464"/>
            <a:ext cx="9897949" cy="52418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defTabSz="914363">
              <a:defRPr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Major Income Trends 1 </a:t>
            </a:r>
            <a:endParaRPr lang="en-US" sz="34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738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TextBox 2">
            <a:extLst>
              <a:ext uri="{FF2B5EF4-FFF2-40B4-BE49-F238E27FC236}">
                <a16:creationId xmlns:a16="http://schemas.microsoft.com/office/drawing/2014/main" id="{AF5C8228-AE2E-4D3E-A275-0AC6C9601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543441"/>
            <a:ext cx="10809514" cy="129266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en-US" sz="2000" b="1" dirty="0">
                <a:solidFill>
                  <a:srgbClr val="C00000"/>
                </a:solidFill>
              </a:rPr>
              <a:t>4 Workshops + 1 Virtual were held in 2021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en-US" sz="2000" b="1" dirty="0">
                <a:solidFill>
                  <a:srgbClr val="C00000"/>
                </a:solidFill>
              </a:rPr>
              <a:t>6 workshops were held in 2022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en-US" sz="2000" b="1" dirty="0">
                <a:solidFill>
                  <a:srgbClr val="C00000"/>
                </a:solidFill>
              </a:rPr>
              <a:t>3 workshops were held in 2023 </a:t>
            </a:r>
            <a:r>
              <a:rPr lang="en-US" altLang="en-US" dirty="0"/>
              <a:t>[Fluoropolymer 2023 (June); Sustainable Polymers (October); Controlled Radical Polymerization (November) and PPC 2023 (December)]</a:t>
            </a:r>
            <a:endParaRPr lang="en-US" altLang="en-US" sz="2000" dirty="0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4942904E-9F85-4807-84BD-FC860AD703A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" y="0"/>
            <a:ext cx="739983" cy="107093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777870-406C-F0B2-218E-B416725A1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9774" y="1070930"/>
            <a:ext cx="7331986" cy="4472511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61703D5D-A07A-AA7B-8EEC-41E5BFDE1AFB}"/>
              </a:ext>
            </a:extLst>
          </p:cNvPr>
          <p:cNvSpPr txBox="1">
            <a:spLocks noChangeArrowheads="1"/>
          </p:cNvSpPr>
          <p:nvPr/>
        </p:nvSpPr>
        <p:spPr>
          <a:xfrm>
            <a:off x="1616364" y="344464"/>
            <a:ext cx="9897949" cy="52418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defTabSz="914363">
              <a:defRPr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Major Income Trends 2 </a:t>
            </a:r>
            <a:endParaRPr lang="en-US" sz="34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540D67-176A-485A-844F-D969DF6C1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859" y="1768429"/>
            <a:ext cx="10018713" cy="1334368"/>
          </a:xfrm>
        </p:spPr>
        <p:txBody>
          <a:bodyPr/>
          <a:lstStyle/>
          <a:p>
            <a:r>
              <a:rPr lang="en-US" dirty="0"/>
              <a:t>Approved 2024 Budget</a:t>
            </a:r>
          </a:p>
        </p:txBody>
      </p:sp>
    </p:spTree>
    <p:extLst>
      <p:ext uri="{BB962C8B-B14F-4D97-AF65-F5344CB8AC3E}">
        <p14:creationId xmlns:p14="http://schemas.microsoft.com/office/powerpoint/2010/main" val="39771436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3271</TotalTime>
  <Words>674</Words>
  <Application>Microsoft Office PowerPoint</Application>
  <PresentationFormat>Widescreen</PresentationFormat>
  <Paragraphs>84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Corbel</vt:lpstr>
      <vt:lpstr>Wingdings</vt:lpstr>
      <vt:lpstr>Parallax</vt:lpstr>
      <vt:lpstr>ACS  DIVISION OF POLYMER CHEMISTRY Treasurer Report POLY Business Meeting March 2024</vt:lpstr>
      <vt:lpstr>Outline</vt:lpstr>
      <vt:lpstr>  POLY Business Office</vt:lpstr>
      <vt:lpstr>2023 Budget / YE Actuals</vt:lpstr>
      <vt:lpstr>PowerPoint Presentation</vt:lpstr>
      <vt:lpstr>Major Income Sources </vt:lpstr>
      <vt:lpstr>PowerPoint Presentation</vt:lpstr>
      <vt:lpstr>PowerPoint Presentation</vt:lpstr>
      <vt:lpstr>Approved 2024 Budget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 Finance Report Special EXCOM Meeting, April 2020</dc:title>
  <dc:creator>Coltrain, Christine J</dc:creator>
  <cp:lastModifiedBy>Matson, John</cp:lastModifiedBy>
  <cp:revision>270</cp:revision>
  <cp:lastPrinted>2020-08-10T19:40:20Z</cp:lastPrinted>
  <dcterms:created xsi:type="dcterms:W3CDTF">2020-04-15T23:34:31Z</dcterms:created>
  <dcterms:modified xsi:type="dcterms:W3CDTF">2024-03-16T23:38:15Z</dcterms:modified>
</cp:coreProperties>
</file>