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4"/>
  </p:notesMasterIdLst>
  <p:sldIdLst>
    <p:sldId id="256" r:id="rId2"/>
    <p:sldId id="823" r:id="rId3"/>
    <p:sldId id="835" r:id="rId4"/>
    <p:sldId id="836" r:id="rId5"/>
    <p:sldId id="837" r:id="rId6"/>
    <p:sldId id="832" r:id="rId7"/>
    <p:sldId id="840" r:id="rId8"/>
    <p:sldId id="824" r:id="rId9"/>
    <p:sldId id="813" r:id="rId10"/>
    <p:sldId id="842" r:id="rId11"/>
    <p:sldId id="805" r:id="rId12"/>
    <p:sldId id="827" r:id="rId13"/>
    <p:sldId id="828" r:id="rId14"/>
    <p:sldId id="829" r:id="rId15"/>
    <p:sldId id="830" r:id="rId16"/>
    <p:sldId id="831" r:id="rId17"/>
    <p:sldId id="843" r:id="rId18"/>
    <p:sldId id="845" r:id="rId19"/>
    <p:sldId id="844" r:id="rId20"/>
    <p:sldId id="847" r:id="rId21"/>
    <p:sldId id="848" r:id="rId22"/>
    <p:sldId id="84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B7B606-8067-4EBC-9024-2F28C267F75C}" type="datetimeFigureOut">
              <a:rPr lang="en-US" smtClean="0"/>
              <a:t>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BEF3F1-6F1F-4D5B-A10B-629A770FE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a 20-minute slot for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EF3F1-6F1F-4D5B-A10B-629A770FE7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6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2675-26AD-C5AC-FED2-F996CA8B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486CDC5-40E3-F802-806B-9909C9322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803F737-B9AE-C1CF-CD03-9D7FA3DC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C0A95EA-CE66-4644-2BB7-839F3DF06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3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46821-9A55-2803-F763-786E8E5E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DAB89-69B0-8E57-97F8-B6C7A4C3B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9C14B7-80FF-1F5F-D066-E1A1345BD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a 20-minute slot for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4B6BD-A390-4006-F8B8-906943399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EF3F1-6F1F-4D5B-A10B-629A770FE7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7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743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21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0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46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B86E6-9B52-5F77-A8C1-4F14F410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BF4AA26-18D9-86DB-CE26-9D3F77F17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F3B99DD-836E-7CD0-CC2C-053C45F35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15ADDA0-18AA-634C-3184-03FC6FB6B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3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4609-FBCA-41F2-BA2F-DE4A86E3FC05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0373-FB6F-4BA8-817F-7C2E9A143624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74A2-78F3-430A-BCF7-33D751D0C212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08EC-B26F-483C-95D0-0AC17B890802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4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A01C-2905-4CE2-B935-F207CAA6DD82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3894-0A2F-4D6A-A1B3-D401677E2A35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9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20-94B7-4264-8973-CDEB8B3680B1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0366-4045-4308-BB1E-05B2DAE25B17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7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8DE1-61BA-4737-BE8A-999DB921085C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9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B29A-D471-4040-A6EA-A2AFE5A38060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1F00-E110-4D81-A3ED-65EEFB2F5AAA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395D-17BB-406D-9D2F-2B5D0BB0E863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9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D34-C8A5-447B-B52F-232284C994AA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40833" y="6464448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33E9-26D7-4D3F-A40E-564AED1B6709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507052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0B13-0810-4CCA-A346-8149ADCCA953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EAE-770D-42C0-81E7-2F0C63D0314A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04FF-1D70-4216-9A55-40EC637038F8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7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D7D12-1D7A-47FF-AF75-42847BCEFD6F}" type="datetime1">
              <a:rPr lang="en-US" smtClean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43110-BEC3-4F32-B398-DB5A95C49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4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" name="Google Shape;150;p1">
            <a:extLst>
              <a:ext uri="{FF2B5EF4-FFF2-40B4-BE49-F238E27FC236}">
                <a16:creationId xmlns:a16="http://schemas.microsoft.com/office/drawing/2014/main" id="{00A6CD8F-949E-4FE1-8385-42C71E7FA6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09" y="99777"/>
            <a:ext cx="11648049" cy="391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ACS </a:t>
            </a:r>
            <a:b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POLYMER CHEMISTRY</a:t>
            </a:r>
            <a:br>
              <a:rPr lang="en-US" sz="5300" dirty="0">
                <a:cs typeface="Arial" panose="020B0604020202020204" pitchFamily="34" charset="0"/>
              </a:rPr>
            </a:br>
            <a:r>
              <a:rPr lang="en-US" sz="5300" dirty="0"/>
              <a:t>Treasurer Report</a:t>
            </a:r>
            <a:br>
              <a:rPr lang="en-US" sz="5300" dirty="0"/>
            </a:br>
            <a:r>
              <a:rPr lang="en-US" sz="5300" dirty="0"/>
              <a:t>Zoom Ahead of </a:t>
            </a:r>
            <a:br>
              <a:rPr lang="en-US" sz="5300" dirty="0"/>
            </a:br>
            <a:r>
              <a:rPr lang="en-US" sz="5300" dirty="0"/>
              <a:t>POLY Winter </a:t>
            </a:r>
            <a:r>
              <a:rPr lang="en-US" sz="5300" dirty="0" err="1"/>
              <a:t>ExComm</a:t>
            </a:r>
            <a:r>
              <a:rPr lang="en-US" sz="5300" dirty="0"/>
              <a:t> Meeting 2025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Google Shape;151;p1">
            <a:extLst>
              <a:ext uri="{FF2B5EF4-FFF2-40B4-BE49-F238E27FC236}">
                <a16:creationId xmlns:a16="http://schemas.microsoft.com/office/drawing/2014/main" id="{D1D821DA-C60B-42EC-BAF9-927A34F0B5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6465" y="4123812"/>
            <a:ext cx="11182893" cy="110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Presented by John Matson (Treasurer)</a:t>
            </a:r>
          </a:p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Support from Kathy Mitchem and Carlee Black 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A1375CEC-6C77-4EA2-8F61-559C8AE517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" y="99776"/>
            <a:ext cx="631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600689E-1CDE-4592-96BC-4557DB58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6AD29-622A-9A21-C9F6-9E3D1CB6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18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3BDC-97D9-134E-ED00-34044DB0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B14440F3-3312-42AE-497E-90BF9EE740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FC6DF41-AA82-F539-4B80-BC61D6628399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78645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Budget Report: Complete Budget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8B015-1A58-5782-65CF-AE76DBD8A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581" y="597071"/>
            <a:ext cx="4072270" cy="6151728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FF248920-DA60-F9D8-2F68-C487ECFD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151" y="2389427"/>
            <a:ext cx="2941202" cy="172354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This is the complete 2023 budget and year-end actuals.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The next slides contain breakdowns.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136623-A09C-44C6-9753-929C8CC6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0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523220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Membership dues (5): </a:t>
            </a:r>
            <a:r>
              <a:rPr lang="en-US" altLang="en-US" sz="1600" dirty="0"/>
              <a:t>Over 12 years, we are dropping ~$5K/year; $10K last year. This trend is concerning</a:t>
            </a:r>
            <a:endParaRPr lang="en-US" alt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allocation (7)</a:t>
            </a:r>
            <a:r>
              <a:rPr lang="en-US" altLang="en-US" sz="1600" dirty="0"/>
              <a:t>: ACS allocation is $4.7K less than expected. This trend is flat.</a:t>
            </a:r>
          </a:p>
          <a:p>
            <a:pPr>
              <a:spcAft>
                <a:spcPts val="600"/>
              </a:spcAft>
            </a:pPr>
            <a:endParaRPr lang="en-US" altLang="en-US" sz="1600" dirty="0"/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Our budget projections were relatively conservative, and even less income has come in from these sources.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We project $50K (dues) and $59K (ACS) for 2025.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3" y="344464"/>
            <a:ext cx="10207041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Budget Report 1: Income from dues &amp; ACS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9E5D4-A6AE-9B00-94AB-C8536CDD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397" y="4010269"/>
            <a:ext cx="3934289" cy="2558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9B1EC-CE9A-B821-30F7-9622A2EC5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65" y="3991972"/>
            <a:ext cx="3726557" cy="2558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70EAA5-0474-8CDC-32A2-55C946F7B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05" y="1333556"/>
            <a:ext cx="8566350" cy="241408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60022-097B-5E1E-6492-DB802002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451016"/>
            <a:ext cx="2941202" cy="597086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i="1" dirty="0"/>
              <a:t>Fire and Polymers </a:t>
            </a:r>
            <a:r>
              <a:rPr lang="en-US" altLang="en-US" sz="1600" dirty="0"/>
              <a:t>(May 2024) was a scientific and financial success. $22.6K donated to POLY above $20K admin fee.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i="1" dirty="0"/>
              <a:t>Advances in Polyolefins </a:t>
            </a:r>
            <a:r>
              <a:rPr lang="en-US" altLang="en-US" sz="1600" dirty="0"/>
              <a:t>(Sep 2024) was also quite successful $3.3K donated to POLY above $20K admin fee. 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The $20K/workshop admin fee ($40K total) covers business office time and other expenses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POLY made $38K more than projected.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Workshop profits are not guaranteed, and workshops can lose money.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Budget Report 2: Income from workshops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3A147-FBA5-BD28-CA3A-5B986E4E1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3" y="1487180"/>
            <a:ext cx="8699117" cy="2010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CDE8E-937B-75EB-C577-1D15D45DE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210" y="3572530"/>
            <a:ext cx="5078408" cy="309703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A161A1-0804-A2E0-9438-6F5A460D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5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Budget Report 3:</a:t>
            </a:r>
          </a:p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ACS meeting-related expenses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7CFE8-BE02-E4EB-76BC-0B827033B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5" y="4552871"/>
            <a:ext cx="3218967" cy="2274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36727-805F-EBD1-E7C0-2CAC385EB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09" y="4552871"/>
            <a:ext cx="3231160" cy="2274005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102354"/>
            <a:ext cx="2941202" cy="439094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Symposia support (13):</a:t>
            </a:r>
            <a:r>
              <a:rPr lang="en-US" altLang="en-US" sz="1600" dirty="0"/>
              <a:t> We were $5K over budget. More are using it.</a:t>
            </a:r>
            <a:endParaRPr lang="en-US" altLang="en-US" sz="1600" b="1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ExComm</a:t>
            </a:r>
            <a:r>
              <a:rPr lang="en-US" altLang="en-US" sz="1600" b="1" dirty="0"/>
              <a:t> dinner (15):</a:t>
            </a:r>
            <a:r>
              <a:rPr lang="en-US" altLang="en-US" sz="1600" dirty="0"/>
              <a:t> We were ~$1K under budget.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meeting (16)</a:t>
            </a:r>
            <a:r>
              <a:rPr lang="en-US" altLang="en-US" sz="1600" dirty="0"/>
              <a:t>: We overspent by $7K despite trimming coffee service for Denver.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ExComm</a:t>
            </a:r>
            <a:r>
              <a:rPr lang="en-US" altLang="en-US" sz="1600" b="1" dirty="0"/>
              <a:t> officer travel (19)</a:t>
            </a:r>
            <a:r>
              <a:rPr lang="en-US" altLang="en-US" sz="1600" dirty="0"/>
              <a:t>: Only one person took advantage (Matson).</a:t>
            </a:r>
          </a:p>
          <a:p>
            <a:pPr>
              <a:spcAft>
                <a:spcPts val="4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F&amp;B costs remain high.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Cuts here would help.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37D3C-641F-F6C7-C87C-5A13DAE9D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68" y="1415953"/>
            <a:ext cx="8877769" cy="27918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D185A-596F-C807-7636-65626168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723FDC-DE51-6E5B-F39B-3D8B9AAA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26" y="4571754"/>
            <a:ext cx="4143698" cy="22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862" y="1529871"/>
            <a:ext cx="2989970" cy="318548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Winter </a:t>
            </a:r>
            <a:r>
              <a:rPr lang="en-US" altLang="en-US" sz="1600" b="1" dirty="0" err="1"/>
              <a:t>ExComm</a:t>
            </a:r>
            <a:r>
              <a:rPr lang="en-US" altLang="en-US" sz="1600" b="1" dirty="0"/>
              <a:t> meeting (25): </a:t>
            </a:r>
            <a:r>
              <a:rPr lang="en-US" altLang="en-US" sz="1600" dirty="0"/>
              <a:t>We came in $4.3K under budget for 2024.</a:t>
            </a:r>
            <a:endParaRPr lang="en-US" altLang="en-US" sz="1600" b="1" dirty="0"/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 major unexpected outcomes so far here.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Nice job, everyone, in keeping Winter </a:t>
            </a:r>
            <a:r>
              <a:rPr lang="en-US" altLang="en-US" sz="1600" dirty="0" err="1"/>
              <a:t>ExComm</a:t>
            </a:r>
            <a:r>
              <a:rPr lang="en-US" altLang="en-US" sz="1600" dirty="0"/>
              <a:t> expenses under budget.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3" y="344464"/>
            <a:ext cx="9111887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Budget Report 4: Other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4EE0E-F270-F62F-AF3A-2F02C33AE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88" y="1476369"/>
            <a:ext cx="8570672" cy="28936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9E656-E32B-2640-3679-39605E83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7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572464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Supplies (39)</a:t>
            </a:r>
            <a:r>
              <a:rPr lang="en-US" altLang="en-US" sz="1600" dirty="0"/>
              <a:t>: Kathy and Carlee reduced expenses on supplies (e.g., computer).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Staff travel (40)</a:t>
            </a:r>
            <a:r>
              <a:rPr lang="en-US" altLang="en-US" sz="1600" dirty="0"/>
              <a:t>: Kathy removed 1 day of travel per meeting.</a:t>
            </a:r>
            <a:endParaRPr lang="en-US" alt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Office relocation (45): </a:t>
            </a:r>
            <a:r>
              <a:rPr lang="en-US" altLang="en-US" sz="1600" dirty="0"/>
              <a:t>Kathy and Carlee are working from home. Monthly storage fees are included on this line.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Publicity IPG (52):  </a:t>
            </a:r>
            <a:r>
              <a:rPr lang="en-US" altLang="en-US" sz="1600" dirty="0"/>
              <a:t>Congratulations to </a:t>
            </a:r>
            <a:r>
              <a:rPr lang="en-US" altLang="en-US" sz="1600" dirty="0" err="1"/>
              <a:t>Corale</a:t>
            </a:r>
            <a:r>
              <a:rPr lang="en-US" altLang="en-US" sz="1600" dirty="0"/>
              <a:t> and Taylor for winning an ACS grant to enhance POLY’s web and outreach</a:t>
            </a:r>
            <a:endParaRPr lang="en-US" altLang="en-US" sz="1600" b="1" dirty="0"/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No major unexpected outcomes here.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56166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Budget Report 5: Administrative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15762-2773-0462-7D9F-774E38912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8" y="1453472"/>
            <a:ext cx="8750852" cy="441666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688FF1-D35F-6999-B4C5-A5E13F53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1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911501"/>
            <a:ext cx="2941202" cy="392415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MACRO (56): </a:t>
            </a:r>
            <a:r>
              <a:rPr lang="en-US" altLang="en-US" sz="1600" dirty="0"/>
              <a:t>Overall spent $1K less than expected.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Awards (58)</a:t>
            </a:r>
            <a:r>
              <a:rPr lang="en-US" altLang="en-US" sz="1600" dirty="0"/>
              <a:t>: There is $14K in potential award sponsorships.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IPG/CCC grant (60)</a:t>
            </a:r>
            <a:r>
              <a:rPr lang="en-US" altLang="en-US" sz="1600" dirty="0"/>
              <a:t>: The big new grant to Wei Gao and company. A good chunk will go out in 2025.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/>
              <a:t>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/>
              <a:t>More award sponsors would help our bottom line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3" y="344464"/>
            <a:ext cx="9792371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Budget Report 6: Committee Activities</a:t>
            </a:r>
          </a:p>
          <a:p>
            <a:pPr algn="l" defTabSz="914363">
              <a:defRPr/>
            </a:pP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A8E87-FE21-99DF-EC79-B4A021EC3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73" y="1467294"/>
            <a:ext cx="8658237" cy="250963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82220-1295-8CA5-EE7A-3C7CFE64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6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EDED-8D91-4197-AB58-0A2E81945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6E5E53ED-C9B9-75E9-8301-310E3E4680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4D52286-82C3-6338-78A7-A26F11C1C942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Sponsorship Support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08DAB-A10A-0778-0E5A-381D949A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50E403-DAA5-4177-1B30-583F0B6FE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57295"/>
              </p:ext>
            </p:extLst>
          </p:nvPr>
        </p:nvGraphicFramePr>
        <p:xfrm>
          <a:off x="2064720" y="1070930"/>
          <a:ext cx="8769858" cy="4053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89513">
                  <a:extLst>
                    <a:ext uri="{9D8B030D-6E8A-4147-A177-3AD203B41FA5}">
                      <a16:colId xmlns:a16="http://schemas.microsoft.com/office/drawing/2014/main" val="2970740680"/>
                    </a:ext>
                  </a:extLst>
                </a:gridCol>
                <a:gridCol w="2796362">
                  <a:extLst>
                    <a:ext uri="{9D8B030D-6E8A-4147-A177-3AD203B41FA5}">
                      <a16:colId xmlns:a16="http://schemas.microsoft.com/office/drawing/2014/main" val="939054864"/>
                    </a:ext>
                  </a:extLst>
                </a:gridCol>
                <a:gridCol w="2083983">
                  <a:extLst>
                    <a:ext uri="{9D8B030D-6E8A-4147-A177-3AD203B41FA5}">
                      <a16:colId xmlns:a16="http://schemas.microsoft.com/office/drawing/2014/main" val="70918311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Newsletter</a:t>
                      </a:r>
                      <a:r>
                        <a:rPr lang="en-US" sz="16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Advertising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1/8 </a:t>
                      </a:r>
                      <a:r>
                        <a:rPr lang="en-US" sz="16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$20 up to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Full </a:t>
                      </a:r>
                      <a:r>
                        <a:rPr lang="en-US" sz="1600" spc="-2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$2,000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4948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E-news</a:t>
                      </a:r>
                      <a:r>
                        <a:rPr lang="en-US" sz="16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16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en-US" sz="1600" spc="-5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Link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9839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Mark</a:t>
                      </a: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Scholar</a:t>
                      </a:r>
                      <a:r>
                        <a:rPr lang="en-US" sz="1600" spc="-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 (3 awards)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$4,500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51347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Plenary</a:t>
                      </a: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($600x2 annually)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53195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r>
                        <a:rPr lang="en-US" sz="1600" spc="-1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Awards:</a:t>
                      </a:r>
                      <a:r>
                        <a:rPr lang="en-US" sz="16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Each: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Marvel, Flory, Mark, IPS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$3,500</a:t>
                      </a:r>
                      <a:r>
                        <a:rPr lang="en-US" sz="1600" spc="-6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each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(prize &amp; travel)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9558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en-US" sz="1600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270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$1,000-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4841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Cookie/Snack</a:t>
                      </a:r>
                      <a:r>
                        <a:rPr lang="en-US" sz="16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en-US" sz="16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$1,500 per ACS Mtg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Semi-Annually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7235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Tentative</a:t>
                      </a:r>
                      <a:r>
                        <a:rPr lang="en-US" sz="1600" b="1" spc="-3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r>
                        <a:rPr lang="en-US" sz="1600" b="1" spc="-6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600" b="1" spc="-6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Place for 2025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8464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Coffee</a:t>
                      </a:r>
                      <a:r>
                        <a:rPr lang="en-US" sz="1600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en-US" sz="1600" spc="-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$3,250 per ACS meeting (?)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3975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TOSOH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49583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r>
                        <a:rPr lang="en-US" sz="1600" spc="-1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Awards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$750 per ACS meeting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Springer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53337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 Division Sponsorship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$1,250 per ACS meeting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ACS</a:t>
                      </a:r>
                      <a:r>
                        <a:rPr lang="en-US" sz="16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Publications?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95102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 Papers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$600 per ACS meeting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i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Polymer Chemistry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8351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6858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Poster Session Food and Beverage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5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$3,000 per ACS meeting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i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40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C5FA7-95EC-9DFA-4B7E-AEC14148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0327-2291-E3E1-56A6-E176C5D7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2024 Investments Activity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B07B5-F14C-2E67-53B7-143788D6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7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B83D-C3F8-F5CD-F4A6-8196AD3A5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6F562B1-7ADE-8753-A91E-3269A13F9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53B93BB-9693-A10C-8C6C-706FA1A51B4E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7468498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POLY Investment Fund Details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05FD-ABE6-A62D-136E-B7E7CA74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F1D31-BE22-A2E0-53CA-69C6E5D08498}"/>
              </a:ext>
            </a:extLst>
          </p:cNvPr>
          <p:cNvSpPr txBox="1"/>
          <p:nvPr/>
        </p:nvSpPr>
        <p:spPr>
          <a:xfrm>
            <a:off x="2064720" y="5497149"/>
            <a:ext cx="9576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Actions taken in 2024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$500 from Account-2 (international) to Account-1 (POLY) for international committee.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$68,193.12 from Janney (PBSMX, PUBAX, cash) to checking account.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A57B3-E21A-D09F-CDE5-7055198B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83" y="953972"/>
            <a:ext cx="8631633" cy="41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740A-A5FC-61FB-0032-C5B49D53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C290E290-204A-7E05-AAAE-8FD2E3F5AB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446BEB8-50EA-4F91-11A1-37D8BD1B59E9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Year-End Positives and Negatives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6B9BB-EF06-0B48-3B1A-2869370E87FB}"/>
              </a:ext>
            </a:extLst>
          </p:cNvPr>
          <p:cNvSpPr txBox="1"/>
          <p:nvPr/>
        </p:nvSpPr>
        <p:spPr>
          <a:xfrm>
            <a:off x="1301136" y="935782"/>
            <a:ext cx="5792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Workshops did very well, with a delta of $80K (this includes $40K in admin fees), $38K above budget. Fantastic!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Investments had a good year (up 14%, $144K).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withdrew only $68K from investments in 2024 ($148K was projected), a difference of +$80K.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saved money in a few areas, notably: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$4K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officer travel $5K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 expenses $10K (Thanks, K &amp; C!)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Red Herrings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(things that are misleading)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received three ACS grants for $42K in 2024, most of which will go out in 2025, making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2024 look artificially better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2025 artificially worse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74590-2540-B717-3787-D68C4B698B19}"/>
              </a:ext>
            </a:extLst>
          </p:cNvPr>
          <p:cNvSpPr txBox="1"/>
          <p:nvPr/>
        </p:nvSpPr>
        <p:spPr>
          <a:xfrm>
            <a:off x="7094134" y="935782"/>
            <a:ext cx="50978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Negatives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membership dues generated $49K ($59K in 2023), $11K below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ACS allocation was $58K ($56K in 2023), $5K less than budgeted.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Symposium support costs were $5K more than budgeted, likely due to better advertising that it is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were $7K over budget for ACS national meeting expenses.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kept us in good shape, thanks to organizers who donated to POLY rather than spending their surpluses.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positives and negatives offset.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income is declining and expenses are increasing.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A6107-F683-B1C2-F158-81CAB312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7D8F-056F-EE33-4F20-7B91C5573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A896-6E62-F14A-A51E-0E635F49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F7576-D68E-6B90-1AD7-7117476F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5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07996-A37C-5AF9-8747-A26A0541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EC80496-8892-3D96-B287-0C3BB5B0AE3B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Discussion Points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9EB7D-7037-FF17-80E7-74ED3262F5F5}"/>
              </a:ext>
            </a:extLst>
          </p:cNvPr>
          <p:cNvSpPr txBox="1"/>
          <p:nvPr/>
        </p:nvSpPr>
        <p:spPr>
          <a:xfrm>
            <a:off x="1726060" y="790220"/>
            <a:ext cx="10179635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ways to improve our bottom line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ACS meeting expenses, particularly A/V and F&amp;B, are a potential place to continue trimming.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Justin has generated more sponsorship funds for coffee from Tosoh. Thanks, Justin!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board meeting lunch costs POLY $7K (F&amp;B costs $90–110/person). We discussed dropping to one in-person board meeting per year.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other could be on zoom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programming lunch costs ~$6K.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We discussed switching to snacks or coffee.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plenary costs ~$9K.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Any changes here?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Poster session F&amp;B and set-up/break-down costs are new.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Can we reduce them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sponsorships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be discussed by Laura in more detail.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Symposium support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Organizers are more aware of our support and asking for it. Fewer symposia in future meetings will help.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Should we trim to $400/session (up to $1200 total)? Some other adjustment?</a:t>
            </a:r>
          </a:p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Pacifichem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past, POLY has chosen some symposia to support ($1000/symposium). Do we want to incur this expense again?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committee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Could this committee prepare an annual budget as most others do?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Anything else?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B6A36-C030-008B-38C9-DA64C28D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121F-CEEE-B2B2-A5DC-7720CB2E7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E484-43E1-A518-37B5-1072C553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2025 Budget</a:t>
            </a:r>
            <a:br>
              <a:rPr lang="en-US" sz="5400" dirty="0"/>
            </a:br>
            <a:r>
              <a:rPr lang="en-US" sz="5400" dirty="0"/>
              <a:t>(see Excel file)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C2AD8-E3DB-BD8A-0D2A-3628CEEC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D8FF0-A4DA-FBD1-F314-F9334CC0D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FA9A5E9-1B82-75C6-B4B4-A5C65479CF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AC28F70-C393-89CB-9691-44893D4696E6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Investments 1: Historical data basis for model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4B2DB-C447-0F36-2E6B-433778FECB0B}"/>
              </a:ext>
            </a:extLst>
          </p:cNvPr>
          <p:cNvSpPr txBox="1"/>
          <p:nvPr/>
        </p:nvSpPr>
        <p:spPr>
          <a:xfrm>
            <a:off x="1301137" y="935782"/>
            <a:ext cx="9780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Historical data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return since 2010: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9.5%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(high = 24%, low = –18%)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withdrawal since 2010: $54K (high = $155K, low = $0K [5 times])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Projection Simulation Model and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these historical data, I set up a randomizer to project future returns, ranging from –10% to +30%, with an average of 10% (slightly rosier than historical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then produced an Excel macro to run 1,000 simulations each at various annual withdrawal amounts (e.g., $100K/year up to $180K/year).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61633E-8902-7D4D-7527-5BD5F528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64" y="1287372"/>
            <a:ext cx="4451251" cy="294140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A36D042-C532-F614-7B19-48B2F04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088A59-DFA6-8B37-1AB6-CF8AE0501B66}"/>
              </a:ext>
            </a:extLst>
          </p:cNvPr>
          <p:cNvGrpSpPr/>
          <p:nvPr/>
        </p:nvGrpSpPr>
        <p:grpSpPr>
          <a:xfrm>
            <a:off x="6472017" y="1287372"/>
            <a:ext cx="4371876" cy="2922888"/>
            <a:chOff x="6472017" y="1287372"/>
            <a:chExt cx="4371876" cy="29228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20250E-AEC9-7ECB-5003-0A4C36712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2017" y="1287372"/>
              <a:ext cx="4371876" cy="292288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13C81E-1EF2-B1AB-88D0-44110CC717B8}"/>
                </a:ext>
              </a:extLst>
            </p:cNvPr>
            <p:cNvSpPr/>
            <p:nvPr/>
          </p:nvSpPr>
          <p:spPr>
            <a:xfrm>
              <a:off x="7367827" y="1361732"/>
              <a:ext cx="578901" cy="164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11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E29F-D59E-AD2C-BA58-B84BDF22A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D8683D56-72C8-9B73-3E12-31746AA7D8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5CA19BB-B89C-C866-C606-76FD9F3D25C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Investments 2: Example Projection Simulation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672AB-4663-1DE7-49B7-D652B9C23A1A}"/>
              </a:ext>
            </a:extLst>
          </p:cNvPr>
          <p:cNvSpPr txBox="1"/>
          <p:nvPr/>
        </p:nvSpPr>
        <p:spPr>
          <a:xfrm>
            <a:off x="1301136" y="935782"/>
            <a:ext cx="102131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 Projection: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withdrawal of $148K (our budgeted 2024 withdrawal)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macro ran 1,000 simulations for this scenario, randomizing return rate each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investment balance was &gt;$0 past 2050 in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just 5.3% of simulations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average year for investment balance dropping below $0 was 2036.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E546B-703F-2886-E6DD-946F083374C1}"/>
              </a:ext>
            </a:extLst>
          </p:cNvPr>
          <p:cNvSpPr txBox="1"/>
          <p:nvPr/>
        </p:nvSpPr>
        <p:spPr>
          <a:xfrm>
            <a:off x="5670827" y="1532939"/>
            <a:ext cx="5944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this particular projection: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 investments dropped below $0 in 2042.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return through 2042 was a reasonable 9.0%.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5BECFB-F2AA-D3F2-871E-B9D88E4B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27" y="2645587"/>
            <a:ext cx="4794400" cy="281976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9809D97-F6C3-6685-FA49-320FBD9B1323}"/>
              </a:ext>
            </a:extLst>
          </p:cNvPr>
          <p:cNvGrpSpPr>
            <a:grpSpLocks noChangeAspect="1"/>
          </p:cNvGrpSpPr>
          <p:nvPr/>
        </p:nvGrpSpPr>
        <p:grpSpPr>
          <a:xfrm>
            <a:off x="1438925" y="1320213"/>
            <a:ext cx="3838248" cy="4235647"/>
            <a:chOff x="1438925" y="1320213"/>
            <a:chExt cx="3838248" cy="42356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DAA9B7-49C3-6041-99A4-D618728C54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38925" y="1320213"/>
              <a:ext cx="3838248" cy="4235647"/>
              <a:chOff x="307548" y="320574"/>
              <a:chExt cx="3562050" cy="393085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80D5646-2B56-71B2-69B7-77AE2863F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r="85036"/>
              <a:stretch/>
            </p:blipFill>
            <p:spPr>
              <a:xfrm>
                <a:off x="307548" y="320574"/>
                <a:ext cx="807744" cy="393085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A648889-BB73-7454-B69B-20538488E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48973"/>
              <a:stretch/>
            </p:blipFill>
            <p:spPr>
              <a:xfrm>
                <a:off x="1115292" y="320574"/>
                <a:ext cx="2754306" cy="3930852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305D34-14D9-3883-7996-C9C1BAF6B945}"/>
                </a:ext>
              </a:extLst>
            </p:cNvPr>
            <p:cNvSpPr/>
            <p:nvPr/>
          </p:nvSpPr>
          <p:spPr>
            <a:xfrm>
              <a:off x="2825649" y="2001187"/>
              <a:ext cx="376516" cy="13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264FAD6-59E4-87ED-A91A-1131C2D8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DD2F-767B-6D0E-FF09-D2B0EEBF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FC77D4FC-26B0-D325-2629-7031906590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CB7BE16-D5F8-667B-C64C-027DB50A6D1D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Investment 3: Projection Simulations Summary 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9C28FE-B81B-9D8C-DEA3-F8DEBDB1563D}"/>
              </a:ext>
            </a:extLst>
          </p:cNvPr>
          <p:cNvSpPr txBox="1"/>
          <p:nvPr/>
        </p:nvSpPr>
        <p:spPr>
          <a:xfrm>
            <a:off x="1301136" y="935782"/>
            <a:ext cx="102131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Projection Simulation Summary: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Chances of stability versus annual withdrawal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ran 1,000 simulations each for a range of scenarios from $80K–160K annual withdrawal.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these 10,000 simulations, I graphed “stability chance” vs. annual withdrawal amount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target annual withdrawal amount of $105K/year gives POLY a 50% chance of retaining an investment balance past 2050.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recommend that we withdraw no more than ~$110K/year from investments, adjusting for year-end affects as needed. I plan to revisit this value annually.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F5701-792E-35DB-B3CC-2E73355A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93" y="1943223"/>
            <a:ext cx="6128643" cy="2955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EE5C05-2252-51B7-0852-FB3ABCB78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293" y="2155957"/>
            <a:ext cx="3912085" cy="2530404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3C4D4CA-35D4-C029-ABCC-529ABD33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68AF4D0-940A-4496-CEA7-249220A7A4B9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Discussion Points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DBA86-E9DB-C32C-0C10-63C8A0303CDE}"/>
              </a:ext>
            </a:extLst>
          </p:cNvPr>
          <p:cNvSpPr txBox="1"/>
          <p:nvPr/>
        </p:nvSpPr>
        <p:spPr>
          <a:xfrm>
            <a:off x="1726060" y="790220"/>
            <a:ext cx="10179635" cy="582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2024 looks good on paper (made $144K, spent $68K), but with adjustments for ACS grants (+$42K), we derive a more realistic $110K reliance on investments.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$110K/year is below “sustainable” (41% likelihood of POLY still having an investment fund in 2025).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current 2025 budget projects a withdrawal of $179K in 2025.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Averaging $179K (2025) and $68K (2024) shows a $124K/year reliance on investments, a bit too high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Potential ways to improve our bottom line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ACS meeting expenses, particularly A/V and F&amp;B, are a potential place to continue trimming.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Justin has generated more sponsorship funds for coffee from Tosoh. Thanks, Justin!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board meeting lunch costs POLY $7K (F&amp;B costs $90–110/person). We discussed dropping to one in-person board meeting per year.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other could be on zoom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programming lunch costs ~$6K.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We discussed switching to snacks or coffee.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plenary costs ~$9K.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We have not yet discussed trimming this event.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Pending sponsorships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had a deal with ACS pubs in 2023-24. We need a point person to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renegotiate for 2025-26.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sponsorships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be discussed by Laura in more detail in Phoenix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Symposium support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Organizers are more aware of our support. Fewer symposia in future meetings will help, but should we trim to $400/session (up to $1200 total)? Some other adjustment?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A9F47-E939-82E1-74DC-EDB4740B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BCB6C-EF8E-4CE8-0C9D-8541A5A9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05DE47C2-76B9-BD22-E92A-4D1E62522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14323183-E55E-6863-E635-B282C0E8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C070F32-C572-AA0B-6261-45FDB5D15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FE3D200-8F54-6E98-5B85-5203F0CA5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F458C46-78C0-4608-A52E-4887F258B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C493822-CC4C-B0D3-00E2-E79BC9290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BC04B0-7989-4F16-6C65-FA00446C5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4D13D11-42F3-9FD8-DD1E-7E16B4040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" name="Google Shape;150;p1">
            <a:extLst>
              <a:ext uri="{FF2B5EF4-FFF2-40B4-BE49-F238E27FC236}">
                <a16:creationId xmlns:a16="http://schemas.microsoft.com/office/drawing/2014/main" id="{29FEFC84-57B0-E365-0AE3-A3C875C8A00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09" y="99777"/>
            <a:ext cx="11648049" cy="391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ACS </a:t>
            </a:r>
            <a:b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POLYMER CHEMISTRY</a:t>
            </a:r>
            <a:br>
              <a:rPr lang="en-US" sz="5300" dirty="0">
                <a:cs typeface="Arial" panose="020B0604020202020204" pitchFamily="34" charset="0"/>
              </a:rPr>
            </a:br>
            <a:r>
              <a:rPr lang="en-US" sz="5300" dirty="0"/>
              <a:t>Treasurer Report</a:t>
            </a:r>
            <a:br>
              <a:rPr lang="en-US" sz="5300" dirty="0"/>
            </a:br>
            <a:r>
              <a:rPr lang="en-US" sz="5300" dirty="0"/>
              <a:t>POLY Winter </a:t>
            </a:r>
            <a:r>
              <a:rPr lang="en-US" sz="5300" dirty="0" err="1"/>
              <a:t>ExComm</a:t>
            </a:r>
            <a:r>
              <a:rPr lang="en-US" sz="5300" dirty="0"/>
              <a:t> Meeting 2025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Google Shape;151;p1">
            <a:extLst>
              <a:ext uri="{FF2B5EF4-FFF2-40B4-BE49-F238E27FC236}">
                <a16:creationId xmlns:a16="http://schemas.microsoft.com/office/drawing/2014/main" id="{F8839D47-6917-6ABD-CECA-CA0989062F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6465" y="4123812"/>
            <a:ext cx="11182893" cy="110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Presented by John Matson (Treasurer)</a:t>
            </a:r>
          </a:p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Support from Kathy Mitchem and Carlee Black 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6ECB4376-45BD-B673-AE0B-D853EF38C7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" y="99776"/>
            <a:ext cx="631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8C4AD04-E50B-711E-35DB-FDF87BAC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56FCC-CD5D-B98D-D2E5-BE7B008E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3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99AA54-E02E-4CC7-9B0D-AFBBAB2E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28328" r="35369" b="26921"/>
          <a:stretch/>
        </p:blipFill>
        <p:spPr>
          <a:xfrm rot="5400000">
            <a:off x="984572" y="330807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C7FEB-5BF6-41DC-8D75-14BA0CEA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7207" y="136199"/>
            <a:ext cx="6663755" cy="5953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 POLY Business Office</a:t>
            </a:r>
          </a:p>
        </p:txBody>
      </p:sp>
      <p:sp>
        <p:nvSpPr>
          <p:cNvPr id="57351" name="Rectangle 11">
            <a:extLst>
              <a:ext uri="{FF2B5EF4-FFF2-40B4-BE49-F238E27FC236}">
                <a16:creationId xmlns:a16="http://schemas.microsoft.com/office/drawing/2014/main" id="{3C075905-993D-4F74-BEF7-A34CF1A4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909" y="2994016"/>
            <a:ext cx="3975297" cy="27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2286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230188" lvl="1" indent="-230188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Carlee Black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Administrative Assistant</a:t>
            </a:r>
            <a:br>
              <a:rPr lang="en-US" altLang="en-US" sz="1400" dirty="0">
                <a:latin typeface="Arial" panose="020B060402020202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Salary 32hrs Week</a:t>
            </a: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Membership Support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Workshop/Meeting Prep, Website, etc.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Awards Oversite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POLY Newsletter &amp; Publicity Posts: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	Facebook, E-news,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ListServe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General Websites Updates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Graphical Abstracts/Preprint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Office Supplies/Orders</a:t>
            </a:r>
          </a:p>
        </p:txBody>
      </p:sp>
      <p:pic>
        <p:nvPicPr>
          <p:cNvPr id="57352" name="Picture 11">
            <a:extLst>
              <a:ext uri="{FF2B5EF4-FFF2-40B4-BE49-F238E27FC236}">
                <a16:creationId xmlns:a16="http://schemas.microsoft.com/office/drawing/2014/main" id="{02328902-ACFA-4BEF-8F17-6B1281F5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5" y="201614"/>
            <a:ext cx="9858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FE06CE35-DBA9-46D9-8F53-E1DE657610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A14379-059B-6D67-D5CD-14558A1F2ECB}"/>
              </a:ext>
            </a:extLst>
          </p:cNvPr>
          <p:cNvSpPr txBox="1">
            <a:spLocks noChangeArrowheads="1"/>
          </p:cNvSpPr>
          <p:nvPr/>
        </p:nvSpPr>
        <p:spPr>
          <a:xfrm>
            <a:off x="8903445" y="2873229"/>
            <a:ext cx="2966408" cy="306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Kathy Mitchem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Manager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Full Time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Budget Support-Bookkeeping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Officer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Workshops &amp; Event Planning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ACS Meetings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Industrial Advisory Board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- &amp; Other Committee Assistance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Election Oversite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VT/Staff/Office Oversite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B06CC-04E0-49B0-947C-4F2A196E8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6440" r="37670" b="16440"/>
          <a:stretch/>
        </p:blipFill>
        <p:spPr>
          <a:xfrm rot="5400000">
            <a:off x="6471909" y="3308078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BCEE-710A-61A9-BA17-C30AAB84E684}"/>
              </a:ext>
            </a:extLst>
          </p:cNvPr>
          <p:cNvSpPr txBox="1"/>
          <p:nvPr/>
        </p:nvSpPr>
        <p:spPr>
          <a:xfrm>
            <a:off x="1726060" y="1184038"/>
            <a:ext cx="10179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Oversite:</a:t>
            </a:r>
            <a:r>
              <a:rPr lang="en-US" altLang="en-US" sz="1600" dirty="0">
                <a:latin typeface="Arial" panose="020B0604020202020204" pitchFamily="34" charset="0"/>
              </a:rPr>
              <a:t>	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*POLY Supervisor– John Matson (Treasurer)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*VT Representative-Bob Moore</a:t>
            </a:r>
          </a:p>
          <a:p>
            <a:pPr marL="0" lvl="1">
              <a:spcBef>
                <a:spcPct val="0"/>
              </a:spcBef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Location:</a:t>
            </a:r>
            <a:r>
              <a:rPr lang="en-US" altLang="en-US" sz="1600" dirty="0">
                <a:latin typeface="Arial" panose="020B0604020202020204" pitchFamily="34" charset="0"/>
              </a:rPr>
              <a:t> Both are currently working from home in Blacksburg, VA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2D5BC4-4B31-20E4-4C2F-B339BD01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6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C52A-4996-44E1-8CA4-3B3753D1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2024 Budget / YE Actuals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AC604-292C-4481-FC3A-3195EA13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64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1973</Words>
  <Application>Microsoft Office PowerPoint</Application>
  <PresentationFormat>Widescreen</PresentationFormat>
  <Paragraphs>294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Parallax</vt:lpstr>
      <vt:lpstr>ACS  DIVISION OF POLYMER CHEMISTRY Treasurer Report Zoom Ahead of  POLY Winter ExComm Meeting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ACS  DIVISION OF POLYMER CHEMISTRY Treasurer Report POLY Winter ExComm Meeting 2025</vt:lpstr>
      <vt:lpstr>  POLY Business Office</vt:lpstr>
      <vt:lpstr>2024 Budget / YE Actuals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Investments Activity</vt:lpstr>
      <vt:lpstr>PowerPoint Presentation</vt:lpstr>
      <vt:lpstr>Discussion</vt:lpstr>
      <vt:lpstr>PowerPoint Presentation</vt:lpstr>
      <vt:lpstr>2025 Budget (see Excel file)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Finance Report Special EXCOM Meeting, April 2020</dc:title>
  <dc:creator>Coltrain, Christine J</dc:creator>
  <cp:lastModifiedBy>Matson, John</cp:lastModifiedBy>
  <cp:revision>297</cp:revision>
  <cp:lastPrinted>2020-08-10T19:40:20Z</cp:lastPrinted>
  <dcterms:created xsi:type="dcterms:W3CDTF">2020-04-15T23:34:31Z</dcterms:created>
  <dcterms:modified xsi:type="dcterms:W3CDTF">2025-02-01T20:50:57Z</dcterms:modified>
</cp:coreProperties>
</file>