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6"/>
  </p:notesMasterIdLst>
  <p:sldIdLst>
    <p:sldId id="256" r:id="rId2"/>
    <p:sldId id="815" r:id="rId3"/>
    <p:sldId id="823" r:id="rId4"/>
    <p:sldId id="825" r:id="rId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7" d="100"/>
          <a:sy n="97" d="100"/>
        </p:scale>
        <p:origin x="68" y="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7B7B606-8067-4EBC-9024-2F28C267F75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3BEF3F1-6F1F-4D5B-A10B-629A770FE7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00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46314363-6382-4308-89FB-32E8591278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30F2EC05-6098-4474-9145-A08CD12C6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B8658D5C-F167-46F6-BA5C-587D894CE8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3425" indent="-280988" defTabSz="9271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28713" indent="-223838" defTabSz="9271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79563" indent="-223838" defTabSz="9271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32000" indent="-223838" defTabSz="9271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89200" indent="-223838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46400" indent="-223838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3600" indent="-223838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800" indent="-223838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66B57D5-34EA-4B54-889F-3CC6B286DB0F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217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47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10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126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446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421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995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333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975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692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45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93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89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69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7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374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71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7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F69EFD9-07B2-4257-8A83-CB708D13A19C}" type="datetimeFigureOut">
              <a:rPr lang="en-US" smtClean="0"/>
              <a:t>3/16/2025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9643110-BEC3-4F32-B398-DB5A95C494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743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7">
            <a:extLst>
              <a:ext uri="{FF2B5EF4-FFF2-40B4-BE49-F238E27FC236}">
                <a16:creationId xmlns:a16="http://schemas.microsoft.com/office/drawing/2014/main" id="{E5A92FE9-DB05-4D0D-AF5A-BE8664B9FF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0" name="Group 9">
            <a:extLst>
              <a:ext uri="{FF2B5EF4-FFF2-40B4-BE49-F238E27FC236}">
                <a16:creationId xmlns:a16="http://schemas.microsoft.com/office/drawing/2014/main" id="{53D9B26A-5143-49A7-BA98-D871D5BD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526211" y="1"/>
            <a:ext cx="5014912" cy="6857999"/>
            <a:chOff x="2928938" y="-4763"/>
            <a:chExt cx="5014912" cy="6862763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68B85E55-A2A1-4682-B891-F201358A92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45EF6EDB-9B5D-49E9-96FA-1AE08BF95E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8338226-D6E2-4EEE-B271-DB4BD096DB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878FB48-17B3-4A11-8025-DE0945CD4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150A21C-DD6D-4D3C-9E95-7A3CA263B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7505BF04-104D-4180-A284-42FCD6B04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8" name="Google Shape;150;p1">
            <a:extLst>
              <a:ext uri="{FF2B5EF4-FFF2-40B4-BE49-F238E27FC236}">
                <a16:creationId xmlns:a16="http://schemas.microsoft.com/office/drawing/2014/main" id="{00A6CD8F-949E-4FE1-8385-42C71E7FA63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1309" y="99777"/>
            <a:ext cx="11648049" cy="2939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algn="ctr">
              <a:spcBef>
                <a:spcPts val="0"/>
              </a:spcBef>
              <a:buClr>
                <a:schemeClr val="lt1"/>
              </a:buClr>
              <a:buSzPts val="4400"/>
            </a:pPr>
            <a:r>
              <a:rPr lang="en-US" sz="53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ACS </a:t>
            </a:r>
            <a:br>
              <a:rPr lang="en-US" sz="5300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en-US" sz="53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DIVISION OF POLYMER CHEMISTRY</a:t>
            </a:r>
            <a:br>
              <a:rPr lang="en-US" sz="5300" dirty="0">
                <a:cs typeface="Arial" panose="020B0604020202020204" pitchFamily="34" charset="0"/>
              </a:rPr>
            </a:br>
            <a:r>
              <a:rPr lang="en-US" sz="5300" dirty="0"/>
              <a:t>Treasurer Report</a:t>
            </a:r>
            <a:br>
              <a:rPr lang="en-US" sz="5300" dirty="0"/>
            </a:br>
            <a:r>
              <a:rPr lang="en-US" sz="5300" dirty="0"/>
              <a:t>POLY </a:t>
            </a:r>
            <a:r>
              <a:rPr lang="en-US" sz="5300" dirty="0" err="1"/>
              <a:t>ExComm</a:t>
            </a:r>
            <a:r>
              <a:rPr lang="en-US" sz="5300" dirty="0"/>
              <a:t> Meeting March 2025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31" name="Google Shape;151;p1">
            <a:extLst>
              <a:ext uri="{FF2B5EF4-FFF2-40B4-BE49-F238E27FC236}">
                <a16:creationId xmlns:a16="http://schemas.microsoft.com/office/drawing/2014/main" id="{D1D821DA-C60B-42EC-BAF9-927A34F0B58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16465" y="4123812"/>
            <a:ext cx="11182893" cy="1101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>
              <a:buSzPts val="1800"/>
            </a:pPr>
            <a:r>
              <a:rPr lang="en-US" sz="2000" dirty="0">
                <a:cs typeface="Arial" panose="020B0604020202020204" pitchFamily="34" charset="0"/>
              </a:rPr>
              <a:t>Presented by John Matson (Treasurer)</a:t>
            </a:r>
          </a:p>
          <a:p>
            <a:pPr marL="0" lvl="0" indent="0" algn="r">
              <a:buSzPts val="1800"/>
            </a:pPr>
            <a:r>
              <a:rPr lang="en-US" sz="2000" dirty="0">
                <a:cs typeface="Arial" panose="020B0604020202020204" pitchFamily="34" charset="0"/>
              </a:rPr>
              <a:t>Support from Kathy Mitchem and Carlee Black </a:t>
            </a:r>
          </a:p>
        </p:txBody>
      </p:sp>
      <p:pic>
        <p:nvPicPr>
          <p:cNvPr id="17" name="Picture 1">
            <a:extLst>
              <a:ext uri="{FF2B5EF4-FFF2-40B4-BE49-F238E27FC236}">
                <a16:creationId xmlns:a16="http://schemas.microsoft.com/office/drawing/2014/main" id="{A1375CEC-6C77-4EA2-8F61-559C8AE5170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82" y="99776"/>
            <a:ext cx="6318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>
            <a:extLst>
              <a:ext uri="{FF2B5EF4-FFF2-40B4-BE49-F238E27FC236}">
                <a16:creationId xmlns:a16="http://schemas.microsoft.com/office/drawing/2014/main" id="{8600689E-1CDE-4592-96BC-4557DB58E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4713" y="9939"/>
            <a:ext cx="987287" cy="935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59188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7">
            <a:extLst>
              <a:ext uri="{FF2B5EF4-FFF2-40B4-BE49-F238E27FC236}">
                <a16:creationId xmlns:a16="http://schemas.microsoft.com/office/drawing/2014/main" id="{FBFA7775-573F-34EC-11CE-00B9A00E5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0846" y="1075788"/>
            <a:ext cx="3553986" cy="5570756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en-US" sz="1600" b="1" dirty="0"/>
              <a:t>Important points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600" b="1" dirty="0"/>
              <a:t>Investment</a:t>
            </a:r>
            <a:r>
              <a:rPr lang="en-US" altLang="en-US" sz="1600" dirty="0"/>
              <a:t>:  We anticipate cashing out $151,700 from investments in 2025. Significant cuts to ACS meeting expenses at Winter </a:t>
            </a:r>
            <a:r>
              <a:rPr lang="en-US" altLang="en-US" sz="1600" dirty="0" err="1"/>
              <a:t>ExComm</a:t>
            </a:r>
            <a:r>
              <a:rPr lang="en-US" altLang="en-US" sz="1600" dirty="0"/>
              <a:t> (Jan 2025) reduced this from the original projection of $179,000.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600" b="1" dirty="0"/>
              <a:t>Membership dues</a:t>
            </a:r>
            <a:r>
              <a:rPr lang="en-US" altLang="en-US" sz="1600" dirty="0"/>
              <a:t>: The Feb dues payment was up slightly from 2024 ($27.6K versus $27.2K), an encouraging sign that the decades-long drop may be stabilizing.</a:t>
            </a:r>
            <a:endParaRPr lang="en-US" altLang="en-US" sz="1600" b="1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600" b="1" dirty="0"/>
              <a:t>ACS Expenses</a:t>
            </a:r>
            <a:r>
              <a:rPr lang="en-US" altLang="en-US" sz="1600" dirty="0"/>
              <a:t>: We reduced F&amp;B spending at both fall and spring ACS business and programming meetings.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600" b="1" dirty="0"/>
              <a:t>Sponsorships committee</a:t>
            </a:r>
            <a:r>
              <a:rPr lang="en-US" altLang="en-US" sz="1600" dirty="0"/>
              <a:t>: An effort to increase sponsorships is underway. </a:t>
            </a:r>
            <a:endParaRPr lang="en-US" altLang="en-US" sz="1600" b="1" dirty="0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CAD0306-6ED1-6145-DA93-57A2C92A8176}"/>
              </a:ext>
            </a:extLst>
          </p:cNvPr>
          <p:cNvSpPr txBox="1">
            <a:spLocks noChangeArrowheads="1"/>
          </p:cNvSpPr>
          <p:nvPr/>
        </p:nvSpPr>
        <p:spPr>
          <a:xfrm>
            <a:off x="1616364" y="344464"/>
            <a:ext cx="9897949" cy="52418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defTabSz="914363">
              <a:defRPr/>
            </a:pPr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2025 Final Approved Budget</a:t>
            </a:r>
            <a:endParaRPr lang="en-US" sz="34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FBDB61-280F-4C62-4E00-9DA3D7A223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721" y="1176672"/>
            <a:ext cx="3813544" cy="495542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D6E078E-B57F-B01C-60AF-AB10422444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5097" y="969463"/>
            <a:ext cx="3514085" cy="578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090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9740A-A5FC-61FB-0032-C5B49D53C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>
            <a:extLst>
              <a:ext uri="{FF2B5EF4-FFF2-40B4-BE49-F238E27FC236}">
                <a16:creationId xmlns:a16="http://schemas.microsoft.com/office/drawing/2014/main" id="{C290E290-204A-7E05-AAAE-8FD2E3F5AB8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0" y="0"/>
            <a:ext cx="739983" cy="1070930"/>
          </a:xfrm>
          <a:prstGeom prst="rect">
            <a:avLst/>
          </a:prstGeom>
          <a:solidFill>
            <a:schemeClr val="dk1"/>
          </a:solidFill>
          <a:ln>
            <a:noFill/>
          </a:ln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8446BEB8-50EA-4F91-11A1-37D8BD1B59E9}"/>
              </a:ext>
            </a:extLst>
          </p:cNvPr>
          <p:cNvSpPr txBox="1">
            <a:spLocks noChangeArrowheads="1"/>
          </p:cNvSpPr>
          <p:nvPr/>
        </p:nvSpPr>
        <p:spPr>
          <a:xfrm>
            <a:off x="1616364" y="344464"/>
            <a:ext cx="9897949" cy="52418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defTabSz="914363">
              <a:defRPr/>
            </a:pPr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Early Positives and Negatives</a:t>
            </a:r>
            <a:endParaRPr lang="en-US" sz="34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76B9BB-EF06-0B48-3B1A-2869370E87FB}"/>
              </a:ext>
            </a:extLst>
          </p:cNvPr>
          <p:cNvSpPr txBox="1"/>
          <p:nvPr/>
        </p:nvSpPr>
        <p:spPr>
          <a:xfrm>
            <a:off x="1301137" y="1363002"/>
            <a:ext cx="502072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Positives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Winter </a:t>
            </a:r>
            <a:r>
              <a:rPr lang="en-US" sz="2400" b="1" dirty="0" err="1"/>
              <a:t>Excomm</a:t>
            </a:r>
            <a:r>
              <a:rPr lang="en-US" sz="2400" dirty="0"/>
              <a:t>: The winter </a:t>
            </a:r>
            <a:r>
              <a:rPr lang="en-US" sz="2400" dirty="0" err="1"/>
              <a:t>ExComm</a:t>
            </a:r>
            <a:r>
              <a:rPr lang="en-US" sz="2400" dirty="0"/>
              <a:t> meeting is on budget.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POLY dues</a:t>
            </a:r>
            <a:r>
              <a:rPr lang="en-US" sz="2400" dirty="0"/>
              <a:t>: Feb dues payment was up slightly from last year, plus we received a bonus from 2023, bringing us to $28.0K ($27.2k in Feb 2024).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Balances</a:t>
            </a:r>
            <a:r>
              <a:rPr lang="en-US" sz="2400" dirty="0"/>
              <a:t>: Our checking account balance is in good shape for now, so we should not have to withdraw money from investments until later this year.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274590-2540-B717-3787-D68C4B698B19}"/>
              </a:ext>
            </a:extLst>
          </p:cNvPr>
          <p:cNvSpPr txBox="1"/>
          <p:nvPr/>
        </p:nvSpPr>
        <p:spPr>
          <a:xfrm>
            <a:off x="6506057" y="1363002"/>
            <a:ext cx="55206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Negatives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Symposium spending</a:t>
            </a:r>
            <a:r>
              <a:rPr lang="en-US" sz="2400" dirty="0"/>
              <a:t>: We budgeted $17K for symposium support. We have already committed to $9700 for spring 2025 meeting and $2500 for fall 2025 meeting. We may go a bit over budget here.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9506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2D6D0-9753-E0C4-1C7A-B845FFCAB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>
            <a:extLst>
              <a:ext uri="{FF2B5EF4-FFF2-40B4-BE49-F238E27FC236}">
                <a16:creationId xmlns:a16="http://schemas.microsoft.com/office/drawing/2014/main" id="{C22CE7E4-6055-35D2-C608-08E47035D39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0" y="0"/>
            <a:ext cx="739983" cy="1070930"/>
          </a:xfrm>
          <a:prstGeom prst="rect">
            <a:avLst/>
          </a:prstGeom>
          <a:solidFill>
            <a:schemeClr val="dk1"/>
          </a:solidFill>
          <a:ln>
            <a:noFill/>
          </a:ln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3B839210-139E-A685-A381-C53D743A4114}"/>
              </a:ext>
            </a:extLst>
          </p:cNvPr>
          <p:cNvSpPr txBox="1">
            <a:spLocks noChangeArrowheads="1"/>
          </p:cNvSpPr>
          <p:nvPr/>
        </p:nvSpPr>
        <p:spPr>
          <a:xfrm>
            <a:off x="1616364" y="344464"/>
            <a:ext cx="9897949" cy="52418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defTabSz="914363">
              <a:defRPr/>
            </a:pPr>
            <a:r>
              <a:rPr lang="en-US" sz="3400" b="1" dirty="0">
                <a:latin typeface="Arial" panose="020B0604020202020204" pitchFamily="34" charset="0"/>
                <a:cs typeface="Arial" panose="020B0604020202020204" pitchFamily="34" charset="0"/>
              </a:rPr>
              <a:t>Investments status</a:t>
            </a:r>
            <a:endParaRPr lang="en-US" sz="34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4324CC-4064-5535-0A1F-7BBE54DA494D}"/>
              </a:ext>
            </a:extLst>
          </p:cNvPr>
          <p:cNvSpPr txBox="1"/>
          <p:nvPr/>
        </p:nvSpPr>
        <p:spPr>
          <a:xfrm>
            <a:off x="1301136" y="1363002"/>
            <a:ext cx="10421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 will not need to withdraw money from investments until much later this year, so current investment values are not relevant.</a:t>
            </a:r>
          </a:p>
        </p:txBody>
      </p:sp>
    </p:spTree>
    <p:extLst>
      <p:ext uri="{BB962C8B-B14F-4D97-AF65-F5344CB8AC3E}">
        <p14:creationId xmlns:p14="http://schemas.microsoft.com/office/powerpoint/2010/main" val="8335278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4140</TotalTime>
  <Words>273</Words>
  <Application>Microsoft Office PowerPoint</Application>
  <PresentationFormat>Widescreen</PresentationFormat>
  <Paragraphs>21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Corbel</vt:lpstr>
      <vt:lpstr>Parallax</vt:lpstr>
      <vt:lpstr>ACS  DIVISION OF POLYMER CHEMISTRY Treasurer Report POLY ExComm Meeting March 2025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 Finance Report Special EXCOM Meeting, April 2020</dc:title>
  <dc:creator>Coltrain, Christine J</dc:creator>
  <cp:lastModifiedBy>Matson, John</cp:lastModifiedBy>
  <cp:revision>275</cp:revision>
  <cp:lastPrinted>2020-08-10T19:40:20Z</cp:lastPrinted>
  <dcterms:created xsi:type="dcterms:W3CDTF">2020-04-15T23:34:31Z</dcterms:created>
  <dcterms:modified xsi:type="dcterms:W3CDTF">2025-03-16T21:21:49Z</dcterms:modified>
</cp:coreProperties>
</file>