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6" r:id="rId1"/>
  </p:sldMasterIdLst>
  <p:notesMasterIdLst>
    <p:notesMasterId r:id="rId17"/>
  </p:notesMasterIdLst>
  <p:sldIdLst>
    <p:sldId id="256" r:id="rId2"/>
    <p:sldId id="850" r:id="rId3"/>
    <p:sldId id="852" r:id="rId4"/>
    <p:sldId id="815" r:id="rId5"/>
    <p:sldId id="813" r:id="rId6"/>
    <p:sldId id="805" r:id="rId7"/>
    <p:sldId id="827" r:id="rId8"/>
    <p:sldId id="828" r:id="rId9"/>
    <p:sldId id="829" r:id="rId10"/>
    <p:sldId id="830" r:id="rId11"/>
    <p:sldId id="831" r:id="rId12"/>
    <p:sldId id="845" r:id="rId13"/>
    <p:sldId id="844" r:id="rId14"/>
    <p:sldId id="851" r:id="rId15"/>
    <p:sldId id="843" r:id="rId16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90810" autoAdjust="0"/>
  </p:normalViewPr>
  <p:slideViewPr>
    <p:cSldViewPr snapToGrid="0">
      <p:cViewPr varScale="1">
        <p:scale>
          <a:sx n="73" d="100"/>
          <a:sy n="73" d="100"/>
        </p:scale>
        <p:origin x="64" y="6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7B7B606-8067-4EBC-9024-2F28C267F75C}" type="datetimeFigureOut">
              <a:rPr lang="en-US" smtClean="0"/>
              <a:t>8/17/2025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3BEF3F1-6F1F-4D5B-A10B-629A770FE75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900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>
            <a:extLst>
              <a:ext uri="{FF2B5EF4-FFF2-40B4-BE49-F238E27FC236}">
                <a16:creationId xmlns:a16="http://schemas.microsoft.com/office/drawing/2014/main" id="{46314363-6382-4308-89FB-32E85912783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>
            <a:extLst>
              <a:ext uri="{FF2B5EF4-FFF2-40B4-BE49-F238E27FC236}">
                <a16:creationId xmlns:a16="http://schemas.microsoft.com/office/drawing/2014/main" id="{30F2EC05-6098-4474-9145-A08CD12C6E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1988" name="Slide Number Placeholder 3">
            <a:extLst>
              <a:ext uri="{FF2B5EF4-FFF2-40B4-BE49-F238E27FC236}">
                <a16:creationId xmlns:a16="http://schemas.microsoft.com/office/drawing/2014/main" id="{B8658D5C-F167-46F6-BA5C-587D894CE8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33425" indent="-280988" defTabSz="9271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28713" indent="-223838" defTabSz="9271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79563" indent="-223838" defTabSz="9271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32000" indent="-223838" defTabSz="9271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89200" indent="-223838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46400" indent="-223838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03600" indent="-223838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60800" indent="-223838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66B57D5-34EA-4B54-889F-3CC6B286DB0F}" type="slidenum">
              <a:rPr lang="en-US" altLang="en-US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65444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>
            <a:extLst>
              <a:ext uri="{FF2B5EF4-FFF2-40B4-BE49-F238E27FC236}">
                <a16:creationId xmlns:a16="http://schemas.microsoft.com/office/drawing/2014/main" id="{C28D7B84-E20B-4BA4-BBCF-75796E50B97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>
            <a:extLst>
              <a:ext uri="{FF2B5EF4-FFF2-40B4-BE49-F238E27FC236}">
                <a16:creationId xmlns:a16="http://schemas.microsoft.com/office/drawing/2014/main" id="{DF56772D-B04E-4719-8E4F-8509EB408D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6868" name="Slide Number Placeholder 3">
            <a:extLst>
              <a:ext uri="{FF2B5EF4-FFF2-40B4-BE49-F238E27FC236}">
                <a16:creationId xmlns:a16="http://schemas.microsoft.com/office/drawing/2014/main" id="{6CDEBBBD-DE17-46F9-8927-2A8054CDF6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33425" indent="-280988" defTabSz="9271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28713" indent="-223838" defTabSz="9271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79563" indent="-223838" defTabSz="9271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32000" indent="-223838" defTabSz="9271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89200" indent="-223838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46400" indent="-223838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03600" indent="-223838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60800" indent="-223838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DA0B3EA-D5B5-4338-BCF9-16B48295A7C4}" type="slidenum">
              <a:rPr lang="en-US" altLang="en-US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85737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>
            <a:extLst>
              <a:ext uri="{FF2B5EF4-FFF2-40B4-BE49-F238E27FC236}">
                <a16:creationId xmlns:a16="http://schemas.microsoft.com/office/drawing/2014/main" id="{C28D7B84-E20B-4BA4-BBCF-75796E50B97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>
            <a:extLst>
              <a:ext uri="{FF2B5EF4-FFF2-40B4-BE49-F238E27FC236}">
                <a16:creationId xmlns:a16="http://schemas.microsoft.com/office/drawing/2014/main" id="{DF56772D-B04E-4719-8E4F-8509EB408D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6868" name="Slide Number Placeholder 3">
            <a:extLst>
              <a:ext uri="{FF2B5EF4-FFF2-40B4-BE49-F238E27FC236}">
                <a16:creationId xmlns:a16="http://schemas.microsoft.com/office/drawing/2014/main" id="{6CDEBBBD-DE17-46F9-8927-2A8054CDF6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33425" indent="-280988" defTabSz="9271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28713" indent="-223838" defTabSz="9271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79563" indent="-223838" defTabSz="9271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32000" indent="-223838" defTabSz="9271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89200" indent="-223838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46400" indent="-223838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03600" indent="-223838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60800" indent="-223838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DA0B3EA-D5B5-4338-BCF9-16B48295A7C4}" type="slidenum">
              <a:rPr lang="en-US" altLang="en-US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40431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>
            <a:extLst>
              <a:ext uri="{FF2B5EF4-FFF2-40B4-BE49-F238E27FC236}">
                <a16:creationId xmlns:a16="http://schemas.microsoft.com/office/drawing/2014/main" id="{C28D7B84-E20B-4BA4-BBCF-75796E50B97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>
            <a:extLst>
              <a:ext uri="{FF2B5EF4-FFF2-40B4-BE49-F238E27FC236}">
                <a16:creationId xmlns:a16="http://schemas.microsoft.com/office/drawing/2014/main" id="{DF56772D-B04E-4719-8E4F-8509EB408D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Note that I realized just before presenting that the ACS expenses at each recent was outdated. I need to update that excel file and put it back on this slide for the Jan retreat.</a:t>
            </a:r>
          </a:p>
        </p:txBody>
      </p:sp>
      <p:sp>
        <p:nvSpPr>
          <p:cNvPr id="36868" name="Slide Number Placeholder 3">
            <a:extLst>
              <a:ext uri="{FF2B5EF4-FFF2-40B4-BE49-F238E27FC236}">
                <a16:creationId xmlns:a16="http://schemas.microsoft.com/office/drawing/2014/main" id="{6CDEBBBD-DE17-46F9-8927-2A8054CDF6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33425" indent="-280988" defTabSz="9271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28713" indent="-223838" defTabSz="9271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79563" indent="-223838" defTabSz="9271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32000" indent="-223838" defTabSz="9271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89200" indent="-223838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46400" indent="-223838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03600" indent="-223838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60800" indent="-223838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DA0B3EA-D5B5-4338-BCF9-16B48295A7C4}" type="slidenum">
              <a:rPr lang="en-US" altLang="en-US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39354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>
            <a:extLst>
              <a:ext uri="{FF2B5EF4-FFF2-40B4-BE49-F238E27FC236}">
                <a16:creationId xmlns:a16="http://schemas.microsoft.com/office/drawing/2014/main" id="{C28D7B84-E20B-4BA4-BBCF-75796E50B97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>
            <a:extLst>
              <a:ext uri="{FF2B5EF4-FFF2-40B4-BE49-F238E27FC236}">
                <a16:creationId xmlns:a16="http://schemas.microsoft.com/office/drawing/2014/main" id="{DF56772D-B04E-4719-8E4F-8509EB408D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6868" name="Slide Number Placeholder 3">
            <a:extLst>
              <a:ext uri="{FF2B5EF4-FFF2-40B4-BE49-F238E27FC236}">
                <a16:creationId xmlns:a16="http://schemas.microsoft.com/office/drawing/2014/main" id="{6CDEBBBD-DE17-46F9-8927-2A8054CDF6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33425" indent="-280988" defTabSz="9271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28713" indent="-223838" defTabSz="9271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79563" indent="-223838" defTabSz="9271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32000" indent="-223838" defTabSz="9271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89200" indent="-223838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46400" indent="-223838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03600" indent="-223838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60800" indent="-223838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DA0B3EA-D5B5-4338-BCF9-16B48295A7C4}" type="slidenum">
              <a:rPr lang="en-US" altLang="en-US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23735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>
            <a:extLst>
              <a:ext uri="{FF2B5EF4-FFF2-40B4-BE49-F238E27FC236}">
                <a16:creationId xmlns:a16="http://schemas.microsoft.com/office/drawing/2014/main" id="{C28D7B84-E20B-4BA4-BBCF-75796E50B97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>
            <a:extLst>
              <a:ext uri="{FF2B5EF4-FFF2-40B4-BE49-F238E27FC236}">
                <a16:creationId xmlns:a16="http://schemas.microsoft.com/office/drawing/2014/main" id="{DF56772D-B04E-4719-8E4F-8509EB408D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6868" name="Slide Number Placeholder 3">
            <a:extLst>
              <a:ext uri="{FF2B5EF4-FFF2-40B4-BE49-F238E27FC236}">
                <a16:creationId xmlns:a16="http://schemas.microsoft.com/office/drawing/2014/main" id="{6CDEBBBD-DE17-46F9-8927-2A8054CDF6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33425" indent="-280988" defTabSz="9271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28713" indent="-223838" defTabSz="9271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79563" indent="-223838" defTabSz="9271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32000" indent="-223838" defTabSz="9271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89200" indent="-223838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46400" indent="-223838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03600" indent="-223838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60800" indent="-223838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DA0B3EA-D5B5-4338-BCF9-16B48295A7C4}" type="slidenum">
              <a:rPr lang="en-US" altLang="en-US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20335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>
            <a:extLst>
              <a:ext uri="{FF2B5EF4-FFF2-40B4-BE49-F238E27FC236}">
                <a16:creationId xmlns:a16="http://schemas.microsoft.com/office/drawing/2014/main" id="{C28D7B84-E20B-4BA4-BBCF-75796E50B97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>
            <a:extLst>
              <a:ext uri="{FF2B5EF4-FFF2-40B4-BE49-F238E27FC236}">
                <a16:creationId xmlns:a16="http://schemas.microsoft.com/office/drawing/2014/main" id="{DF56772D-B04E-4719-8E4F-8509EB408D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6868" name="Slide Number Placeholder 3">
            <a:extLst>
              <a:ext uri="{FF2B5EF4-FFF2-40B4-BE49-F238E27FC236}">
                <a16:creationId xmlns:a16="http://schemas.microsoft.com/office/drawing/2014/main" id="{6CDEBBBD-DE17-46F9-8927-2A8054CDF6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33425" indent="-280988" defTabSz="9271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28713" indent="-223838" defTabSz="9271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79563" indent="-223838" defTabSz="9271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32000" indent="-223838" defTabSz="9271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89200" indent="-223838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46400" indent="-223838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03600" indent="-223838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60800" indent="-223838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DA0B3EA-D5B5-4338-BCF9-16B48295A7C4}" type="slidenum">
              <a:rPr lang="en-US" altLang="en-US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0530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122675-26AD-C5AC-FED2-F996CA8B41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>
            <a:extLst>
              <a:ext uri="{FF2B5EF4-FFF2-40B4-BE49-F238E27FC236}">
                <a16:creationId xmlns:a16="http://schemas.microsoft.com/office/drawing/2014/main" id="{D486CDC5-40E3-F802-806B-9909C93223B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>
            <a:extLst>
              <a:ext uri="{FF2B5EF4-FFF2-40B4-BE49-F238E27FC236}">
                <a16:creationId xmlns:a16="http://schemas.microsoft.com/office/drawing/2014/main" id="{9803F737-B9AE-C1CF-CD03-9D7FA3DCA8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6868" name="Slide Number Placeholder 3">
            <a:extLst>
              <a:ext uri="{FF2B5EF4-FFF2-40B4-BE49-F238E27FC236}">
                <a16:creationId xmlns:a16="http://schemas.microsoft.com/office/drawing/2014/main" id="{AC0A95EA-CE66-4644-2BB7-839F3DF062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33425" indent="-280988" defTabSz="9271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28713" indent="-223838" defTabSz="9271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79563" indent="-223838" defTabSz="9271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32000" indent="-223838" defTabSz="9271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89200" indent="-223838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46400" indent="-223838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03600" indent="-223838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60800" indent="-223838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DA0B3EA-D5B5-4338-BCF9-16B48295A7C4}" type="slidenum">
              <a:rPr lang="en-US" altLang="en-US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61376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CB86E6-9B52-5F77-A8C1-4F14F410D7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>
            <a:extLst>
              <a:ext uri="{FF2B5EF4-FFF2-40B4-BE49-F238E27FC236}">
                <a16:creationId xmlns:a16="http://schemas.microsoft.com/office/drawing/2014/main" id="{2BF4AA26-18D9-86DB-CE26-9D3F77F17A9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>
            <a:extLst>
              <a:ext uri="{FF2B5EF4-FFF2-40B4-BE49-F238E27FC236}">
                <a16:creationId xmlns:a16="http://schemas.microsoft.com/office/drawing/2014/main" id="{EF3B99DD-836E-7CD0-CC2C-053C45F35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6868" name="Slide Number Placeholder 3">
            <a:extLst>
              <a:ext uri="{FF2B5EF4-FFF2-40B4-BE49-F238E27FC236}">
                <a16:creationId xmlns:a16="http://schemas.microsoft.com/office/drawing/2014/main" id="{115ADDA0-18AA-634C-3184-03FC6FB6B6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33425" indent="-280988" defTabSz="9271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28713" indent="-223838" defTabSz="9271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79563" indent="-223838" defTabSz="9271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32000" indent="-223838" defTabSz="9271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89200" indent="-223838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46400" indent="-223838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03600" indent="-223838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60800" indent="-223838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DA0B3EA-D5B5-4338-BCF9-16B48295A7C4}" type="slidenum">
              <a:rPr lang="en-US" altLang="en-US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15325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9EFD9-07B2-4257-8A83-CB708D13A19C}" type="datetimeFigureOut">
              <a:rPr lang="en-US" smtClean="0"/>
              <a:t>8/17/2025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43110-BEC3-4F32-B398-DB5A95C494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478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9EFD9-07B2-4257-8A83-CB708D13A19C}" type="datetimeFigureOut">
              <a:rPr lang="en-US" smtClean="0"/>
              <a:t>8/17/2025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43110-BEC3-4F32-B398-DB5A95C494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4106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9EFD9-07B2-4257-8A83-CB708D13A19C}" type="datetimeFigureOut">
              <a:rPr lang="en-US" smtClean="0"/>
              <a:t>8/17/2025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43110-BEC3-4F32-B398-DB5A95C494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1263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9EFD9-07B2-4257-8A83-CB708D13A19C}" type="datetimeFigureOut">
              <a:rPr lang="en-US" smtClean="0"/>
              <a:t>8/17/2025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43110-BEC3-4F32-B398-DB5A95C494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4461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9EFD9-07B2-4257-8A83-CB708D13A19C}" type="datetimeFigureOut">
              <a:rPr lang="en-US" smtClean="0"/>
              <a:t>8/17/2025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43110-BEC3-4F32-B398-DB5A95C494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4212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9EFD9-07B2-4257-8A83-CB708D13A19C}" type="datetimeFigureOut">
              <a:rPr lang="en-US" smtClean="0"/>
              <a:t>8/17/2025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43110-BEC3-4F32-B398-DB5A95C494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9955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9EFD9-07B2-4257-8A83-CB708D13A19C}" type="datetimeFigureOut">
              <a:rPr lang="en-US" smtClean="0"/>
              <a:t>8/17/2025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43110-BEC3-4F32-B398-DB5A95C494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3332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9EFD9-07B2-4257-8A83-CB708D13A19C}" type="datetimeFigureOut">
              <a:rPr lang="en-US" smtClean="0"/>
              <a:t>8/17/2025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43110-BEC3-4F32-B398-DB5A95C494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19750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9EFD9-07B2-4257-8A83-CB708D13A19C}" type="datetimeFigureOut">
              <a:rPr lang="en-US" smtClean="0"/>
              <a:t>8/17/2025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43110-BEC3-4F32-B398-DB5A95C494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692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9EFD9-07B2-4257-8A83-CB708D13A19C}" type="datetimeFigureOut">
              <a:rPr lang="en-US" smtClean="0"/>
              <a:t>8/17/2025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09643110-BEC3-4F32-B398-DB5A95C494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454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9EFD9-07B2-4257-8A83-CB708D13A19C}" type="datetimeFigureOut">
              <a:rPr lang="en-US" smtClean="0"/>
              <a:t>8/17/2025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43110-BEC3-4F32-B398-DB5A95C494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939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9EFD9-07B2-4257-8A83-CB708D13A19C}" type="datetimeFigureOut">
              <a:rPr lang="en-US" smtClean="0"/>
              <a:t>8/17/2025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43110-BEC3-4F32-B398-DB5A95C494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898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9EFD9-07B2-4257-8A83-CB708D13A19C}" type="datetimeFigureOut">
              <a:rPr lang="en-US" smtClean="0"/>
              <a:t>8/17/2025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43110-BEC3-4F32-B398-DB5A95C494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694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9EFD9-07B2-4257-8A83-CB708D13A19C}" type="datetimeFigureOut">
              <a:rPr lang="en-US" smtClean="0"/>
              <a:t>8/17/2025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43110-BEC3-4F32-B398-DB5A95C494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597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9EFD9-07B2-4257-8A83-CB708D13A19C}" type="datetimeFigureOut">
              <a:rPr lang="en-US" smtClean="0"/>
              <a:t>8/17/2025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43110-BEC3-4F32-B398-DB5A95C494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374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9EFD9-07B2-4257-8A83-CB708D13A19C}" type="datetimeFigureOut">
              <a:rPr lang="en-US" smtClean="0"/>
              <a:t>8/17/2025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43110-BEC3-4F32-B398-DB5A95C494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717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9EFD9-07B2-4257-8A83-CB708D13A19C}" type="datetimeFigureOut">
              <a:rPr lang="en-US" smtClean="0"/>
              <a:t>8/17/2025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43110-BEC3-4F32-B398-DB5A95C494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2876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F69EFD9-07B2-4257-8A83-CB708D13A19C}" type="datetimeFigureOut">
              <a:rPr lang="en-US" smtClean="0"/>
              <a:t>8/17/2025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9643110-BEC3-4F32-B398-DB5A95C494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743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  <p:sldLayoutId id="2147483800" r:id="rId14"/>
    <p:sldLayoutId id="2147483801" r:id="rId15"/>
    <p:sldLayoutId id="2147483802" r:id="rId16"/>
    <p:sldLayoutId id="214748380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7">
            <a:extLst>
              <a:ext uri="{FF2B5EF4-FFF2-40B4-BE49-F238E27FC236}">
                <a16:creationId xmlns:a16="http://schemas.microsoft.com/office/drawing/2014/main" id="{E5A92FE9-DB05-4D0D-AF5A-BE8664B9FF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0" name="Group 9">
            <a:extLst>
              <a:ext uri="{FF2B5EF4-FFF2-40B4-BE49-F238E27FC236}">
                <a16:creationId xmlns:a16="http://schemas.microsoft.com/office/drawing/2014/main" id="{53D9B26A-5143-49A7-BA98-D871D5BD71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6526211" y="1"/>
            <a:ext cx="5014912" cy="6857999"/>
            <a:chOff x="2928938" y="-4763"/>
            <a:chExt cx="5014912" cy="6862763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68B85E55-A2A1-4682-B891-F201358A92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45EF6EDB-9B5D-49E9-96FA-1AE08BF95E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38338226-D6E2-4EEE-B271-DB4BD096DB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4878FB48-17B3-4A11-8025-DE0945CD4E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4150A21C-DD6D-4D3C-9E95-7A3CA263BE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7505BF04-104D-4180-A284-42FCD6B04D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28" name="Google Shape;150;p1">
            <a:extLst>
              <a:ext uri="{FF2B5EF4-FFF2-40B4-BE49-F238E27FC236}">
                <a16:creationId xmlns:a16="http://schemas.microsoft.com/office/drawing/2014/main" id="{00A6CD8F-949E-4FE1-8385-42C71E7FA631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51309" y="99777"/>
            <a:ext cx="11648049" cy="2939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algn="ctr">
              <a:spcBef>
                <a:spcPts val="0"/>
              </a:spcBef>
              <a:buClr>
                <a:schemeClr val="lt1"/>
              </a:buClr>
              <a:buSzPts val="4400"/>
            </a:pPr>
            <a:r>
              <a:rPr lang="en-US" sz="53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ACS </a:t>
            </a:r>
            <a:br>
              <a:rPr lang="en-US" sz="5300" dirty="0">
                <a:solidFill>
                  <a:schemeClr val="accent1">
                    <a:lumMod val="40000"/>
                    <a:lumOff val="60000"/>
                  </a:schemeClr>
                </a:solidFill>
              </a:rPr>
            </a:br>
            <a:r>
              <a:rPr lang="en-US" sz="53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DIVISION OF POLYMER CHEMISTRY</a:t>
            </a:r>
            <a:br>
              <a:rPr lang="en-US" sz="5300" dirty="0">
                <a:cs typeface="Arial" panose="020B0604020202020204" pitchFamily="34" charset="0"/>
              </a:rPr>
            </a:br>
            <a:r>
              <a:rPr lang="en-US" sz="5300" dirty="0"/>
              <a:t>Treasurer Report</a:t>
            </a:r>
            <a:br>
              <a:rPr lang="en-US" sz="5300" dirty="0"/>
            </a:br>
            <a:r>
              <a:rPr lang="en-US" sz="5300" dirty="0"/>
              <a:t>POLY Business Meeting August 2025</a:t>
            </a:r>
            <a:endParaRPr lang="en-US" dirty="0">
              <a:cs typeface="Arial" panose="020B0604020202020204" pitchFamily="34" charset="0"/>
            </a:endParaRPr>
          </a:p>
        </p:txBody>
      </p:sp>
      <p:sp>
        <p:nvSpPr>
          <p:cNvPr id="31" name="Google Shape;151;p1">
            <a:extLst>
              <a:ext uri="{FF2B5EF4-FFF2-40B4-BE49-F238E27FC236}">
                <a16:creationId xmlns:a16="http://schemas.microsoft.com/office/drawing/2014/main" id="{D1D821DA-C60B-42EC-BAF9-927A34F0B58A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516465" y="4123812"/>
            <a:ext cx="11182893" cy="1101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r">
              <a:buSzPts val="1800"/>
            </a:pPr>
            <a:r>
              <a:rPr lang="en-US" sz="2000" dirty="0">
                <a:cs typeface="Arial" panose="020B0604020202020204" pitchFamily="34" charset="0"/>
              </a:rPr>
              <a:t>Presented by John Matson (Treasurer)</a:t>
            </a:r>
          </a:p>
          <a:p>
            <a:pPr marL="0" lvl="0" indent="0" algn="r">
              <a:buSzPts val="1800"/>
            </a:pPr>
            <a:r>
              <a:rPr lang="en-US" sz="2000" dirty="0">
                <a:cs typeface="Arial" panose="020B0604020202020204" pitchFamily="34" charset="0"/>
              </a:rPr>
              <a:t>Support from Kathy Mitchem and Carlee Black </a:t>
            </a:r>
          </a:p>
        </p:txBody>
      </p:sp>
      <p:pic>
        <p:nvPicPr>
          <p:cNvPr id="17" name="Picture 1">
            <a:extLst>
              <a:ext uri="{FF2B5EF4-FFF2-40B4-BE49-F238E27FC236}">
                <a16:creationId xmlns:a16="http://schemas.microsoft.com/office/drawing/2014/main" id="{A1375CEC-6C77-4EA2-8F61-559C8AE5170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82" y="99776"/>
            <a:ext cx="6318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">
            <a:extLst>
              <a:ext uri="{FF2B5EF4-FFF2-40B4-BE49-F238E27FC236}">
                <a16:creationId xmlns:a16="http://schemas.microsoft.com/office/drawing/2014/main" id="{8600689E-1CDE-4592-96BC-4557DB58E5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4713" y="9939"/>
            <a:ext cx="987287" cy="935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59188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>
            <a:extLst>
              <a:ext uri="{FF2B5EF4-FFF2-40B4-BE49-F238E27FC236}">
                <a16:creationId xmlns:a16="http://schemas.microsoft.com/office/drawing/2014/main" id="{B6AFA989-7920-4128-8572-622ACCFE809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0" y="0"/>
            <a:ext cx="739983" cy="1070930"/>
          </a:xfrm>
          <a:prstGeom prst="rect">
            <a:avLst/>
          </a:prstGeom>
          <a:solidFill>
            <a:schemeClr val="dk1"/>
          </a:solidFill>
          <a:ln>
            <a:noFill/>
          </a:ln>
        </p:spPr>
      </p:pic>
      <p:sp>
        <p:nvSpPr>
          <p:cNvPr id="18" name="TextBox 7">
            <a:extLst>
              <a:ext uri="{FF2B5EF4-FFF2-40B4-BE49-F238E27FC236}">
                <a16:creationId xmlns:a16="http://schemas.microsoft.com/office/drawing/2014/main" id="{AD0897CF-105B-45D3-9895-8C88BF5025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33630" y="911501"/>
            <a:ext cx="2941202" cy="1554272"/>
          </a:xfrm>
          <a:prstGeom prst="rect">
            <a:avLst/>
          </a:prstGeom>
          <a:noFill/>
          <a:ln w="28575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Aft>
                <a:spcPts val="600"/>
              </a:spcAft>
            </a:pPr>
            <a:r>
              <a:rPr lang="en-US" altLang="en-US" sz="1600" b="1" dirty="0"/>
              <a:t>Important points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1600" dirty="0"/>
              <a:t>Nothing critical</a:t>
            </a:r>
          </a:p>
          <a:p>
            <a:pPr>
              <a:spcAft>
                <a:spcPts val="600"/>
              </a:spcAft>
            </a:pPr>
            <a:r>
              <a:rPr lang="en-US" altLang="en-US" sz="1600" b="1" dirty="0"/>
              <a:t>Summary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1600" dirty="0"/>
              <a:t>No major unexpected outcomes so far here.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46926955-2E6E-2DC6-22BF-C46F909515B5}"/>
              </a:ext>
            </a:extLst>
          </p:cNvPr>
          <p:cNvSpPr txBox="1">
            <a:spLocks noChangeArrowheads="1"/>
          </p:cNvSpPr>
          <p:nvPr/>
        </p:nvSpPr>
        <p:spPr>
          <a:xfrm>
            <a:off x="1616364" y="344464"/>
            <a:ext cx="7468498" cy="52418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 defTabSz="914363">
              <a:defRPr/>
            </a:pPr>
            <a:r>
              <a:rPr lang="en-US" sz="3400" b="1" dirty="0">
                <a:latin typeface="Arial" panose="020B0604020202020204" pitchFamily="34" charset="0"/>
                <a:cs typeface="Arial" panose="020B0604020202020204" pitchFamily="34" charset="0"/>
              </a:rPr>
              <a:t>2025 Approved Budget &amp; Activity 5:</a:t>
            </a:r>
          </a:p>
          <a:p>
            <a:pPr algn="l" defTabSz="914363">
              <a:defRPr/>
            </a:pPr>
            <a:r>
              <a:rPr lang="en-US" sz="3400" b="1" dirty="0">
                <a:latin typeface="Arial" panose="020B0604020202020204" pitchFamily="34" charset="0"/>
                <a:cs typeface="Arial" panose="020B0604020202020204" pitchFamily="34" charset="0"/>
              </a:rPr>
              <a:t>Administrative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B6CEA43-47F5-51E1-F139-BA41F9CA5B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08" y="1572075"/>
            <a:ext cx="9040654" cy="514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7490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>
            <a:extLst>
              <a:ext uri="{FF2B5EF4-FFF2-40B4-BE49-F238E27FC236}">
                <a16:creationId xmlns:a16="http://schemas.microsoft.com/office/drawing/2014/main" id="{B6AFA989-7920-4128-8572-622ACCFE809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0" y="0"/>
            <a:ext cx="739983" cy="1070930"/>
          </a:xfrm>
          <a:prstGeom prst="rect">
            <a:avLst/>
          </a:prstGeom>
          <a:solidFill>
            <a:schemeClr val="dk1"/>
          </a:solidFill>
          <a:ln>
            <a:noFill/>
          </a:ln>
        </p:spPr>
      </p:pic>
      <p:sp>
        <p:nvSpPr>
          <p:cNvPr id="18" name="TextBox 7">
            <a:extLst>
              <a:ext uri="{FF2B5EF4-FFF2-40B4-BE49-F238E27FC236}">
                <a16:creationId xmlns:a16="http://schemas.microsoft.com/office/drawing/2014/main" id="{AD0897CF-105B-45D3-9895-8C88BF5025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33630" y="911501"/>
            <a:ext cx="2941202" cy="2292935"/>
          </a:xfrm>
          <a:prstGeom prst="rect">
            <a:avLst/>
          </a:prstGeom>
          <a:noFill/>
          <a:ln w="28575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Aft>
                <a:spcPts val="600"/>
              </a:spcAft>
            </a:pPr>
            <a:r>
              <a:rPr lang="en-US" altLang="en-US" sz="1600" b="1" dirty="0"/>
              <a:t>Important points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1600" b="1" dirty="0"/>
              <a:t>Awards (58)</a:t>
            </a:r>
            <a:r>
              <a:rPr lang="en-US" altLang="en-US" sz="1600" dirty="0"/>
              <a:t>: The majority of awards activity occurs in the fall.</a:t>
            </a:r>
          </a:p>
          <a:p>
            <a:pPr>
              <a:spcAft>
                <a:spcPts val="600"/>
              </a:spcAft>
            </a:pPr>
            <a:r>
              <a:rPr lang="en-US" altLang="en-US" sz="1600" b="1" dirty="0"/>
              <a:t>Summary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1600" dirty="0"/>
              <a:t>It would help to have more award sponsors, as always.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46926955-2E6E-2DC6-22BF-C46F909515B5}"/>
              </a:ext>
            </a:extLst>
          </p:cNvPr>
          <p:cNvSpPr txBox="1">
            <a:spLocks noChangeArrowheads="1"/>
          </p:cNvSpPr>
          <p:nvPr/>
        </p:nvSpPr>
        <p:spPr>
          <a:xfrm>
            <a:off x="1616364" y="344464"/>
            <a:ext cx="7468498" cy="52418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 defTabSz="914363">
              <a:defRPr/>
            </a:pPr>
            <a:r>
              <a:rPr lang="en-US" sz="3400" b="1" dirty="0">
                <a:latin typeface="Arial" panose="020B0604020202020204" pitchFamily="34" charset="0"/>
                <a:cs typeface="Arial" panose="020B0604020202020204" pitchFamily="34" charset="0"/>
              </a:rPr>
              <a:t>2025 Approved Budget &amp; Activity 6:</a:t>
            </a:r>
          </a:p>
          <a:p>
            <a:pPr algn="l" defTabSz="914363">
              <a:defRPr/>
            </a:pPr>
            <a:r>
              <a:rPr lang="en-US" sz="3400" b="1" dirty="0">
                <a:latin typeface="Arial" panose="020B0604020202020204" pitchFamily="34" charset="0"/>
                <a:cs typeface="Arial" panose="020B0604020202020204" pitchFamily="34" charset="0"/>
              </a:rPr>
              <a:t>Committee Activities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BEF5635-1C23-DE19-C69B-04DC9E0CA7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99" y="1461966"/>
            <a:ext cx="8909611" cy="3221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1342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EC5FA7-95EC-9DFA-4B7E-AEC1414802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80327-2291-E3E1-56A6-E176C5D77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4658" y="755904"/>
            <a:ext cx="7711025" cy="30845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5400" dirty="0"/>
              <a:t>2025 Investments Activity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7DB07B5-F14C-2E67-53B7-143788D6E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43110-BEC3-4F32-B398-DB5A95C49400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66728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15B83D-C3F8-F5CD-F4A6-8196AD3A5E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>
            <a:extLst>
              <a:ext uri="{FF2B5EF4-FFF2-40B4-BE49-F238E27FC236}">
                <a16:creationId xmlns:a16="http://schemas.microsoft.com/office/drawing/2014/main" id="{A6F562B1-7ADE-8753-A91E-3269A13F97A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0" y="0"/>
            <a:ext cx="739983" cy="1070930"/>
          </a:xfrm>
          <a:prstGeom prst="rect">
            <a:avLst/>
          </a:prstGeom>
          <a:solidFill>
            <a:schemeClr val="dk1"/>
          </a:solidFill>
          <a:ln>
            <a:noFill/>
          </a:ln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153B93BB-9693-A10C-8C6C-706FA1A51B4E}"/>
              </a:ext>
            </a:extLst>
          </p:cNvPr>
          <p:cNvSpPr txBox="1">
            <a:spLocks noChangeArrowheads="1"/>
          </p:cNvSpPr>
          <p:nvPr/>
        </p:nvSpPr>
        <p:spPr>
          <a:xfrm>
            <a:off x="1616364" y="344464"/>
            <a:ext cx="7468498" cy="52418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 defTabSz="914363">
              <a:defRPr/>
            </a:pPr>
            <a:r>
              <a:rPr lang="en-US" sz="3400" b="1" dirty="0">
                <a:latin typeface="Arial" panose="020B0604020202020204" pitchFamily="34" charset="0"/>
                <a:cs typeface="Arial" panose="020B0604020202020204" pitchFamily="34" charset="0"/>
              </a:rPr>
              <a:t>POLY Investment Fund Details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BF05FD-ABE6-A62D-136E-B7E7CA748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43110-BEC3-4F32-B398-DB5A95C49400}" type="slidenum">
              <a:rPr lang="en-US" smtClean="0"/>
              <a:t>13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FCF1D31-BE22-A2E0-53CA-69C6E5D08498}"/>
              </a:ext>
            </a:extLst>
          </p:cNvPr>
          <p:cNvSpPr txBox="1"/>
          <p:nvPr/>
        </p:nvSpPr>
        <p:spPr>
          <a:xfrm>
            <a:off x="2064720" y="5162107"/>
            <a:ext cx="957611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Summary of investments balance through Aug 8, 2025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As of Aug 8, investments were up $99,237 (9.0%) since Jan. 1, 2025. The market has been very good for POLY so far.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We withdrew $30K on Aug 11, 2025.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Budget deviations may even out near year’s end, so I anticipate withdrawing close to the projected $152K total (~$120K remaining) later this year.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87A57B3-E21A-D09F-CDE5-7055198B88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0183" y="953972"/>
            <a:ext cx="8631633" cy="4163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9969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D92590-9D70-2039-9123-AAACB406C0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125B80-3AFC-93C9-3A76-A753C536FF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4658" y="755904"/>
            <a:ext cx="7711025" cy="30845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5400" dirty="0"/>
              <a:t>2025 Sponsorship Support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62EF3CE-A64C-C86B-BC15-AF228FD00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43110-BEC3-4F32-B398-DB5A95C49400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6549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E6EDED-8D91-4197-AB58-0A2E819450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>
            <a:extLst>
              <a:ext uri="{FF2B5EF4-FFF2-40B4-BE49-F238E27FC236}">
                <a16:creationId xmlns:a16="http://schemas.microsoft.com/office/drawing/2014/main" id="{6E5E53ED-C9B9-75E9-8301-310E3E46804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0" y="0"/>
            <a:ext cx="739983" cy="1070930"/>
          </a:xfrm>
          <a:prstGeom prst="rect">
            <a:avLst/>
          </a:prstGeom>
          <a:solidFill>
            <a:schemeClr val="dk1"/>
          </a:solidFill>
          <a:ln>
            <a:noFill/>
          </a:ln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44D52286-82C3-6338-78A7-A26F11C1C942}"/>
              </a:ext>
            </a:extLst>
          </p:cNvPr>
          <p:cNvSpPr txBox="1">
            <a:spLocks noChangeArrowheads="1"/>
          </p:cNvSpPr>
          <p:nvPr/>
        </p:nvSpPr>
        <p:spPr>
          <a:xfrm>
            <a:off x="1616364" y="344464"/>
            <a:ext cx="7468498" cy="52418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 defTabSz="914363">
              <a:defRPr/>
            </a:pPr>
            <a:r>
              <a:rPr lang="en-US" sz="3400" b="1" dirty="0">
                <a:latin typeface="Arial" panose="020B0604020202020204" pitchFamily="34" charset="0"/>
                <a:cs typeface="Arial" panose="020B0604020202020204" pitchFamily="34" charset="0"/>
              </a:rPr>
              <a:t>Sponsorship Support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608DAB-A10A-0778-0E5A-381D949A0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43110-BEC3-4F32-B398-DB5A95C49400}" type="slidenum">
              <a:rPr lang="en-US" smtClean="0"/>
              <a:t>15</a:t>
            </a:fld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B50E403-DAA5-4177-1B30-583F0B6FED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0739630"/>
              </p:ext>
            </p:extLst>
          </p:nvPr>
        </p:nvGraphicFramePr>
        <p:xfrm>
          <a:off x="2064720" y="1070930"/>
          <a:ext cx="8769858" cy="405384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889513">
                  <a:extLst>
                    <a:ext uri="{9D8B030D-6E8A-4147-A177-3AD203B41FA5}">
                      <a16:colId xmlns:a16="http://schemas.microsoft.com/office/drawing/2014/main" val="2970740680"/>
                    </a:ext>
                  </a:extLst>
                </a:gridCol>
                <a:gridCol w="2796362">
                  <a:extLst>
                    <a:ext uri="{9D8B030D-6E8A-4147-A177-3AD203B41FA5}">
                      <a16:colId xmlns:a16="http://schemas.microsoft.com/office/drawing/2014/main" val="939054864"/>
                    </a:ext>
                  </a:extLst>
                </a:gridCol>
                <a:gridCol w="2083983">
                  <a:extLst>
                    <a:ext uri="{9D8B030D-6E8A-4147-A177-3AD203B41FA5}">
                      <a16:colId xmlns:a16="http://schemas.microsoft.com/office/drawing/2014/main" val="709183117"/>
                    </a:ext>
                  </a:extLst>
                </a:gridCol>
              </a:tblGrid>
              <a:tr h="91440">
                <a:tc>
                  <a:txBody>
                    <a:bodyPr/>
                    <a:lstStyle/>
                    <a:p>
                      <a:pPr marL="68580" marR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spc="-1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Newsletter</a:t>
                      </a:r>
                      <a:r>
                        <a:rPr lang="en-US" sz="1600" spc="-45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spc="-1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Advertising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5588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spc="-2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1/8 </a:t>
                      </a:r>
                      <a:r>
                        <a:rPr lang="en-US" sz="1600" spc="-20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pg</a:t>
                      </a:r>
                      <a:r>
                        <a:rPr lang="en-US" sz="1600" spc="-2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$20 up to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5588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spc="-2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Full </a:t>
                      </a:r>
                      <a:r>
                        <a:rPr lang="en-US" sz="1600" spc="-20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pg</a:t>
                      </a:r>
                      <a:r>
                        <a:rPr lang="en-US" sz="1600" spc="-2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spc="-1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$2,000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508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spc="-1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Semi-Annually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2549488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68580" marR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E-news</a:t>
                      </a:r>
                      <a:r>
                        <a:rPr lang="en-US" sz="1600" spc="-5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with</a:t>
                      </a:r>
                      <a:r>
                        <a:rPr lang="en-US" sz="1600" spc="-15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Web</a:t>
                      </a:r>
                      <a:r>
                        <a:rPr lang="en-US" sz="1600" spc="-55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spc="-2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Link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5588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spc="-2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$500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508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spc="-1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Annually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398397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68580" marR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Mark</a:t>
                      </a:r>
                      <a:r>
                        <a:rPr lang="en-US" sz="1600" spc="-25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Scholar</a:t>
                      </a:r>
                      <a:r>
                        <a:rPr lang="en-US" sz="1600" spc="-1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spc="-1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Awards (3 awards)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5588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spc="-1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$4,500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508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spc="-1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Bi-Annually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3513476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68580" marR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Plenary</a:t>
                      </a:r>
                      <a:r>
                        <a:rPr lang="en-US" sz="1600" spc="-25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spc="-1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Speaker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5588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spc="-1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$1,500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508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spc="-1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Annually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508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spc="-1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($600x2 annually)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8531954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68580" marR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Major</a:t>
                      </a:r>
                      <a:r>
                        <a:rPr lang="en-US" sz="1600" spc="-125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Awards:</a:t>
                      </a:r>
                      <a:r>
                        <a:rPr lang="en-US" sz="1600" spc="-4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68580" marR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spc="-4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       Each: </a:t>
                      </a:r>
                      <a:r>
                        <a:rPr lang="en-US" sz="1600" spc="-1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Marvel, Flory, Mark, IPS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52705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$3,500</a:t>
                      </a:r>
                      <a:r>
                        <a:rPr lang="en-US" sz="1600" spc="-6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spc="-2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each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52705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spc="-2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(prize &amp; travel)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508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spc="-1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Bi-Annually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6955802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68580" marR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Student</a:t>
                      </a:r>
                      <a:r>
                        <a:rPr lang="en-US" sz="1600" spc="-35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spc="-1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Social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52705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spc="-2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$1,000-</a:t>
                      </a:r>
                      <a:r>
                        <a:rPr lang="en-US" sz="1600" spc="-1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$3,000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508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spc="-1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Semi-Annually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1348418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68580" marR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Cookie/Snack</a:t>
                      </a:r>
                      <a:r>
                        <a:rPr lang="en-US" sz="1600" spc="-4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Break</a:t>
                      </a:r>
                      <a:r>
                        <a:rPr lang="en-US" sz="1600" spc="-3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spc="-1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Sponsor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5588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spc="-1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$1,500 per ACS Mtg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5461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Semi-Annually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172352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6858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spc="-1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General Division Sponsorship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5588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1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5461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1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7495399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68580" marR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Sponsors</a:t>
                      </a:r>
                      <a:r>
                        <a:rPr lang="en-US" sz="1600" b="1" spc="-65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In</a:t>
                      </a:r>
                      <a:r>
                        <a:rPr lang="en-US" sz="1600" b="1" spc="-6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spc="-1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Place for 2025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DE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DE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D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5284646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68580" marR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Coffee</a:t>
                      </a:r>
                      <a:r>
                        <a:rPr lang="en-US" sz="1600" spc="-5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Break</a:t>
                      </a:r>
                      <a:r>
                        <a:rPr lang="en-US" sz="1600" spc="-45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spc="-1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Sponsor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5461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spc="-1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$3,250 total for the year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53975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spc="-1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TOSOH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2495836"/>
                  </a:ext>
                </a:extLst>
              </a:tr>
              <a:tr h="214814">
                <a:tc>
                  <a:txBody>
                    <a:bodyPr/>
                    <a:lstStyle/>
                    <a:p>
                      <a:pPr marL="68580" marR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Poster</a:t>
                      </a:r>
                      <a:r>
                        <a:rPr lang="en-US" sz="1600" spc="-11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spc="-1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Awards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5588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spc="-1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$750 per ACS meeting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5461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spc="-1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Springer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5533370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68580" marR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spc="-1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General Papers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5588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spc="-1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$600 per ACS meeting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5461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i="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Polymer Chemistry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8835138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68580" marR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Poster Session Food and Beverage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5588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$3,000 per ACS meeting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5461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i="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JAI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64081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324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CDF98C-15C3-6154-FFEA-CDAA21E935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82FFC97-D3BA-C40F-6BBA-1899F969DB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81" t="28328" r="35369" b="26921"/>
          <a:stretch/>
        </p:blipFill>
        <p:spPr>
          <a:xfrm rot="5400000">
            <a:off x="984572" y="3308078"/>
            <a:ext cx="2618047" cy="19899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8FA4B56-61EB-C9E3-6F8D-046DA26B90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57207" y="136199"/>
            <a:ext cx="6663755" cy="595312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en-US" altLang="en-US" sz="3400" b="1" dirty="0">
                <a:latin typeface="Arial" panose="020B0604020202020204" pitchFamily="34" charset="0"/>
                <a:cs typeface="Arial" panose="020B0604020202020204" pitchFamily="34" charset="0"/>
              </a:rPr>
              <a:t>  POLY Business Office</a:t>
            </a:r>
          </a:p>
        </p:txBody>
      </p:sp>
      <p:sp>
        <p:nvSpPr>
          <p:cNvPr id="57351" name="Rectangle 11">
            <a:extLst>
              <a:ext uri="{FF2B5EF4-FFF2-40B4-BE49-F238E27FC236}">
                <a16:creationId xmlns:a16="http://schemas.microsoft.com/office/drawing/2014/main" id="{AC7E2E1B-C0B1-55AD-05C4-B7C6189674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2909" y="2994016"/>
            <a:ext cx="3975297" cy="2706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tabLst>
                <a:tab pos="228600" algn="l"/>
              </a:tabLst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tabLst>
                <a:tab pos="228600" algn="l"/>
              </a:tabLst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tabLst>
                <a:tab pos="228600" algn="l"/>
              </a:tabLst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tabLst>
                <a:tab pos="228600" algn="l"/>
              </a:tabLst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tabLst>
                <a:tab pos="228600" algn="l"/>
              </a:tabLst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tabLst>
                <a:tab pos="228600" algn="l"/>
              </a:tabLst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tabLst>
                <a:tab pos="228600" algn="l"/>
              </a:tabLst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tabLst>
                <a:tab pos="228600" algn="l"/>
              </a:tabLst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tabLst>
                <a:tab pos="228600" algn="l"/>
              </a:tabLst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9pPr>
          </a:lstStyle>
          <a:p>
            <a:pPr marL="230188" lvl="1" indent="-230188">
              <a:spcBef>
                <a:spcPct val="0"/>
              </a:spcBef>
              <a:buNone/>
            </a:pPr>
            <a:r>
              <a:rPr lang="en-US" altLang="en-US" b="1" dirty="0">
                <a:solidFill>
                  <a:schemeClr val="tx1"/>
                </a:solidFill>
                <a:latin typeface="Arial" panose="020B0604020202020204" pitchFamily="34" charset="0"/>
              </a:rPr>
              <a:t>Carlee Black</a:t>
            </a:r>
          </a:p>
          <a:p>
            <a:pPr marL="230188" lvl="1" indent="-230188">
              <a:spcBef>
                <a:spcPct val="0"/>
              </a:spcBef>
              <a:buNone/>
            </a:pPr>
            <a:r>
              <a:rPr lang="en-US" altLang="en-US" sz="1400" b="1" dirty="0">
                <a:solidFill>
                  <a:schemeClr val="tx1"/>
                </a:solidFill>
                <a:latin typeface="Arial" panose="020B0604020202020204" pitchFamily="34" charset="0"/>
              </a:rPr>
              <a:t>Administrative Assistant</a:t>
            </a:r>
            <a:b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Salary 32hrs Week</a:t>
            </a:r>
            <a:endParaRPr lang="en-US" altLang="en-US" sz="10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230188" lvl="1" indent="-230188">
              <a:spcBef>
                <a:spcPct val="0"/>
              </a:spcBef>
              <a:buNone/>
            </a:pP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Membership Support</a:t>
            </a:r>
          </a:p>
          <a:p>
            <a:pPr marL="230188" lvl="1" indent="-230188">
              <a:spcBef>
                <a:spcPct val="0"/>
              </a:spcBef>
              <a:buNone/>
            </a:pP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Workshop/Meeting Prep, Website, etc.</a:t>
            </a:r>
          </a:p>
          <a:p>
            <a:pPr marL="230188" lvl="1" indent="-230188">
              <a:spcBef>
                <a:spcPct val="0"/>
              </a:spcBef>
              <a:buNone/>
            </a:pP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Awards Oversite</a:t>
            </a:r>
          </a:p>
          <a:p>
            <a:pPr marL="230188" lvl="1" indent="-230188">
              <a:spcBef>
                <a:spcPct val="0"/>
              </a:spcBef>
              <a:buNone/>
            </a:pP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POLY Newsletter &amp; Publicity Posts: </a:t>
            </a:r>
          </a:p>
          <a:p>
            <a:pPr marL="230188" lvl="1" indent="-230188">
              <a:spcBef>
                <a:spcPct val="0"/>
              </a:spcBef>
              <a:buNone/>
            </a:pP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	Facebook, E-news, </a:t>
            </a:r>
            <a:r>
              <a:rPr lang="en-US" altLang="en-US" sz="1400" dirty="0" err="1">
                <a:solidFill>
                  <a:schemeClr val="tx1"/>
                </a:solidFill>
                <a:latin typeface="Arial" panose="020B0604020202020204" pitchFamily="34" charset="0"/>
              </a:rPr>
              <a:t>ListServe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</a:p>
          <a:p>
            <a:pPr marL="230188" lvl="1" indent="-230188">
              <a:spcBef>
                <a:spcPct val="0"/>
              </a:spcBef>
              <a:buNone/>
            </a:pP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General Websites Updates</a:t>
            </a:r>
          </a:p>
          <a:p>
            <a:pPr marL="230188" lvl="1" indent="-230188">
              <a:spcBef>
                <a:spcPct val="0"/>
              </a:spcBef>
              <a:buNone/>
            </a:pP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Graphical Abstracts/Preprint</a:t>
            </a:r>
          </a:p>
          <a:p>
            <a:pPr marL="230188" lvl="1" indent="-230188">
              <a:spcBef>
                <a:spcPct val="0"/>
              </a:spcBef>
              <a:buNone/>
            </a:pP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Office Supplies/Orders</a:t>
            </a:r>
          </a:p>
        </p:txBody>
      </p:sp>
      <p:pic>
        <p:nvPicPr>
          <p:cNvPr id="57352" name="Picture 11">
            <a:extLst>
              <a:ext uri="{FF2B5EF4-FFF2-40B4-BE49-F238E27FC236}">
                <a16:creationId xmlns:a16="http://schemas.microsoft.com/office/drawing/2014/main" id="{75D94297-20A7-510A-1683-91FC1D2A8F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195" y="201614"/>
            <a:ext cx="985837" cy="78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">
            <a:extLst>
              <a:ext uri="{FF2B5EF4-FFF2-40B4-BE49-F238E27FC236}">
                <a16:creationId xmlns:a16="http://schemas.microsoft.com/office/drawing/2014/main" id="{FD434953-4F3F-1D5B-ED79-922FC3383957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0" y="0"/>
            <a:ext cx="739983" cy="1070930"/>
          </a:xfrm>
          <a:prstGeom prst="rect">
            <a:avLst/>
          </a:prstGeom>
          <a:solidFill>
            <a:schemeClr val="dk1"/>
          </a:solidFill>
          <a:ln>
            <a:noFill/>
          </a:ln>
        </p:spPr>
      </p:pic>
      <p:sp>
        <p:nvSpPr>
          <p:cNvPr id="10" name="Rectangle 4">
            <a:extLst>
              <a:ext uri="{FF2B5EF4-FFF2-40B4-BE49-F238E27FC236}">
                <a16:creationId xmlns:a16="http://schemas.microsoft.com/office/drawing/2014/main" id="{A4A2CA06-0F45-8988-4619-8A1E5FD06110}"/>
              </a:ext>
            </a:extLst>
          </p:cNvPr>
          <p:cNvSpPr txBox="1">
            <a:spLocks noChangeArrowheads="1"/>
          </p:cNvSpPr>
          <p:nvPr/>
        </p:nvSpPr>
        <p:spPr>
          <a:xfrm>
            <a:off x="8903445" y="2873229"/>
            <a:ext cx="2966408" cy="30663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300"/>
              </a:spcBef>
              <a:spcAft>
                <a:spcPts val="0"/>
              </a:spcAft>
              <a:buFont typeface="Arial"/>
              <a:buNone/>
              <a:tabLst>
                <a:tab pos="228600" algn="l"/>
              </a:tabLst>
              <a:defRPr/>
            </a:pPr>
            <a:r>
              <a:rPr lang="en-US" alt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Kathy Mitchem</a:t>
            </a:r>
          </a:p>
          <a:p>
            <a:pPr marL="0" indent="0">
              <a:spcBef>
                <a:spcPts val="300"/>
              </a:spcBef>
              <a:spcAft>
                <a:spcPts val="0"/>
              </a:spcAft>
              <a:buFont typeface="Arial"/>
              <a:buNone/>
              <a:tabLst>
                <a:tab pos="228600" algn="l"/>
              </a:tabLst>
              <a:defRPr/>
            </a:pPr>
            <a:r>
              <a:rPr lang="en-US" alt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Business Manager</a:t>
            </a:r>
          </a:p>
          <a:p>
            <a:pPr marL="0" lvl="1" indent="0">
              <a:spcBef>
                <a:spcPts val="300"/>
              </a:spcBef>
              <a:spcAft>
                <a:spcPts val="0"/>
              </a:spcAft>
              <a:buFont typeface="Arial"/>
              <a:buNone/>
              <a:tabLst>
                <a:tab pos="228600" algn="l"/>
              </a:tabLst>
              <a:defRPr/>
            </a:pP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	Full Time </a:t>
            </a:r>
            <a:endParaRPr lang="en-US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>
              <a:spcBef>
                <a:spcPts val="30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Budget Support-Bookkeeping</a:t>
            </a:r>
          </a:p>
          <a:p>
            <a:pPr marL="0" lvl="1">
              <a:spcBef>
                <a:spcPts val="30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ExComm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Officer Support</a:t>
            </a:r>
          </a:p>
          <a:p>
            <a:pPr marL="0" lvl="1">
              <a:spcBef>
                <a:spcPts val="30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Workshops &amp; Event Planning</a:t>
            </a:r>
          </a:p>
          <a:p>
            <a:pPr marL="0" lvl="1">
              <a:spcBef>
                <a:spcPts val="30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ACS Meetings Support</a:t>
            </a:r>
          </a:p>
          <a:p>
            <a:pPr marL="0" lvl="1">
              <a:spcBef>
                <a:spcPts val="30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Industrial Advisory Board</a:t>
            </a:r>
          </a:p>
          <a:p>
            <a:pPr marL="0" lvl="1">
              <a:spcBef>
                <a:spcPts val="30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  - &amp; Other Committee Assistance</a:t>
            </a:r>
          </a:p>
          <a:p>
            <a:pPr marL="0" lvl="1">
              <a:spcBef>
                <a:spcPts val="300"/>
              </a:spcBef>
              <a:spcAft>
                <a:spcPts val="0"/>
              </a:spcAft>
              <a:buNone/>
              <a:defRPr/>
            </a:pP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Election Oversite</a:t>
            </a:r>
          </a:p>
          <a:p>
            <a:pPr marL="0" lvl="1">
              <a:spcBef>
                <a:spcPts val="30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VT/Staff/Office Oversite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8859EF1-C129-5617-1565-5FCBC711AE8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14" t="16440" r="37670" b="16440"/>
          <a:stretch/>
        </p:blipFill>
        <p:spPr>
          <a:xfrm rot="5400000">
            <a:off x="6471909" y="3308078"/>
            <a:ext cx="2618047" cy="19899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4D3F1BB-D033-9B73-DE6A-D31BBEE78E18}"/>
              </a:ext>
            </a:extLst>
          </p:cNvPr>
          <p:cNvSpPr txBox="1"/>
          <p:nvPr/>
        </p:nvSpPr>
        <p:spPr>
          <a:xfrm>
            <a:off x="1726060" y="1184038"/>
            <a:ext cx="101796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spcBef>
                <a:spcPct val="0"/>
              </a:spcBef>
              <a:buNone/>
            </a:pPr>
            <a:r>
              <a:rPr lang="en-US" altLang="en-US" sz="1600" b="1" dirty="0">
                <a:latin typeface="Arial" panose="020B0604020202020204" pitchFamily="34" charset="0"/>
              </a:rPr>
              <a:t>Oversite:</a:t>
            </a:r>
            <a:r>
              <a:rPr lang="en-US" altLang="en-US" sz="1600" dirty="0">
                <a:latin typeface="Arial" panose="020B0604020202020204" pitchFamily="34" charset="0"/>
              </a:rPr>
              <a:t>	</a:t>
            </a:r>
          </a:p>
          <a:p>
            <a:pPr marL="0" lvl="1">
              <a:spcBef>
                <a:spcPct val="0"/>
              </a:spcBef>
              <a:buNone/>
            </a:pPr>
            <a:r>
              <a:rPr lang="en-US" altLang="en-US" sz="1600" dirty="0">
                <a:latin typeface="Arial" panose="020B0604020202020204" pitchFamily="34" charset="0"/>
              </a:rPr>
              <a:t>*POLY Supervisor– John Matson (Treasurer)</a:t>
            </a:r>
          </a:p>
          <a:p>
            <a:pPr marL="0" lvl="1">
              <a:spcBef>
                <a:spcPct val="0"/>
              </a:spcBef>
              <a:buNone/>
            </a:pPr>
            <a:r>
              <a:rPr lang="en-US" altLang="en-US" sz="1600" dirty="0">
                <a:latin typeface="Arial" panose="020B0604020202020204" pitchFamily="34" charset="0"/>
              </a:rPr>
              <a:t>*VT Representative – Bob Moore</a:t>
            </a:r>
          </a:p>
          <a:p>
            <a:pPr marL="0" lvl="1">
              <a:spcBef>
                <a:spcPct val="0"/>
              </a:spcBef>
              <a:buNone/>
            </a:pPr>
            <a:endParaRPr lang="en-US" altLang="en-US" sz="1600" b="1" dirty="0">
              <a:latin typeface="Arial" panose="020B0604020202020204" pitchFamily="34" charset="0"/>
            </a:endParaRPr>
          </a:p>
          <a:p>
            <a:pPr marL="0" lvl="1">
              <a:spcBef>
                <a:spcPct val="0"/>
              </a:spcBef>
              <a:buNone/>
            </a:pPr>
            <a:r>
              <a:rPr lang="en-US" altLang="en-US" sz="1600" b="1" dirty="0">
                <a:latin typeface="Arial" panose="020B0604020202020204" pitchFamily="34" charset="0"/>
              </a:rPr>
              <a:t>Location:</a:t>
            </a:r>
            <a:r>
              <a:rPr lang="en-US" altLang="en-US" sz="1600" dirty="0">
                <a:latin typeface="Arial" panose="020B0604020202020204" pitchFamily="34" charset="0"/>
              </a:rPr>
              <a:t> Both are currently working from home in Blacksburg, VA, but new offices are coming soon.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CD2A93DA-09A0-5483-BE4F-F86540921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43110-BEC3-4F32-B398-DB5A95C49400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2657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94FA50-C7BD-6576-70E8-5E11F2FEEE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417CC-9D34-2DD5-8BAD-553383A14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4658" y="755904"/>
            <a:ext cx="7711025" cy="30845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5400" dirty="0"/>
              <a:t>2025 Approved Budget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32FDF02-85DE-D7BE-8E72-5631870EF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43110-BEC3-4F32-B398-DB5A95C49400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757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7">
            <a:extLst>
              <a:ext uri="{FF2B5EF4-FFF2-40B4-BE49-F238E27FC236}">
                <a16:creationId xmlns:a16="http://schemas.microsoft.com/office/drawing/2014/main" id="{FBFA7775-573F-34EC-11CE-00B9A00E59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0846" y="1075788"/>
            <a:ext cx="3553986" cy="4832092"/>
          </a:xfrm>
          <a:prstGeom prst="rect">
            <a:avLst/>
          </a:prstGeom>
          <a:noFill/>
          <a:ln w="28575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Aft>
                <a:spcPts val="600"/>
              </a:spcAft>
            </a:pPr>
            <a:r>
              <a:rPr lang="en-US" altLang="en-US" sz="1600" b="1" dirty="0"/>
              <a:t>Important points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1600" b="1" dirty="0"/>
              <a:t>Investment</a:t>
            </a:r>
            <a:r>
              <a:rPr lang="en-US" altLang="en-US" sz="1600" dirty="0"/>
              <a:t>:  We anticipate cashing out $151,700 from investments in 2025. Significant cuts to ACS meeting expenses at Winter </a:t>
            </a:r>
            <a:r>
              <a:rPr lang="en-US" altLang="en-US" sz="1600" dirty="0" err="1"/>
              <a:t>ExComm</a:t>
            </a:r>
            <a:r>
              <a:rPr lang="en-US" altLang="en-US" sz="1600" dirty="0"/>
              <a:t> (Jan 2025) reduced this from the original projection of $179,000.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1600" b="1" dirty="0"/>
              <a:t>ACS Expenses</a:t>
            </a:r>
            <a:r>
              <a:rPr lang="en-US" altLang="en-US" sz="1600" dirty="0"/>
              <a:t>: We reduced F&amp;B spending at both fall and spring ACS business and programming meetings.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1600" b="1" dirty="0"/>
              <a:t>Symposium support</a:t>
            </a:r>
            <a:r>
              <a:rPr lang="en-US" altLang="en-US" sz="1600" dirty="0"/>
              <a:t>: We decided to limited symposium support to $17K.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1600" b="1" dirty="0" err="1"/>
              <a:t>ExComm</a:t>
            </a:r>
            <a:r>
              <a:rPr lang="en-US" altLang="en-US" sz="1600" b="1" dirty="0"/>
              <a:t> dinner</a:t>
            </a:r>
            <a:r>
              <a:rPr lang="en-US" altLang="en-US" sz="1600" dirty="0"/>
              <a:t>: We decided that POLY would pay for the spring </a:t>
            </a:r>
            <a:r>
              <a:rPr lang="en-US" altLang="en-US" sz="1600" dirty="0" err="1"/>
              <a:t>ExComm</a:t>
            </a:r>
            <a:r>
              <a:rPr lang="en-US" altLang="en-US" sz="1600" dirty="0"/>
              <a:t> dinner only.</a:t>
            </a:r>
            <a:endParaRPr lang="en-US" altLang="en-US" sz="1600" b="1" dirty="0"/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DCAD0306-6ED1-6145-DA93-57A2C92A8176}"/>
              </a:ext>
            </a:extLst>
          </p:cNvPr>
          <p:cNvSpPr txBox="1">
            <a:spLocks noChangeArrowheads="1"/>
          </p:cNvSpPr>
          <p:nvPr/>
        </p:nvSpPr>
        <p:spPr>
          <a:xfrm>
            <a:off x="1616364" y="344464"/>
            <a:ext cx="9897949" cy="52418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 defTabSz="914363">
              <a:defRPr/>
            </a:pPr>
            <a:r>
              <a:rPr lang="en-US" sz="3400" b="1" dirty="0">
                <a:latin typeface="Arial" panose="020B0604020202020204" pitchFamily="34" charset="0"/>
                <a:cs typeface="Arial" panose="020B0604020202020204" pitchFamily="34" charset="0"/>
              </a:rPr>
              <a:t>2025 Final Approved Budget</a:t>
            </a:r>
            <a:endParaRPr lang="en-US" sz="3400" b="1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2FBDB61-280F-4C62-4E00-9DA3D7A223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721" y="1176672"/>
            <a:ext cx="3813544" cy="49554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D6E078E-B57F-B01C-60AF-AB10422444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5097" y="969463"/>
            <a:ext cx="3514085" cy="5782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7299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4FC52A-4996-44E1-8CA4-3B3753D1F6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4658" y="755904"/>
            <a:ext cx="7711025" cy="30845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5400" dirty="0"/>
              <a:t>2025 Budget / Actuals</a:t>
            </a:r>
            <a:br>
              <a:rPr lang="en-US" sz="5400" dirty="0"/>
            </a:br>
            <a:r>
              <a:rPr lang="en-US" sz="5400" dirty="0"/>
              <a:t>(as of July 30, 2025)</a:t>
            </a:r>
          </a:p>
        </p:txBody>
      </p:sp>
    </p:spTree>
    <p:extLst>
      <p:ext uri="{BB962C8B-B14F-4D97-AF65-F5344CB8AC3E}">
        <p14:creationId xmlns:p14="http://schemas.microsoft.com/office/powerpoint/2010/main" val="29072645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>
            <a:extLst>
              <a:ext uri="{FF2B5EF4-FFF2-40B4-BE49-F238E27FC236}">
                <a16:creationId xmlns:a16="http://schemas.microsoft.com/office/drawing/2014/main" id="{B6AFA989-7920-4128-8572-622ACCFE809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0" y="0"/>
            <a:ext cx="739983" cy="1070930"/>
          </a:xfrm>
          <a:prstGeom prst="rect">
            <a:avLst/>
          </a:prstGeom>
          <a:solidFill>
            <a:schemeClr val="dk1"/>
          </a:solidFill>
          <a:ln>
            <a:noFill/>
          </a:ln>
        </p:spPr>
      </p:pic>
      <p:sp>
        <p:nvSpPr>
          <p:cNvPr id="18" name="TextBox 7">
            <a:extLst>
              <a:ext uri="{FF2B5EF4-FFF2-40B4-BE49-F238E27FC236}">
                <a16:creationId xmlns:a16="http://schemas.microsoft.com/office/drawing/2014/main" id="{AD0897CF-105B-45D3-9895-8C88BF5025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33630" y="911501"/>
            <a:ext cx="2941202" cy="5401479"/>
          </a:xfrm>
          <a:prstGeom prst="rect">
            <a:avLst/>
          </a:prstGeom>
          <a:noFill/>
          <a:ln w="28575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Aft>
                <a:spcPts val="600"/>
              </a:spcAft>
            </a:pPr>
            <a:r>
              <a:rPr lang="en-US" altLang="en-US" sz="1600" b="1" dirty="0"/>
              <a:t>Important points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1600" b="1" dirty="0"/>
              <a:t>Membership dues (5): </a:t>
            </a:r>
            <a:r>
              <a:rPr lang="en-US" altLang="en-US" sz="1600" dirty="0"/>
              <a:t>Both dues payments have now come in. The 1st ($28,325) was encouraging. The 2</a:t>
            </a:r>
            <a:r>
              <a:rPr lang="en-US" altLang="en-US" sz="1600" baseline="30000" dirty="0"/>
              <a:t>nd</a:t>
            </a:r>
            <a:r>
              <a:rPr lang="en-US" altLang="en-US" sz="1600" dirty="0"/>
              <a:t> ($16,520) was not. We will finish the year at $45K.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1600" b="1" dirty="0"/>
              <a:t>Dues to POLY office (6)</a:t>
            </a:r>
            <a:r>
              <a:rPr lang="en-US" altLang="en-US" sz="1600" dirty="0"/>
              <a:t>: Carlee added a JOIN button on the workshop registration page.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1600" b="1" dirty="0"/>
              <a:t>ACS allocation (7)</a:t>
            </a:r>
            <a:r>
              <a:rPr lang="en-US" altLang="en-US" sz="1600" dirty="0"/>
              <a:t>: ACS allocation is $8K less than budgeted.</a:t>
            </a:r>
          </a:p>
          <a:p>
            <a:pPr>
              <a:spcAft>
                <a:spcPts val="600"/>
              </a:spcAft>
            </a:pPr>
            <a:r>
              <a:rPr lang="en-US" altLang="en-US" sz="1600" b="1" dirty="0"/>
              <a:t>Summary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1600" dirty="0"/>
              <a:t>ACS dues will be down $5K, and our budgeted division allocation is down $8K from our budget.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46926955-2E6E-2DC6-22BF-C46F909515B5}"/>
              </a:ext>
            </a:extLst>
          </p:cNvPr>
          <p:cNvSpPr txBox="1">
            <a:spLocks noChangeArrowheads="1"/>
          </p:cNvSpPr>
          <p:nvPr/>
        </p:nvSpPr>
        <p:spPr>
          <a:xfrm>
            <a:off x="1616364" y="344464"/>
            <a:ext cx="7468498" cy="52418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 defTabSz="914363">
              <a:defRPr/>
            </a:pPr>
            <a:r>
              <a:rPr lang="en-US" sz="3400" b="1" dirty="0">
                <a:latin typeface="Arial" panose="020B0604020202020204" pitchFamily="34" charset="0"/>
                <a:cs typeface="Arial" panose="020B0604020202020204" pitchFamily="34" charset="0"/>
              </a:rPr>
              <a:t>2025 Approved Budget &amp; Activity 1:</a:t>
            </a:r>
          </a:p>
          <a:p>
            <a:pPr algn="l" defTabSz="914363">
              <a:defRPr/>
            </a:pPr>
            <a:r>
              <a:rPr lang="en-US" sz="3400" b="1" dirty="0">
                <a:latin typeface="Arial" panose="020B0604020202020204" pitchFamily="34" charset="0"/>
                <a:cs typeface="Arial" panose="020B0604020202020204" pitchFamily="34" charset="0"/>
              </a:rPr>
              <a:t>Income from dues &amp; ACS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E49B1EC-CE9A-B821-30F7-9622A2EC50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5498" y="4431459"/>
            <a:ext cx="3296250" cy="22627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332C487-8520-1EAF-9C3F-65B26AA1F9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785" y="1507714"/>
            <a:ext cx="8948292" cy="280655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D4D5D6F-17F7-E50B-9DBE-1C9821445B6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03421" y="4470016"/>
            <a:ext cx="3203106" cy="2251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7768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>
            <a:extLst>
              <a:ext uri="{FF2B5EF4-FFF2-40B4-BE49-F238E27FC236}">
                <a16:creationId xmlns:a16="http://schemas.microsoft.com/office/drawing/2014/main" id="{B6AFA989-7920-4128-8572-622ACCFE809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0" y="0"/>
            <a:ext cx="739983" cy="1070930"/>
          </a:xfrm>
          <a:prstGeom prst="rect">
            <a:avLst/>
          </a:prstGeom>
          <a:solidFill>
            <a:schemeClr val="dk1"/>
          </a:solidFill>
          <a:ln>
            <a:noFill/>
          </a:ln>
        </p:spPr>
      </p:pic>
      <p:sp>
        <p:nvSpPr>
          <p:cNvPr id="18" name="TextBox 7">
            <a:extLst>
              <a:ext uri="{FF2B5EF4-FFF2-40B4-BE49-F238E27FC236}">
                <a16:creationId xmlns:a16="http://schemas.microsoft.com/office/drawing/2014/main" id="{AD0897CF-105B-45D3-9895-8C88BF5025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33630" y="911501"/>
            <a:ext cx="2941202" cy="5816977"/>
          </a:xfrm>
          <a:prstGeom prst="rect">
            <a:avLst/>
          </a:prstGeom>
          <a:noFill/>
          <a:ln w="28575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Aft>
                <a:spcPts val="600"/>
              </a:spcAft>
            </a:pPr>
            <a:r>
              <a:rPr lang="en-US" altLang="en-US" sz="1600" b="1" dirty="0"/>
              <a:t>Important points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1600" b="1" dirty="0"/>
              <a:t>Fluoropolymers </a:t>
            </a:r>
            <a:r>
              <a:rPr lang="en-US" altLang="en-US" sz="1600" dirty="0"/>
              <a:t>workshop (Jun 2025, Savannah, GA) was a scientific success and financially viable. It had 67 total attendees and netted</a:t>
            </a:r>
            <a:r>
              <a:rPr lang="en-US" altLang="en-US" sz="1600" b="1" i="1" dirty="0"/>
              <a:t> </a:t>
            </a:r>
            <a:r>
              <a:rPr lang="en-US" altLang="en-US" sz="1600" dirty="0"/>
              <a:t>$4K to POLY. Excellent fundraising made up for a lower than projected number of attendees. Incredible work at a very difficult time!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1600" b="1" dirty="0"/>
              <a:t>Fuel Cells </a:t>
            </a:r>
            <a:r>
              <a:rPr lang="en-US" altLang="en-US" sz="1600" dirty="0"/>
              <a:t>workshop is coming up (Nov 2025, Safety Harbor, FL) is up next. Registration deadline is mid-Sep. </a:t>
            </a:r>
          </a:p>
          <a:p>
            <a:pPr>
              <a:spcAft>
                <a:spcPts val="600"/>
              </a:spcAft>
            </a:pPr>
            <a:r>
              <a:rPr lang="en-US" altLang="en-US" sz="1600" b="1" dirty="0"/>
              <a:t>Summary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1600" dirty="0"/>
              <a:t>The workshop delta stands at $25K now; we hope to hit our budget projection of $40K.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46926955-2E6E-2DC6-22BF-C46F909515B5}"/>
              </a:ext>
            </a:extLst>
          </p:cNvPr>
          <p:cNvSpPr txBox="1">
            <a:spLocks noChangeArrowheads="1"/>
          </p:cNvSpPr>
          <p:nvPr/>
        </p:nvSpPr>
        <p:spPr>
          <a:xfrm>
            <a:off x="1616364" y="344464"/>
            <a:ext cx="7468498" cy="52418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 defTabSz="914363">
              <a:defRPr/>
            </a:pPr>
            <a:r>
              <a:rPr lang="en-US" sz="3400" b="1" dirty="0">
                <a:latin typeface="Arial" panose="020B0604020202020204" pitchFamily="34" charset="0"/>
                <a:cs typeface="Arial" panose="020B0604020202020204" pitchFamily="34" charset="0"/>
              </a:rPr>
              <a:t>2025 Approved Budget &amp; Activity 2:</a:t>
            </a:r>
          </a:p>
          <a:p>
            <a:pPr algn="l" defTabSz="914363">
              <a:defRPr/>
            </a:pPr>
            <a:r>
              <a:rPr lang="en-US" sz="3400" b="1" dirty="0">
                <a:latin typeface="Arial" panose="020B0604020202020204" pitchFamily="34" charset="0"/>
                <a:cs typeface="Arial" panose="020B0604020202020204" pitchFamily="34" charset="0"/>
              </a:rPr>
              <a:t>Income from workshops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D268F57-B63A-3440-4A96-4FC3AF3CCD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683" y="1738016"/>
            <a:ext cx="8694936" cy="20172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1215861-869B-A040-D34B-C3566B5505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68403" y="3976952"/>
            <a:ext cx="5862522" cy="1908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9907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>
            <a:extLst>
              <a:ext uri="{FF2B5EF4-FFF2-40B4-BE49-F238E27FC236}">
                <a16:creationId xmlns:a16="http://schemas.microsoft.com/office/drawing/2014/main" id="{B6AFA989-7920-4128-8572-622ACCFE809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0" y="0"/>
            <a:ext cx="739983" cy="1070930"/>
          </a:xfrm>
          <a:prstGeom prst="rect">
            <a:avLst/>
          </a:prstGeom>
          <a:solidFill>
            <a:schemeClr val="dk1"/>
          </a:solidFill>
          <a:ln>
            <a:noFill/>
          </a:ln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46926955-2E6E-2DC6-22BF-C46F909515B5}"/>
              </a:ext>
            </a:extLst>
          </p:cNvPr>
          <p:cNvSpPr txBox="1">
            <a:spLocks noChangeArrowheads="1"/>
          </p:cNvSpPr>
          <p:nvPr/>
        </p:nvSpPr>
        <p:spPr>
          <a:xfrm>
            <a:off x="1616364" y="344464"/>
            <a:ext cx="7468498" cy="52418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 defTabSz="914363">
              <a:defRPr/>
            </a:pPr>
            <a:r>
              <a:rPr lang="en-US" sz="3400" b="1" dirty="0">
                <a:latin typeface="Arial" panose="020B0604020202020204" pitchFamily="34" charset="0"/>
                <a:cs typeface="Arial" panose="020B0604020202020204" pitchFamily="34" charset="0"/>
              </a:rPr>
              <a:t>2025 Approved Budget &amp; Activity 3:</a:t>
            </a:r>
          </a:p>
          <a:p>
            <a:pPr algn="l" defTabSz="914363">
              <a:defRPr/>
            </a:pPr>
            <a:r>
              <a:rPr lang="en-US" sz="3400" b="1" dirty="0">
                <a:latin typeface="Arial" panose="020B0604020202020204" pitchFamily="34" charset="0"/>
                <a:cs typeface="Arial" panose="020B0604020202020204" pitchFamily="34" charset="0"/>
              </a:rPr>
              <a:t>ACS meeting-related expenses</a:t>
            </a:r>
          </a:p>
        </p:txBody>
      </p:sp>
      <p:sp>
        <p:nvSpPr>
          <p:cNvPr id="18" name="TextBox 7">
            <a:extLst>
              <a:ext uri="{FF2B5EF4-FFF2-40B4-BE49-F238E27FC236}">
                <a16:creationId xmlns:a16="http://schemas.microsoft.com/office/drawing/2014/main" id="{AD0897CF-105B-45D3-9895-8C88BF5025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33630" y="102354"/>
            <a:ext cx="2941202" cy="4416594"/>
          </a:xfrm>
          <a:prstGeom prst="rect">
            <a:avLst/>
          </a:prstGeom>
          <a:noFill/>
          <a:ln w="28575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Aft>
                <a:spcPts val="600"/>
              </a:spcAft>
            </a:pPr>
            <a:r>
              <a:rPr lang="en-US" altLang="en-US" sz="1600" b="1" dirty="0"/>
              <a:t>Important points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1600" b="1" dirty="0"/>
              <a:t>Symposia support (13):</a:t>
            </a:r>
            <a:r>
              <a:rPr lang="en-US" altLang="en-US" sz="1600" dirty="0"/>
              <a:t> We are on track to be close to our $17K budget.</a:t>
            </a:r>
            <a:endParaRPr lang="en-US" altLang="en-US" sz="1600" b="1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1600" b="1" dirty="0"/>
              <a:t>ACS meeting (16)</a:t>
            </a:r>
            <a:r>
              <a:rPr lang="en-US" altLang="en-US" sz="1600" dirty="0"/>
              <a:t>: JAI increased sponsor income (thanks, Justin!). We are on track to be on budget.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1600" b="1" dirty="0"/>
              <a:t>ACS meeting (16)</a:t>
            </a:r>
            <a:r>
              <a:rPr lang="en-US" altLang="en-US" sz="1600" dirty="0"/>
              <a:t>: POLY/ PMSE were charged $3K for 6 posters at the plenary. Changes coming.</a:t>
            </a:r>
          </a:p>
          <a:p>
            <a:pPr>
              <a:spcAft>
                <a:spcPts val="600"/>
              </a:spcAft>
            </a:pPr>
            <a:r>
              <a:rPr lang="en-US" altLang="en-US" sz="1600" b="1" dirty="0"/>
              <a:t>Summary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1600" dirty="0"/>
              <a:t>We are keeping ACS costs down through several recent changes.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29D90B6-6BFA-FBB6-4CEC-99B5E7A746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00" y="1415471"/>
            <a:ext cx="8974151" cy="299783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707C37B-F3D3-6136-F80A-4C35AA721D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33507" y="4518948"/>
            <a:ext cx="3140005" cy="227991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16DC2AF-6C8C-8DF2-0057-19D6C3502D2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20474" y="4518947"/>
            <a:ext cx="3065074" cy="2257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0742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>
            <a:extLst>
              <a:ext uri="{FF2B5EF4-FFF2-40B4-BE49-F238E27FC236}">
                <a16:creationId xmlns:a16="http://schemas.microsoft.com/office/drawing/2014/main" id="{B6AFA989-7920-4128-8572-622ACCFE809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0" y="0"/>
            <a:ext cx="739983" cy="1070930"/>
          </a:xfrm>
          <a:prstGeom prst="rect">
            <a:avLst/>
          </a:prstGeom>
          <a:solidFill>
            <a:schemeClr val="dk1"/>
          </a:solidFill>
          <a:ln>
            <a:noFill/>
          </a:ln>
        </p:spPr>
      </p:pic>
      <p:sp>
        <p:nvSpPr>
          <p:cNvPr id="18" name="TextBox 7">
            <a:extLst>
              <a:ext uri="{FF2B5EF4-FFF2-40B4-BE49-F238E27FC236}">
                <a16:creationId xmlns:a16="http://schemas.microsoft.com/office/drawing/2014/main" id="{AD0897CF-105B-45D3-9895-8C88BF5025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84862" y="712721"/>
            <a:ext cx="2989970" cy="3677930"/>
          </a:xfrm>
          <a:prstGeom prst="rect">
            <a:avLst/>
          </a:prstGeom>
          <a:noFill/>
          <a:ln w="28575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Aft>
                <a:spcPts val="600"/>
              </a:spcAft>
            </a:pPr>
            <a:r>
              <a:rPr lang="en-US" altLang="en-US" sz="1600" b="1" dirty="0"/>
              <a:t>Important points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1600" b="1" dirty="0"/>
              <a:t>Winter </a:t>
            </a:r>
            <a:r>
              <a:rPr lang="en-US" altLang="en-US" sz="1600" b="1" dirty="0" err="1"/>
              <a:t>ExComm</a:t>
            </a:r>
            <a:r>
              <a:rPr lang="en-US" altLang="en-US" sz="1600" b="1" dirty="0"/>
              <a:t> meeting (25): </a:t>
            </a:r>
            <a:r>
              <a:rPr lang="en-US" altLang="en-US" sz="1600" dirty="0"/>
              <a:t>We are right on budget after factoring in the upcoming deposit for next Winter </a:t>
            </a:r>
            <a:r>
              <a:rPr lang="en-US" altLang="en-US" sz="1600" dirty="0" err="1"/>
              <a:t>ExComm</a:t>
            </a:r>
            <a:r>
              <a:rPr lang="en-US" altLang="en-US" sz="1600" dirty="0"/>
              <a:t> ($6K).</a:t>
            </a:r>
          </a:p>
          <a:p>
            <a:pPr>
              <a:spcAft>
                <a:spcPts val="600"/>
              </a:spcAft>
            </a:pPr>
            <a:r>
              <a:rPr lang="en-US" altLang="en-US" sz="1600" b="1" dirty="0"/>
              <a:t>Summary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1600" dirty="0"/>
              <a:t>No major unexpected outcomes so far here.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1600" dirty="0"/>
              <a:t>Nice job, everyone, in keeping Winter </a:t>
            </a:r>
            <a:r>
              <a:rPr lang="en-US" altLang="en-US" sz="1600" dirty="0" err="1"/>
              <a:t>ExComm</a:t>
            </a:r>
            <a:r>
              <a:rPr lang="en-US" altLang="en-US" sz="1600" dirty="0"/>
              <a:t> expenses on budget.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en-US" sz="1600" dirty="0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46926955-2E6E-2DC6-22BF-C46F909515B5}"/>
              </a:ext>
            </a:extLst>
          </p:cNvPr>
          <p:cNvSpPr txBox="1">
            <a:spLocks noChangeArrowheads="1"/>
          </p:cNvSpPr>
          <p:nvPr/>
        </p:nvSpPr>
        <p:spPr>
          <a:xfrm>
            <a:off x="1616364" y="344464"/>
            <a:ext cx="7468498" cy="52418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 defTabSz="914363">
              <a:defRPr/>
            </a:pPr>
            <a:r>
              <a:rPr lang="en-US" sz="3400" b="1" dirty="0">
                <a:latin typeface="Arial" panose="020B0604020202020204" pitchFamily="34" charset="0"/>
                <a:cs typeface="Arial" panose="020B0604020202020204" pitchFamily="34" charset="0"/>
              </a:rPr>
              <a:t>2025 Approved Budget &amp; Activity 4:</a:t>
            </a:r>
          </a:p>
          <a:p>
            <a:pPr algn="l" defTabSz="914363">
              <a:defRPr/>
            </a:pPr>
            <a:r>
              <a:rPr lang="en-US" sz="3400" b="1" dirty="0">
                <a:latin typeface="Arial" panose="020B0604020202020204" pitchFamily="34" charset="0"/>
                <a:cs typeface="Arial" panose="020B0604020202020204" pitchFamily="34" charset="0"/>
              </a:rPr>
              <a:t>Other meetings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D42BD83-C912-A6AC-ED72-A407567B75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222" y="1513449"/>
            <a:ext cx="8664529" cy="264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3651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5109</TotalTime>
  <Words>943</Words>
  <Application>Microsoft Office PowerPoint</Application>
  <PresentationFormat>Widescreen</PresentationFormat>
  <Paragraphs>145</Paragraphs>
  <Slides>15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Corbel</vt:lpstr>
      <vt:lpstr>Times New Roman</vt:lpstr>
      <vt:lpstr>Parallax</vt:lpstr>
      <vt:lpstr>ACS  DIVISION OF POLYMER CHEMISTRY Treasurer Report POLY Business Meeting August 2025</vt:lpstr>
      <vt:lpstr>  POLY Business Office</vt:lpstr>
      <vt:lpstr>2025 Approved Budget</vt:lpstr>
      <vt:lpstr>PowerPoint Presentation</vt:lpstr>
      <vt:lpstr>2025 Budget / Actuals (as of July 30, 2025)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2025 Investments Activity</vt:lpstr>
      <vt:lpstr>PowerPoint Presentation</vt:lpstr>
      <vt:lpstr>2025 Sponsorship Support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POLY Finance Report Special EXCOM Meeting, April 2020</dc:title>
  <dc:creator>Coltrain, Christine J</dc:creator>
  <cp:lastModifiedBy>Matson, John</cp:lastModifiedBy>
  <cp:revision>308</cp:revision>
  <cp:lastPrinted>2020-08-10T19:40:20Z</cp:lastPrinted>
  <dcterms:created xsi:type="dcterms:W3CDTF">2020-04-15T23:34:31Z</dcterms:created>
  <dcterms:modified xsi:type="dcterms:W3CDTF">2025-08-17T20:52:06Z</dcterms:modified>
</cp:coreProperties>
</file>