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8"/>
  </p:notesMasterIdLst>
  <p:sldIdLst>
    <p:sldId id="753" r:id="rId3"/>
    <p:sldId id="747" r:id="rId4"/>
    <p:sldId id="749" r:id="rId5"/>
    <p:sldId id="751" r:id="rId6"/>
    <p:sldId id="75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DE81DD-9EDE-5847-8BD8-D54B88A121D5}" v="6" dt="2025-01-23T17:41:35.897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6301"/>
  </p:normalViewPr>
  <p:slideViewPr>
    <p:cSldViewPr snapToGrid="0">
      <p:cViewPr varScale="1">
        <p:scale>
          <a:sx n="127" d="100"/>
          <a:sy n="127" d="100"/>
        </p:scale>
        <p:origin x="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er Hebner" userId="e3ff215f-22af-413a-b172-28d3b0b494d3" providerId="ADAL" clId="{FADE81DD-9EDE-5847-8BD8-D54B88A121D5}"/>
    <pc:docChg chg="undo custSel addSld delSld modSld sldOrd">
      <pc:chgData name="Tayler Hebner" userId="e3ff215f-22af-413a-b172-28d3b0b494d3" providerId="ADAL" clId="{FADE81DD-9EDE-5847-8BD8-D54B88A121D5}" dt="2025-01-23T17:43:34.026" v="679" actId="20577"/>
      <pc:docMkLst>
        <pc:docMk/>
      </pc:docMkLst>
      <pc:sldChg chg="modSp mod">
        <pc:chgData name="Tayler Hebner" userId="e3ff215f-22af-413a-b172-28d3b0b494d3" providerId="ADAL" clId="{FADE81DD-9EDE-5847-8BD8-D54B88A121D5}" dt="2025-01-23T17:27:30.794" v="0" actId="20577"/>
        <pc:sldMkLst>
          <pc:docMk/>
          <pc:sldMk cId="2000967791" sldId="749"/>
        </pc:sldMkLst>
        <pc:spChg chg="mod">
          <ac:chgData name="Tayler Hebner" userId="e3ff215f-22af-413a-b172-28d3b0b494d3" providerId="ADAL" clId="{FADE81DD-9EDE-5847-8BD8-D54B88A121D5}" dt="2025-01-23T17:27:30.794" v="0" actId="20577"/>
          <ac:spMkLst>
            <pc:docMk/>
            <pc:sldMk cId="2000967791" sldId="749"/>
            <ac:spMk id="8" creationId="{00000000-0000-0000-0000-000000000000}"/>
          </ac:spMkLst>
        </pc:spChg>
      </pc:sldChg>
      <pc:sldChg chg="modSp mod">
        <pc:chgData name="Tayler Hebner" userId="e3ff215f-22af-413a-b172-28d3b0b494d3" providerId="ADAL" clId="{FADE81DD-9EDE-5847-8BD8-D54B88A121D5}" dt="2025-01-23T17:31:46.246" v="3" actId="20577"/>
        <pc:sldMkLst>
          <pc:docMk/>
          <pc:sldMk cId="4226379214" sldId="751"/>
        </pc:sldMkLst>
        <pc:spChg chg="mod">
          <ac:chgData name="Tayler Hebner" userId="e3ff215f-22af-413a-b172-28d3b0b494d3" providerId="ADAL" clId="{FADE81DD-9EDE-5847-8BD8-D54B88A121D5}" dt="2025-01-23T17:31:46.246" v="3" actId="20577"/>
          <ac:spMkLst>
            <pc:docMk/>
            <pc:sldMk cId="4226379214" sldId="751"/>
            <ac:spMk id="8" creationId="{9594A419-4292-1C0C-42C3-5D2A2433B0CF}"/>
          </ac:spMkLst>
        </pc:spChg>
      </pc:sldChg>
      <pc:sldChg chg="new del">
        <pc:chgData name="Tayler Hebner" userId="e3ff215f-22af-413a-b172-28d3b0b494d3" providerId="ADAL" clId="{FADE81DD-9EDE-5847-8BD8-D54B88A121D5}" dt="2025-01-23T17:38:29.173" v="5" actId="680"/>
        <pc:sldMkLst>
          <pc:docMk/>
          <pc:sldMk cId="925251032" sldId="753"/>
        </pc:sldMkLst>
      </pc:sldChg>
      <pc:sldChg chg="addSp delSp modSp add mod ord">
        <pc:chgData name="Tayler Hebner" userId="e3ff215f-22af-413a-b172-28d3b0b494d3" providerId="ADAL" clId="{FADE81DD-9EDE-5847-8BD8-D54B88A121D5}" dt="2025-01-23T17:43:34.026" v="679" actId="20577"/>
        <pc:sldMkLst>
          <pc:docMk/>
          <pc:sldMk cId="3361143814" sldId="753"/>
        </pc:sldMkLst>
        <pc:spChg chg="add del mod">
          <ac:chgData name="Tayler Hebner" userId="e3ff215f-22af-413a-b172-28d3b0b494d3" providerId="ADAL" clId="{FADE81DD-9EDE-5847-8BD8-D54B88A121D5}" dt="2025-01-23T17:40:01.886" v="130" actId="478"/>
          <ac:spMkLst>
            <pc:docMk/>
            <pc:sldMk cId="3361143814" sldId="753"/>
            <ac:spMk id="2" creationId="{5076FCCA-A4BA-4F2A-E5D9-93C34CB6ED80}"/>
          </ac:spMkLst>
        </pc:spChg>
        <pc:spChg chg="del">
          <ac:chgData name="Tayler Hebner" userId="e3ff215f-22af-413a-b172-28d3b0b494d3" providerId="ADAL" clId="{FADE81DD-9EDE-5847-8BD8-D54B88A121D5}" dt="2025-01-23T17:39:00.864" v="99" actId="478"/>
          <ac:spMkLst>
            <pc:docMk/>
            <pc:sldMk cId="3361143814" sldId="753"/>
            <ac:spMk id="4" creationId="{A82FBE8C-7C5D-2478-D681-B2733C2F9211}"/>
          </ac:spMkLst>
        </pc:spChg>
        <pc:spChg chg="add mod">
          <ac:chgData name="Tayler Hebner" userId="e3ff215f-22af-413a-b172-28d3b0b494d3" providerId="ADAL" clId="{FADE81DD-9EDE-5847-8BD8-D54B88A121D5}" dt="2025-01-23T17:43:34.026" v="679" actId="20577"/>
          <ac:spMkLst>
            <pc:docMk/>
            <pc:sldMk cId="3361143814" sldId="753"/>
            <ac:spMk id="5" creationId="{37CFF545-BCCA-A67E-C65B-46B84D126E3D}"/>
          </ac:spMkLst>
        </pc:spChg>
        <pc:spChg chg="del">
          <ac:chgData name="Tayler Hebner" userId="e3ff215f-22af-413a-b172-28d3b0b494d3" providerId="ADAL" clId="{FADE81DD-9EDE-5847-8BD8-D54B88A121D5}" dt="2025-01-23T17:39:02.122" v="100" actId="478"/>
          <ac:spMkLst>
            <pc:docMk/>
            <pc:sldMk cId="3361143814" sldId="753"/>
            <ac:spMk id="6" creationId="{DD5CF857-57B0-715D-C707-DA3A769E81A2}"/>
          </ac:spMkLst>
        </pc:spChg>
        <pc:spChg chg="add mod">
          <ac:chgData name="Tayler Hebner" userId="e3ff215f-22af-413a-b172-28d3b0b494d3" providerId="ADAL" clId="{FADE81DD-9EDE-5847-8BD8-D54B88A121D5}" dt="2025-01-23T17:43:08.515" v="659" actId="1076"/>
          <ac:spMkLst>
            <pc:docMk/>
            <pc:sldMk cId="3361143814" sldId="753"/>
            <ac:spMk id="7" creationId="{4F7DB16C-2DE9-7AFF-44D3-6D2B0145FEA4}"/>
          </ac:spMkLst>
        </pc:spChg>
        <pc:spChg chg="mod">
          <ac:chgData name="Tayler Hebner" userId="e3ff215f-22af-413a-b172-28d3b0b494d3" providerId="ADAL" clId="{FADE81DD-9EDE-5847-8BD8-D54B88A121D5}" dt="2025-01-23T17:38:52.337" v="97" actId="20577"/>
          <ac:spMkLst>
            <pc:docMk/>
            <pc:sldMk cId="3361143814" sldId="753"/>
            <ac:spMk id="12" creationId="{985FA74D-D399-EBCA-7144-6DF21B60E76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Social Media Growth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Twitter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3527</c:v>
                </c:pt>
                <c:pt idx="1">
                  <c:v>4091</c:v>
                </c:pt>
                <c:pt idx="2">
                  <c:v>4550</c:v>
                </c:pt>
                <c:pt idx="3">
                  <c:v>4979</c:v>
                </c:pt>
                <c:pt idx="4">
                  <c:v>5228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F-4020-99B2-E2D27308F3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2532</c:v>
                </c:pt>
                <c:pt idx="1">
                  <c:v>2535</c:v>
                </c:pt>
                <c:pt idx="2">
                  <c:v>2584</c:v>
                </c:pt>
                <c:pt idx="3">
                  <c:v>2642</c:v>
                </c:pt>
                <c:pt idx="4">
                  <c:v>2647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BF-4020-99B2-E2D27308F3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LinkedIn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1106</c:v>
                </c:pt>
                <c:pt idx="1">
                  <c:v>1107</c:v>
                </c:pt>
                <c:pt idx="2">
                  <c:v>1155</c:v>
                </c:pt>
                <c:pt idx="3">
                  <c:v>1219</c:v>
                </c:pt>
                <c:pt idx="4">
                  <c:v>1458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BF-4020-99B2-E2D27308F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9479936"/>
        <c:axId val="2139480416"/>
      </c:barChart>
      <c:catAx>
        <c:axId val="213947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9480416"/>
        <c:crosses val="autoZero"/>
        <c:auto val="1"/>
        <c:lblAlgn val="ctr"/>
        <c:lblOffset val="100"/>
        <c:noMultiLvlLbl val="0"/>
      </c:catAx>
      <c:valAx>
        <c:axId val="213948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947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3D578-4453-47EB-675A-DE35B5385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B1225E-6669-D44F-6B68-BDA0825F4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FA9A4F-A3B7-0D37-2D0E-C327993277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B44C4-1F3D-DA54-80D4-A41F498A6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57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D4482-7140-886E-1920-B2AFD31F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F16851-F1F7-37CE-39F2-0F84BD0777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29FD60-8905-654F-9E38-E1ED82F66D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11D5F-EC2A-E63B-D4D1-47D83C27D3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75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8C1B5-9F88-B885-C26C-A18EC6A12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1FAC0C-E76B-5741-7389-81E548C967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FD045-1689-4A41-F4EB-96EDA2FF6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91CE9-CFA5-F48F-DEBB-8AC29BE025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698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1821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487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73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793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7435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9118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0913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432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37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159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1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6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E0BBB-AC6E-187F-BA8C-D411D7A0D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7D3337F-944A-C71D-58FD-896D6EA4B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2C6C938-8ED9-80C9-1C49-C7EF79979FF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621B7F-DA11-DE39-5AB9-DBDCF889111F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985FA74D-D399-EBCA-7144-6DF21B60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Publicity/Communications Team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74EFA5-70AB-189E-E195-4593E7583861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7CFF545-BCCA-A67E-C65B-46B84D126E3D}"/>
              </a:ext>
            </a:extLst>
          </p:cNvPr>
          <p:cNvSpPr txBox="1"/>
          <p:nvPr/>
        </p:nvSpPr>
        <p:spPr>
          <a:xfrm>
            <a:off x="807308" y="1305433"/>
            <a:ext cx="52886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Current Chair: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Tayler Hebner (Purdue University)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Members: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Coralie Backlund (Novo Nordisk Foundation)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Kaden Stevens (University of Florida)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Jeff Ting (Nanite)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7DB16C-2DE9-7AFF-44D3-6D2B0145FEA4}"/>
              </a:ext>
            </a:extLst>
          </p:cNvPr>
          <p:cNvSpPr txBox="1"/>
          <p:nvPr/>
        </p:nvSpPr>
        <p:spPr>
          <a:xfrm>
            <a:off x="1016558" y="3752074"/>
            <a:ext cx="9455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are actively looking for new members of our team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please reach out if you have anyone in mind that may be interested in getting more involved in POLY!</a:t>
            </a:r>
          </a:p>
        </p:txBody>
      </p:sp>
    </p:spTree>
    <p:extLst>
      <p:ext uri="{BB962C8B-B14F-4D97-AF65-F5344CB8AC3E}">
        <p14:creationId xmlns:p14="http://schemas.microsoft.com/office/powerpoint/2010/main" val="33611438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2A46C3E-6779-D9A8-0D9C-A6253B2AB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Social Media Growth 2020-2024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4DB234EC-FD5E-C4E3-D074-B02A100F7E68}"/>
              </a:ext>
            </a:extLst>
          </p:cNvPr>
          <p:cNvGrpSpPr/>
          <p:nvPr/>
        </p:nvGrpSpPr>
        <p:grpSpPr>
          <a:xfrm>
            <a:off x="9144000" y="35858"/>
            <a:ext cx="2136710" cy="777761"/>
            <a:chOff x="9144000" y="35858"/>
            <a:chExt cx="2599766" cy="946313"/>
          </a:xfrm>
          <a:noFill/>
        </p:grpSpPr>
        <p:pic>
          <p:nvPicPr>
            <p:cNvPr id="2" name="Picture 1" descr="Social Media or Social Life Megaphone? | LSE SADL">
              <a:extLst>
                <a:ext uri="{FF2B5EF4-FFF2-40B4-BE49-F238E27FC236}">
                  <a16:creationId xmlns:a16="http://schemas.microsoft.com/office/drawing/2014/main" id="{A94AD293-6F32-1ADE-F235-A9D4D19ABD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750" t="5692" r="3333" b="50000"/>
            <a:stretch/>
          </p:blipFill>
          <p:spPr>
            <a:xfrm>
              <a:off x="10058399" y="88763"/>
              <a:ext cx="1685367" cy="8621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4" name="Picture 3" descr="Social Media or Social Life Megaphone? | LSE SADL">
              <a:extLst>
                <a:ext uri="{FF2B5EF4-FFF2-40B4-BE49-F238E27FC236}">
                  <a16:creationId xmlns:a16="http://schemas.microsoft.com/office/drawing/2014/main" id="{62944A54-426B-9476-5688-74FE194C42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0" t="2970" r="71333" b="50000"/>
            <a:stretch/>
          </p:blipFill>
          <p:spPr>
            <a:xfrm>
              <a:off x="9144000" y="35858"/>
              <a:ext cx="990600" cy="946313"/>
            </a:xfrm>
            <a:prstGeom prst="rect">
              <a:avLst/>
            </a:prstGeom>
            <a:grpFill/>
            <a:ln>
              <a:noFill/>
            </a:ln>
          </p:spPr>
        </p:pic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BA0FA3C-A82B-28CC-5135-E67AD7F15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928021"/>
              </p:ext>
            </p:extLst>
          </p:nvPr>
        </p:nvGraphicFramePr>
        <p:xfrm>
          <a:off x="228598" y="1166339"/>
          <a:ext cx="3979508" cy="3239052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994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4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Twitter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Facebook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LinkedIn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Dec. 2020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3,527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2,532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1,106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Dec. 2021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4,091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2,535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1,107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495744401"/>
                  </a:ext>
                </a:extLst>
              </a:tr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Dec. 2022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4,550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2,584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1,155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845466582"/>
                  </a:ext>
                </a:extLst>
              </a:tr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Dec. 2023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4,979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2,642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1,219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925126344"/>
                  </a:ext>
                </a:extLst>
              </a:tr>
              <a:tr h="539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Dec. 2024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5,228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2,647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1,458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659295941"/>
                  </a:ext>
                </a:extLst>
              </a:tr>
            </a:tbl>
          </a:graphicData>
        </a:graphic>
      </p:graphicFrame>
      <p:sp>
        <p:nvSpPr>
          <p:cNvPr id="16" name="TextBox 1">
            <a:extLst>
              <a:ext uri="{FF2B5EF4-FFF2-40B4-BE49-F238E27FC236}">
                <a16:creationId xmlns:a16="http://schemas.microsoft.com/office/drawing/2014/main" id="{99B94B2C-523D-48A1-17F0-AECA1D9398E5}"/>
              </a:ext>
            </a:extLst>
          </p:cNvPr>
          <p:cNvSpPr txBox="1"/>
          <p:nvPr/>
        </p:nvSpPr>
        <p:spPr>
          <a:xfrm>
            <a:off x="908443" y="4529891"/>
            <a:ext cx="3483190" cy="18651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Administered mainly by Business Office/Jeff</a:t>
            </a:r>
          </a:p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 has leveled off</a:t>
            </a:r>
          </a:p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Twitter continues to grow</a:t>
            </a:r>
          </a:p>
          <a:p>
            <a:pPr marL="285750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LinkedIn is growing, now the group is open</a:t>
            </a:r>
          </a:p>
          <a:p>
            <a:pPr marL="285750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addition: POLY BlueSky account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F981DDC-DD24-3F9F-8637-D326A4C84A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2099457"/>
              </p:ext>
            </p:extLst>
          </p:nvPr>
        </p:nvGraphicFramePr>
        <p:xfrm>
          <a:off x="4293524" y="1029810"/>
          <a:ext cx="7799617" cy="5228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2A46C3E-6779-D9A8-0D9C-A6253B2AB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378784" y="1119144"/>
            <a:ext cx="5848510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General Info.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Drafting process begins a week post ACS mtgs.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Posted before July &amp; November 1 per POLY bylaws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Posted online (interactive newsletter) at https://www.polyacs.net/newsletter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Article suggestions/improvements?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b="1" u="sng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Estimated 2025 Expense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Expense: $1,000</a:t>
            </a:r>
            <a:endParaRPr kumimoji="0" lang="en-US" altLang="en-US" sz="1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Estimated 2025 Advertising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Tosoh Bioscience        		$3,000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421849" y="1119144"/>
            <a:ext cx="5260963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Cancelled Advertisers</a:t>
            </a:r>
          </a:p>
          <a:p>
            <a:pPr marL="290513"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tabLst>
                <a:tab pos="4916488" algn="r"/>
              </a:tabLst>
              <a:defRPr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American Polymer Stand. Corp. 	$480</a:t>
            </a:r>
          </a:p>
          <a:p>
            <a:pPr marL="290513"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tabLst>
                <a:tab pos="4916488" algn="r"/>
              </a:tabLst>
              <a:defRPr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Polyhedron Laboratories, Inc. 	$480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HMJ	$1,000 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Specific Polymers 	$800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Malvern Instruments	$4,200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Polymaterials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$480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Scientific Polymer Prod., Inc	$480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Polymer Char	$1,920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Wyatt Technology Corp. 	$3,600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DTCS 	 $1,600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Sigma-Aldrich 	$3,700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Taylor &amp; Francis 	 $960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321300" algn="r"/>
              </a:tabLst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49292"/>
            <a:ext cx="10515600" cy="7299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Newsletter/E-News Advertisers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5889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8B52F29-06E3-43BD-A222-202B895267ED}"/>
              </a:ext>
            </a:extLst>
          </p:cNvPr>
          <p:cNvSpPr/>
          <p:nvPr/>
        </p:nvSpPr>
        <p:spPr>
          <a:xfrm>
            <a:off x="1342025" y="2968578"/>
            <a:ext cx="3321698" cy="4765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Article Deadlines are Important</a:t>
            </a:r>
          </a:p>
        </p:txBody>
      </p:sp>
    </p:spTree>
    <p:extLst>
      <p:ext uri="{BB962C8B-B14F-4D97-AF65-F5344CB8AC3E}">
        <p14:creationId xmlns:p14="http://schemas.microsoft.com/office/powerpoint/2010/main" val="200096779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AC36A-432F-CC5B-3E98-D5A27F48D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2B72FDB3-0F37-7F08-7DBC-2828BA08A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0EDB28-1C7D-923F-4D53-45E890979172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FCFF2F1-49D2-AB23-1612-826D757325C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9A04C4E-1AED-6BEB-E42E-5B77C813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Website/Communications Strategy Update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591760-16D3-CA7C-345A-F257B805888E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9594A419-4292-1C0C-42C3-5D2A2433B0CF}"/>
              </a:ext>
            </a:extLst>
          </p:cNvPr>
          <p:cNvSpPr txBox="1"/>
          <p:nvPr/>
        </p:nvSpPr>
        <p:spPr>
          <a:xfrm>
            <a:off x="581996" y="1068321"/>
            <a:ext cx="10310417" cy="424731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goal achieved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all content migrated to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polyacs.org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(no more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.net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site)</a:t>
            </a:r>
          </a:p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project: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strategy analysis/revamp </a:t>
            </a:r>
          </a:p>
          <a:p>
            <a:pPr marL="895243" lvl="1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TPG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used to hire web design/communications specialist (Joann Young)</a:t>
            </a:r>
          </a:p>
          <a:p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Goals: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Create a communications strategy that will allow for effective communication of POLY’s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value proposition on the website, Facebook, LinkedIn, X/Twitter, and YouTube pages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 more active interactions between POLY members on social media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Create an online community of engaged members, nationally and internationally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 a template strategy for when and what to post on which platform to spur the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highest level of interactions between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Demonstrate the value of ACS and POLY membership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Provide updated curated POLY content for the best user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Retain and increase membership</a:t>
            </a:r>
          </a:p>
          <a:p>
            <a:pPr lvl="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defRPr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37921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CD264-305F-5FBD-50EE-27B6F311C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828F824-26B3-523E-725E-A0D40B6E9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95BB98F-CE4B-45B7-80EB-FAA01FD7BB92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4E466E-DF0F-F423-5DB1-06C4A5CD3010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3340725-CF2E-E90D-717D-FEDE0D0EA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Website/Communications Strategy Update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9FD786-0DE9-2FC5-A04C-46A21A2BAFCA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BD63B55-1B47-01F6-4CC6-0D3831B9DC34}"/>
              </a:ext>
            </a:extLst>
          </p:cNvPr>
          <p:cNvSpPr txBox="1"/>
          <p:nvPr/>
        </p:nvSpPr>
        <p:spPr>
          <a:xfrm>
            <a:off x="98859" y="1002164"/>
            <a:ext cx="91546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493" lvl="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defRPr/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(goal of completion within ~ 12 months):</a:t>
            </a:r>
          </a:p>
          <a:p>
            <a:pPr marL="742950" lvl="1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Phase 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Research &amp; Discovery (includes surveying current membership, and data gathering and analysis)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Phase II: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Creating a Communications Strategy Based on Data (includes report 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Phase III: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Implementation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Phase IV: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Final Assessment and Adjustment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19D6C-6B49-6669-5C70-49200CCFF4EF}"/>
              </a:ext>
            </a:extLst>
          </p:cNvPr>
          <p:cNvSpPr txBox="1"/>
          <p:nvPr/>
        </p:nvSpPr>
        <p:spPr>
          <a:xfrm>
            <a:off x="763724" y="3512934"/>
            <a:ext cx="10098543" cy="2003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493" lvl="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defRPr/>
            </a:pP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task: survey current membership</a:t>
            </a:r>
          </a:p>
          <a:p>
            <a:pPr marL="895243" lvl="1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be sending out a survey to active members</a:t>
            </a:r>
          </a:p>
          <a:p>
            <a:pPr marL="1352443" lvl="2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Any suggestions for particular groups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be included?</a:t>
            </a:r>
          </a:p>
          <a:p>
            <a:pPr marL="1352443" lvl="2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Want to capture broad range of grad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students, postdocs, faculty, industry, government, etc</a:t>
            </a:r>
          </a:p>
          <a:p>
            <a:pPr marL="1352443" lvl="2" indent="-28575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SzPct val="93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Request: when we send you the survey, please fill it out yourself 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send it to your research group + 5 other personal contacts asking them to complete it</a:t>
            </a:r>
          </a:p>
        </p:txBody>
      </p:sp>
    </p:spTree>
    <p:extLst>
      <p:ext uri="{BB962C8B-B14F-4D97-AF65-F5344CB8AC3E}">
        <p14:creationId xmlns:p14="http://schemas.microsoft.com/office/powerpoint/2010/main" val="19554173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594</Words>
  <Application>Microsoft Macintosh PowerPoint</Application>
  <PresentationFormat>Widescreen</PresentationFormat>
  <Paragraphs>106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Publicity/Communications Team</vt:lpstr>
      <vt:lpstr>Social Media Growth 2020-2024</vt:lpstr>
      <vt:lpstr>Newsletter/E-News Advertisers</vt:lpstr>
      <vt:lpstr>Website/Communications Strategy Update</vt:lpstr>
      <vt:lpstr>Website/Communications Strategy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Tayler Hebner</cp:lastModifiedBy>
  <cp:revision>11</cp:revision>
  <dcterms:created xsi:type="dcterms:W3CDTF">2022-01-05T19:55:31Z</dcterms:created>
  <dcterms:modified xsi:type="dcterms:W3CDTF">2025-01-23T17:43:48Z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2025-01-23T16:39:03Z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3c17c734-7ac8-44c4-bef3-4a15c0608788</vt:lpwstr>
  </property>
  <property fmtid="{D5CDD505-2E9C-101B-9397-08002B2CF9AE}" pid="8" name="MSIP_Label_4044bd30-2ed7-4c9d-9d12-46200872a97b_ContentBits">
    <vt:lpwstr>0</vt:lpwstr>
  </property>
</Properties>
</file>