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8" r:id="rId2"/>
    <p:sldId id="769" r:id="rId3"/>
    <p:sldId id="77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7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EA05B-B73B-4FC1-93E4-D5FA8EBC7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C51D30-2BA6-4C45-9230-50C9849C2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D6885-D07A-41EB-9B8B-13392E8C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90A28-C3D4-458A-B5FA-85D35CBE1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B5F20-8294-4CF5-A1FF-0F41EE40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1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97B04-3C44-4553-9830-C2D9A45F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7844AB-3601-4CE0-8E43-AF4F4B8B3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F0937-B909-4C7F-A07C-063C0D2A2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89DC8-5983-4470-8601-42D57951C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F88DD-1B6C-487F-86A9-AE1BD3AD3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41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A5ED25-6DE2-442B-9DAC-10AE06744F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BA584D-85D3-4C7E-90B2-1B7CD48F10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06F2E-8C85-46BC-A74B-9D55D065F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32BB7-A220-405A-ADBC-1C218347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79E74-F6F4-42F9-9BAD-40EA4967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0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78353-5426-49DD-9F1E-DF27CB1D3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D87B8-ADD7-4F83-811C-8F1E5065B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0656D-19DF-45CC-8D90-685735D8C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AAB9A-9F11-4A4A-9277-413643F8D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2FC73-65A6-4583-9C85-1B9BCD7CE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36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B9D1B-68E8-4256-9248-9194B051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D8CEC-87A2-4708-81EE-C5E0CE70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F03E4-FC75-4F37-A136-727965D44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956C2-EDB5-4467-A84E-E7197203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2E195-8D4F-447B-BA59-F6CE5E5D1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7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F0460-EB23-4A6F-9731-9B82CDA57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2CC8B-0205-45BF-BB44-793785C95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FC8AC-23BA-4E40-9EFB-3F8BCB234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82ECE-65E5-4B9A-AC85-D6328C4C2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9F8FA-D276-449A-863D-3CF934ECF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A3711-4068-4D76-9066-BE8D64A6B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54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4E1A1-498E-4706-B7B3-254EB9500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F1647-2206-413F-AE54-D0A4134C8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5B18B-CA4D-447F-B18B-D3994A619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A6C2D-6818-4271-BC9D-0E1AA78EA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530C8A-782C-4416-B012-6D2BFEDA46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284E97-2F19-492A-A34F-7D9AD8974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759CA6-18E7-4733-9628-1BB90BA4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0820E-C1C3-4C81-86D9-55FB82C7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3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BD15B-37A9-46FE-AC6B-E427F4A0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71D83E-F731-41D3-B812-EA6337C15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FA2F81-D927-4018-A9AA-69A3069A4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6B7F2-6F47-4614-9D51-048D0340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1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77D23-0AD8-4E7C-B695-EBC16EA37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A69F2-AE66-415D-9735-4FFED1CC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70C01-91C2-4346-AC61-DADEFBB2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09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8045F-FE5F-420A-A755-C2A6EBCF0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9AF45-B1DE-4496-B878-D72680E1A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99AC6-9A85-4CBD-875F-A0C5E8A29D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D2B7D-37FF-4956-B1C4-521BB07C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46AC7-4BD5-4E0D-95F2-527C7EA89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42766-0FEE-4842-B37F-1C4F8BCB0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0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F2FE0-A233-4130-95C9-1F676AE2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38D57D-5C44-480E-B12D-54570AED7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AE32E3-A42D-4DBC-B8BF-17CFC65C3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C9BD91-666A-4CF0-A075-A7476513E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819C7-764A-4EA8-A14A-26DC5FA4B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5A151-B384-4428-9A3B-6E4CA620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69C21-3CA0-40CC-98D4-D0D5C7B8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C83B9D-5773-4FE3-91EB-B4C880045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4B0B1-693F-4CE7-BE81-E341B87AC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1703C-5E49-4D7D-9C06-B2993DAF4815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D6ACD-6B77-4D2D-B832-307C732208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246B3-7E14-4D9C-97EF-73488C154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FD0FA-45F6-407A-83F0-7DFFBB607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9E243-4108-47D1-D4C9-90683B7C5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From Derek Patton at ACS Leadership Institute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58F9F-DFA2-6F0D-367E-8C39D67C1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2700"/>
            <a:ext cx="10515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Divisional allocation formula (as of 2025)</a:t>
            </a:r>
          </a:p>
          <a:p>
            <a:r>
              <a:rPr lang="en-US" dirty="0">
                <a:solidFill>
                  <a:srgbClr val="FF0000"/>
                </a:solidFill>
              </a:rPr>
              <a:t>15% reserved for grants</a:t>
            </a:r>
          </a:p>
          <a:p>
            <a:pPr lvl="1"/>
            <a:r>
              <a:rPr lang="en-US" dirty="0"/>
              <a:t>Innovative Project Grants (IPGS), Strategic Planning Grants (SPGs), Transitional Project Grants (TPGs), Convergent Chemistry Community Grants (CCC) grants</a:t>
            </a:r>
          </a:p>
          <a:p>
            <a:r>
              <a:rPr lang="en-US" dirty="0">
                <a:solidFill>
                  <a:srgbClr val="FF0000"/>
                </a:solidFill>
              </a:rPr>
              <a:t>17.5% base</a:t>
            </a:r>
          </a:p>
          <a:p>
            <a:pPr lvl="1"/>
            <a:r>
              <a:rPr lang="en-US" dirty="0"/>
              <a:t>Split equality among all 32 divisions</a:t>
            </a:r>
          </a:p>
          <a:p>
            <a:r>
              <a:rPr lang="en-US" dirty="0">
                <a:solidFill>
                  <a:srgbClr val="FF0000"/>
                </a:solidFill>
              </a:rPr>
              <a:t>17.5% tied to division membership</a:t>
            </a:r>
          </a:p>
          <a:p>
            <a:pPr lvl="1"/>
            <a:r>
              <a:rPr lang="en-US" dirty="0"/>
              <a:t>Distributed proportionally based on number of division members</a:t>
            </a:r>
          </a:p>
          <a:p>
            <a:r>
              <a:rPr lang="en-US" dirty="0">
                <a:solidFill>
                  <a:srgbClr val="FF0000"/>
                </a:solidFill>
              </a:rPr>
              <a:t>50% distributed for other factors – ACS Spring/Fall meetings</a:t>
            </a:r>
          </a:p>
          <a:p>
            <a:pPr lvl="1"/>
            <a:r>
              <a:rPr lang="en-US" dirty="0"/>
              <a:t>Proportionally based on number of division members registered for a national meeting.</a:t>
            </a:r>
          </a:p>
          <a:p>
            <a:pPr lvl="1"/>
            <a:r>
              <a:rPr lang="en-US" dirty="0"/>
              <a:t>Note: Year-on-year cap distribution of (+25%)/(-7.5%) on previous year</a:t>
            </a:r>
          </a:p>
        </p:txBody>
      </p:sp>
    </p:spTree>
    <p:extLst>
      <p:ext uri="{BB962C8B-B14F-4D97-AF65-F5344CB8AC3E}">
        <p14:creationId xmlns:p14="http://schemas.microsoft.com/office/powerpoint/2010/main" val="1982855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4C9C-BD0C-9504-617E-01DD27103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E0203-D094-A201-9DC4-CDC8DA839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Who counts as a member for the allocation formula?</a:t>
            </a:r>
          </a:p>
          <a:p>
            <a:r>
              <a:rPr lang="en-US" dirty="0"/>
              <a:t>All fully paid-up members including students, retired or emeritus members</a:t>
            </a:r>
          </a:p>
          <a:p>
            <a:r>
              <a:rPr lang="en-US" dirty="0"/>
              <a:t>Who does not count as a member for the allocation formula?</a:t>
            </a:r>
          </a:p>
          <a:p>
            <a:pPr lvl="1"/>
            <a:r>
              <a:rPr lang="en-US" dirty="0"/>
              <a:t>Basic Package community associates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Society Affiliates – A person whose occupation directly concerns the practice of a chemical science but does not meet degree or work history requirements?</a:t>
            </a:r>
          </a:p>
          <a:p>
            <a:pPr lvl="1"/>
            <a:r>
              <a:rPr lang="en-US" dirty="0"/>
              <a:t>Division affiliates – Where Division Bylaws permit – members of a Division who are not members of ACS.</a:t>
            </a:r>
          </a:p>
          <a:p>
            <a:r>
              <a:rPr lang="en-US" dirty="0"/>
              <a:t>Are Division dues part of the allocation formula?</a:t>
            </a:r>
          </a:p>
          <a:p>
            <a:pPr lvl="1"/>
            <a:r>
              <a:rPr lang="en-US" dirty="0"/>
              <a:t>Division dues are returned to divisions in their entirety</a:t>
            </a:r>
          </a:p>
          <a:p>
            <a:r>
              <a:rPr lang="en-US" dirty="0"/>
              <a:t>What if a member is part of two or more divisions?</a:t>
            </a:r>
          </a:p>
          <a:p>
            <a:pPr lvl="1"/>
            <a:r>
              <a:rPr lang="en-US" dirty="0"/>
              <a:t>Each division received one member credit for the person.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03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03670-292E-979B-D75C-BBB0F576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Society Dues versus Division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FAD0A-7DA3-B9FE-D127-7F86E8B3F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Society Dues</a:t>
            </a:r>
          </a:p>
          <a:p>
            <a:pPr lvl="1"/>
            <a:r>
              <a:rPr lang="en-US" dirty="0"/>
              <a:t>Premium of standard package membership dues of the ACS</a:t>
            </a:r>
          </a:p>
          <a:p>
            <a:pPr lvl="2"/>
            <a:r>
              <a:rPr lang="en-US" dirty="0"/>
              <a:t>Regular members, undergraduates, graduates, recent graduate students; retired and emeritus members</a:t>
            </a:r>
          </a:p>
          <a:p>
            <a:r>
              <a:rPr lang="en-US" dirty="0"/>
              <a:t>Division Dues</a:t>
            </a:r>
          </a:p>
          <a:p>
            <a:pPr lvl="1"/>
            <a:r>
              <a:rPr lang="en-US" dirty="0"/>
              <a:t>Collected by ACS (Member and Subscriber Services) but 100% returns to the specific division</a:t>
            </a:r>
          </a:p>
          <a:p>
            <a:pPr lvl="2"/>
            <a:r>
              <a:rPr lang="en-US" dirty="0" err="1"/>
              <a:t>Exc</a:t>
            </a:r>
            <a:endParaRPr lang="en-US" dirty="0"/>
          </a:p>
          <a:p>
            <a:pPr lvl="2"/>
            <a:r>
              <a:rPr lang="en-US" dirty="0" err="1"/>
              <a:t>ept</a:t>
            </a:r>
            <a:r>
              <a:rPr lang="en-US" dirty="0"/>
              <a:t> RUBB – Dues are collected elsewhere.</a:t>
            </a:r>
          </a:p>
          <a:p>
            <a:pPr lvl="1"/>
            <a:r>
              <a:rPr lang="en-US" dirty="0"/>
              <a:t>Dues vary $10 to $105</a:t>
            </a:r>
          </a:p>
          <a:p>
            <a:pPr lvl="1"/>
            <a:r>
              <a:rPr lang="en-US" dirty="0"/>
              <a:t>Revenues distributed semi-annually to Divisions</a:t>
            </a:r>
          </a:p>
          <a:p>
            <a:pPr lvl="2"/>
            <a:r>
              <a:rPr lang="en-US" dirty="0"/>
              <a:t>Typically, January and July</a:t>
            </a:r>
          </a:p>
        </p:txBody>
      </p:sp>
    </p:spTree>
    <p:extLst>
      <p:ext uri="{BB962C8B-B14F-4D97-AF65-F5344CB8AC3E}">
        <p14:creationId xmlns:p14="http://schemas.microsoft.com/office/powerpoint/2010/main" val="161027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2542</TotalTime>
  <Words>307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From Derek Patton at ACS Leadership Institute </vt:lpstr>
      <vt:lpstr>FAQ’s</vt:lpstr>
      <vt:lpstr>Society Dues versus Division Dues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Mitchem, Kathy</dc:creator>
  <cp:lastModifiedBy>Laura Stratton</cp:lastModifiedBy>
  <cp:revision>52</cp:revision>
  <dcterms:created xsi:type="dcterms:W3CDTF">2023-02-02T00:26:22Z</dcterms:created>
  <dcterms:modified xsi:type="dcterms:W3CDTF">2025-02-02T00:34:43Z</dcterms:modified>
</cp:coreProperties>
</file>