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763" r:id="rId3"/>
    <p:sldId id="757" r:id="rId4"/>
    <p:sldId id="766" r:id="rId5"/>
    <p:sldId id="258" r:id="rId6"/>
    <p:sldId id="257" r:id="rId7"/>
    <p:sldId id="764" r:id="rId8"/>
    <p:sldId id="755" r:id="rId9"/>
    <p:sldId id="756" r:id="rId10"/>
    <p:sldId id="75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8" autoAdjust="0"/>
    <p:restoredTop sz="94660"/>
  </p:normalViewPr>
  <p:slideViewPr>
    <p:cSldViewPr snapToGrid="0">
      <p:cViewPr varScale="1">
        <p:scale>
          <a:sx n="108" d="100"/>
          <a:sy n="108" d="100"/>
        </p:scale>
        <p:origin x="23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4EA05B-B73B-4FC1-93E4-D5FA8EBC7AF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FC51D30-2BA6-4C45-9230-50C9849C22F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46D6885-D07A-41EB-9B8B-13392E8CBFDF}"/>
              </a:ext>
            </a:extLst>
          </p:cNvPr>
          <p:cNvSpPr>
            <a:spLocks noGrp="1"/>
          </p:cNvSpPr>
          <p:nvPr>
            <p:ph type="dt" sz="half" idx="10"/>
          </p:nvPr>
        </p:nvSpPr>
        <p:spPr/>
        <p:txBody>
          <a:bodyPr/>
          <a:lstStyle/>
          <a:p>
            <a:fld id="{56D1703C-5E49-4D7D-9C06-B2993DAF4815}" type="datetimeFigureOut">
              <a:rPr lang="en-US" smtClean="0"/>
              <a:t>1/29/2025</a:t>
            </a:fld>
            <a:endParaRPr lang="en-US"/>
          </a:p>
        </p:txBody>
      </p:sp>
      <p:sp>
        <p:nvSpPr>
          <p:cNvPr id="5" name="Footer Placeholder 4">
            <a:extLst>
              <a:ext uri="{FF2B5EF4-FFF2-40B4-BE49-F238E27FC236}">
                <a16:creationId xmlns:a16="http://schemas.microsoft.com/office/drawing/2014/main" id="{79190A28-C3D4-458A-B5FA-85D35CBE10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CB5F20-8294-4CF5-A1FF-0F41EE40CAA1}"/>
              </a:ext>
            </a:extLst>
          </p:cNvPr>
          <p:cNvSpPr>
            <a:spLocks noGrp="1"/>
          </p:cNvSpPr>
          <p:nvPr>
            <p:ph type="sldNum" sz="quarter" idx="12"/>
          </p:nvPr>
        </p:nvSpPr>
        <p:spPr/>
        <p:txBody>
          <a:bodyPr/>
          <a:lstStyle/>
          <a:p>
            <a:fld id="{DE2FD0FA-45F6-407A-83F0-7DFFBB607D49}" type="slidenum">
              <a:rPr lang="en-US" smtClean="0"/>
              <a:t>‹#›</a:t>
            </a:fld>
            <a:endParaRPr lang="en-US"/>
          </a:p>
        </p:txBody>
      </p:sp>
    </p:spTree>
    <p:extLst>
      <p:ext uri="{BB962C8B-B14F-4D97-AF65-F5344CB8AC3E}">
        <p14:creationId xmlns:p14="http://schemas.microsoft.com/office/powerpoint/2010/main" val="27970172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797B04-3C44-4553-9830-C2D9A45F25E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77844AB-3601-4CE0-8E43-AF4F4B8B3AF7}"/>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7F0937-B909-4C7F-A07C-063C0D2A2EC0}"/>
              </a:ext>
            </a:extLst>
          </p:cNvPr>
          <p:cNvSpPr>
            <a:spLocks noGrp="1"/>
          </p:cNvSpPr>
          <p:nvPr>
            <p:ph type="dt" sz="half" idx="10"/>
          </p:nvPr>
        </p:nvSpPr>
        <p:spPr/>
        <p:txBody>
          <a:bodyPr/>
          <a:lstStyle/>
          <a:p>
            <a:fld id="{56D1703C-5E49-4D7D-9C06-B2993DAF4815}" type="datetimeFigureOut">
              <a:rPr lang="en-US" smtClean="0"/>
              <a:t>1/29/2025</a:t>
            </a:fld>
            <a:endParaRPr lang="en-US"/>
          </a:p>
        </p:txBody>
      </p:sp>
      <p:sp>
        <p:nvSpPr>
          <p:cNvPr id="5" name="Footer Placeholder 4">
            <a:extLst>
              <a:ext uri="{FF2B5EF4-FFF2-40B4-BE49-F238E27FC236}">
                <a16:creationId xmlns:a16="http://schemas.microsoft.com/office/drawing/2014/main" id="{9B689DC8-5983-4470-8601-42D57951C63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3F88DD-1B6C-487F-86A9-AE1BD3AD3C67}"/>
              </a:ext>
            </a:extLst>
          </p:cNvPr>
          <p:cNvSpPr>
            <a:spLocks noGrp="1"/>
          </p:cNvSpPr>
          <p:nvPr>
            <p:ph type="sldNum" sz="quarter" idx="12"/>
          </p:nvPr>
        </p:nvSpPr>
        <p:spPr/>
        <p:txBody>
          <a:bodyPr/>
          <a:lstStyle/>
          <a:p>
            <a:fld id="{DE2FD0FA-45F6-407A-83F0-7DFFBB607D49}" type="slidenum">
              <a:rPr lang="en-US" smtClean="0"/>
              <a:t>‹#›</a:t>
            </a:fld>
            <a:endParaRPr lang="en-US"/>
          </a:p>
        </p:txBody>
      </p:sp>
    </p:spTree>
    <p:extLst>
      <p:ext uri="{BB962C8B-B14F-4D97-AF65-F5344CB8AC3E}">
        <p14:creationId xmlns:p14="http://schemas.microsoft.com/office/powerpoint/2010/main" val="28903416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5A5ED25-6DE2-442B-9DAC-10AE06744FD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EBA584D-85D3-4C7E-90B2-1B7CD48F108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F06F2E-8C85-46BC-A74B-9D55D065F4F0}"/>
              </a:ext>
            </a:extLst>
          </p:cNvPr>
          <p:cNvSpPr>
            <a:spLocks noGrp="1"/>
          </p:cNvSpPr>
          <p:nvPr>
            <p:ph type="dt" sz="half" idx="10"/>
          </p:nvPr>
        </p:nvSpPr>
        <p:spPr/>
        <p:txBody>
          <a:bodyPr/>
          <a:lstStyle/>
          <a:p>
            <a:fld id="{56D1703C-5E49-4D7D-9C06-B2993DAF4815}" type="datetimeFigureOut">
              <a:rPr lang="en-US" smtClean="0"/>
              <a:t>1/29/2025</a:t>
            </a:fld>
            <a:endParaRPr lang="en-US"/>
          </a:p>
        </p:txBody>
      </p:sp>
      <p:sp>
        <p:nvSpPr>
          <p:cNvPr id="5" name="Footer Placeholder 4">
            <a:extLst>
              <a:ext uri="{FF2B5EF4-FFF2-40B4-BE49-F238E27FC236}">
                <a16:creationId xmlns:a16="http://schemas.microsoft.com/office/drawing/2014/main" id="{B8932BB7-A220-405A-ADBC-1C21834755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279E74-F6F4-42F9-9BAD-40EA4967B01E}"/>
              </a:ext>
            </a:extLst>
          </p:cNvPr>
          <p:cNvSpPr>
            <a:spLocks noGrp="1"/>
          </p:cNvSpPr>
          <p:nvPr>
            <p:ph type="sldNum" sz="quarter" idx="12"/>
          </p:nvPr>
        </p:nvSpPr>
        <p:spPr/>
        <p:txBody>
          <a:bodyPr/>
          <a:lstStyle/>
          <a:p>
            <a:fld id="{DE2FD0FA-45F6-407A-83F0-7DFFBB607D49}" type="slidenum">
              <a:rPr lang="en-US" smtClean="0"/>
              <a:t>‹#›</a:t>
            </a:fld>
            <a:endParaRPr lang="en-US"/>
          </a:p>
        </p:txBody>
      </p:sp>
    </p:spTree>
    <p:extLst>
      <p:ext uri="{BB962C8B-B14F-4D97-AF65-F5344CB8AC3E}">
        <p14:creationId xmlns:p14="http://schemas.microsoft.com/office/powerpoint/2010/main" val="23956046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78353-5426-49DD-9F1E-DF27CB1D32E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BAD87B8-ADD7-4F83-811C-8F1E5065BFA5}"/>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760656D-19DF-45CC-8D90-685735D8CA72}"/>
              </a:ext>
            </a:extLst>
          </p:cNvPr>
          <p:cNvSpPr>
            <a:spLocks noGrp="1"/>
          </p:cNvSpPr>
          <p:nvPr>
            <p:ph type="dt" sz="half" idx="10"/>
          </p:nvPr>
        </p:nvSpPr>
        <p:spPr/>
        <p:txBody>
          <a:bodyPr/>
          <a:lstStyle/>
          <a:p>
            <a:fld id="{56D1703C-5E49-4D7D-9C06-B2993DAF4815}" type="datetimeFigureOut">
              <a:rPr lang="en-US" smtClean="0"/>
              <a:t>1/29/2025</a:t>
            </a:fld>
            <a:endParaRPr lang="en-US"/>
          </a:p>
        </p:txBody>
      </p:sp>
      <p:sp>
        <p:nvSpPr>
          <p:cNvPr id="5" name="Footer Placeholder 4">
            <a:extLst>
              <a:ext uri="{FF2B5EF4-FFF2-40B4-BE49-F238E27FC236}">
                <a16:creationId xmlns:a16="http://schemas.microsoft.com/office/drawing/2014/main" id="{670AAB9A-9F11-4A4A-9277-413643F8D4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62FC73-65A6-4583-9C85-1B9BCD7CEED2}"/>
              </a:ext>
            </a:extLst>
          </p:cNvPr>
          <p:cNvSpPr>
            <a:spLocks noGrp="1"/>
          </p:cNvSpPr>
          <p:nvPr>
            <p:ph type="sldNum" sz="quarter" idx="12"/>
          </p:nvPr>
        </p:nvSpPr>
        <p:spPr/>
        <p:txBody>
          <a:bodyPr/>
          <a:lstStyle/>
          <a:p>
            <a:fld id="{DE2FD0FA-45F6-407A-83F0-7DFFBB607D49}" type="slidenum">
              <a:rPr lang="en-US" smtClean="0"/>
              <a:t>‹#›</a:t>
            </a:fld>
            <a:endParaRPr lang="en-US"/>
          </a:p>
        </p:txBody>
      </p:sp>
    </p:spTree>
    <p:extLst>
      <p:ext uri="{BB962C8B-B14F-4D97-AF65-F5344CB8AC3E}">
        <p14:creationId xmlns:p14="http://schemas.microsoft.com/office/powerpoint/2010/main" val="1683365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CB9D1B-68E8-4256-9248-9194B051ACF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A6D8CEC-87A2-4708-81EE-C5E0CE70A4D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25F03E4-FC75-4F37-A136-727965D4436E}"/>
              </a:ext>
            </a:extLst>
          </p:cNvPr>
          <p:cNvSpPr>
            <a:spLocks noGrp="1"/>
          </p:cNvSpPr>
          <p:nvPr>
            <p:ph type="dt" sz="half" idx="10"/>
          </p:nvPr>
        </p:nvSpPr>
        <p:spPr/>
        <p:txBody>
          <a:bodyPr/>
          <a:lstStyle/>
          <a:p>
            <a:fld id="{56D1703C-5E49-4D7D-9C06-B2993DAF4815}" type="datetimeFigureOut">
              <a:rPr lang="en-US" smtClean="0"/>
              <a:t>1/29/2025</a:t>
            </a:fld>
            <a:endParaRPr lang="en-US"/>
          </a:p>
        </p:txBody>
      </p:sp>
      <p:sp>
        <p:nvSpPr>
          <p:cNvPr id="5" name="Footer Placeholder 4">
            <a:extLst>
              <a:ext uri="{FF2B5EF4-FFF2-40B4-BE49-F238E27FC236}">
                <a16:creationId xmlns:a16="http://schemas.microsoft.com/office/drawing/2014/main" id="{006956C2-EDB5-4467-A84E-E7197203AD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A2E195-8D4F-447B-BA59-F6CE5E5D1F1D}"/>
              </a:ext>
            </a:extLst>
          </p:cNvPr>
          <p:cNvSpPr>
            <a:spLocks noGrp="1"/>
          </p:cNvSpPr>
          <p:nvPr>
            <p:ph type="sldNum" sz="quarter" idx="12"/>
          </p:nvPr>
        </p:nvSpPr>
        <p:spPr/>
        <p:txBody>
          <a:bodyPr/>
          <a:lstStyle/>
          <a:p>
            <a:fld id="{DE2FD0FA-45F6-407A-83F0-7DFFBB607D49}" type="slidenum">
              <a:rPr lang="en-US" smtClean="0"/>
              <a:t>‹#›</a:t>
            </a:fld>
            <a:endParaRPr lang="en-US"/>
          </a:p>
        </p:txBody>
      </p:sp>
    </p:spTree>
    <p:extLst>
      <p:ext uri="{BB962C8B-B14F-4D97-AF65-F5344CB8AC3E}">
        <p14:creationId xmlns:p14="http://schemas.microsoft.com/office/powerpoint/2010/main" val="25488704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7F0460-EB23-4A6F-9731-9B82CDA57BE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3E2CC8B-0205-45BF-BB44-793785C9544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78FC8AC-23BA-4E40-9EFB-3F8BCB234E0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1D82ECE-65E5-4B9A-AC85-D6328C4C2C42}"/>
              </a:ext>
            </a:extLst>
          </p:cNvPr>
          <p:cNvSpPr>
            <a:spLocks noGrp="1"/>
          </p:cNvSpPr>
          <p:nvPr>
            <p:ph type="dt" sz="half" idx="10"/>
          </p:nvPr>
        </p:nvSpPr>
        <p:spPr/>
        <p:txBody>
          <a:bodyPr/>
          <a:lstStyle/>
          <a:p>
            <a:fld id="{56D1703C-5E49-4D7D-9C06-B2993DAF4815}" type="datetimeFigureOut">
              <a:rPr lang="en-US" smtClean="0"/>
              <a:t>1/29/2025</a:t>
            </a:fld>
            <a:endParaRPr lang="en-US"/>
          </a:p>
        </p:txBody>
      </p:sp>
      <p:sp>
        <p:nvSpPr>
          <p:cNvPr id="6" name="Footer Placeholder 5">
            <a:extLst>
              <a:ext uri="{FF2B5EF4-FFF2-40B4-BE49-F238E27FC236}">
                <a16:creationId xmlns:a16="http://schemas.microsoft.com/office/drawing/2014/main" id="{1769F8FA-D276-449A-863D-3CF934ECFEF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B7A3711-4068-4D76-9066-BE8D64A6B1F0}"/>
              </a:ext>
            </a:extLst>
          </p:cNvPr>
          <p:cNvSpPr>
            <a:spLocks noGrp="1"/>
          </p:cNvSpPr>
          <p:nvPr>
            <p:ph type="sldNum" sz="quarter" idx="12"/>
          </p:nvPr>
        </p:nvSpPr>
        <p:spPr/>
        <p:txBody>
          <a:bodyPr/>
          <a:lstStyle/>
          <a:p>
            <a:fld id="{DE2FD0FA-45F6-407A-83F0-7DFFBB607D49}" type="slidenum">
              <a:rPr lang="en-US" smtClean="0"/>
              <a:t>‹#›</a:t>
            </a:fld>
            <a:endParaRPr lang="en-US"/>
          </a:p>
        </p:txBody>
      </p:sp>
    </p:spTree>
    <p:extLst>
      <p:ext uri="{BB962C8B-B14F-4D97-AF65-F5344CB8AC3E}">
        <p14:creationId xmlns:p14="http://schemas.microsoft.com/office/powerpoint/2010/main" val="10932547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24E1A1-498E-4706-B7B3-254EB9500FA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ABF1647-2206-413F-AE54-D0A4134C865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145B18B-CA4D-447F-B18B-D3994A619714}"/>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0BA6C2D-6818-4271-BC9D-0E1AA78EA9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61530C8A-782C-4416-B012-6D2BFEDA46F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6284E97-2F19-492A-A34F-7D9AD8974B16}"/>
              </a:ext>
            </a:extLst>
          </p:cNvPr>
          <p:cNvSpPr>
            <a:spLocks noGrp="1"/>
          </p:cNvSpPr>
          <p:nvPr>
            <p:ph type="dt" sz="half" idx="10"/>
          </p:nvPr>
        </p:nvSpPr>
        <p:spPr/>
        <p:txBody>
          <a:bodyPr/>
          <a:lstStyle/>
          <a:p>
            <a:fld id="{56D1703C-5E49-4D7D-9C06-B2993DAF4815}" type="datetimeFigureOut">
              <a:rPr lang="en-US" smtClean="0"/>
              <a:t>1/29/2025</a:t>
            </a:fld>
            <a:endParaRPr lang="en-US"/>
          </a:p>
        </p:txBody>
      </p:sp>
      <p:sp>
        <p:nvSpPr>
          <p:cNvPr id="8" name="Footer Placeholder 7">
            <a:extLst>
              <a:ext uri="{FF2B5EF4-FFF2-40B4-BE49-F238E27FC236}">
                <a16:creationId xmlns:a16="http://schemas.microsoft.com/office/drawing/2014/main" id="{7D759CA6-18E7-4733-9628-1BB90BA4A78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690820E-C1C3-4C81-86D9-55FB82C7E187}"/>
              </a:ext>
            </a:extLst>
          </p:cNvPr>
          <p:cNvSpPr>
            <a:spLocks noGrp="1"/>
          </p:cNvSpPr>
          <p:nvPr>
            <p:ph type="sldNum" sz="quarter" idx="12"/>
          </p:nvPr>
        </p:nvSpPr>
        <p:spPr/>
        <p:txBody>
          <a:bodyPr/>
          <a:lstStyle/>
          <a:p>
            <a:fld id="{DE2FD0FA-45F6-407A-83F0-7DFFBB607D49}" type="slidenum">
              <a:rPr lang="en-US" smtClean="0"/>
              <a:t>‹#›</a:t>
            </a:fld>
            <a:endParaRPr lang="en-US"/>
          </a:p>
        </p:txBody>
      </p:sp>
    </p:spTree>
    <p:extLst>
      <p:ext uri="{BB962C8B-B14F-4D97-AF65-F5344CB8AC3E}">
        <p14:creationId xmlns:p14="http://schemas.microsoft.com/office/powerpoint/2010/main" val="10961396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BD15B-37A9-46FE-AC6B-E427F4A0488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71D83E-F731-41D3-B812-EA6337C156DA}"/>
              </a:ext>
            </a:extLst>
          </p:cNvPr>
          <p:cNvSpPr>
            <a:spLocks noGrp="1"/>
          </p:cNvSpPr>
          <p:nvPr>
            <p:ph type="dt" sz="half" idx="10"/>
          </p:nvPr>
        </p:nvSpPr>
        <p:spPr/>
        <p:txBody>
          <a:bodyPr/>
          <a:lstStyle/>
          <a:p>
            <a:fld id="{56D1703C-5E49-4D7D-9C06-B2993DAF4815}" type="datetimeFigureOut">
              <a:rPr lang="en-US" smtClean="0"/>
              <a:t>1/29/2025</a:t>
            </a:fld>
            <a:endParaRPr lang="en-US"/>
          </a:p>
        </p:txBody>
      </p:sp>
      <p:sp>
        <p:nvSpPr>
          <p:cNvPr id="4" name="Footer Placeholder 3">
            <a:extLst>
              <a:ext uri="{FF2B5EF4-FFF2-40B4-BE49-F238E27FC236}">
                <a16:creationId xmlns:a16="http://schemas.microsoft.com/office/drawing/2014/main" id="{D6FA2F81-D927-4018-A9AA-69A3069A4BF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E6B7F2-6F47-4614-9D51-048D0340C176}"/>
              </a:ext>
            </a:extLst>
          </p:cNvPr>
          <p:cNvSpPr>
            <a:spLocks noGrp="1"/>
          </p:cNvSpPr>
          <p:nvPr>
            <p:ph type="sldNum" sz="quarter" idx="12"/>
          </p:nvPr>
        </p:nvSpPr>
        <p:spPr/>
        <p:txBody>
          <a:bodyPr/>
          <a:lstStyle/>
          <a:p>
            <a:fld id="{DE2FD0FA-45F6-407A-83F0-7DFFBB607D49}" type="slidenum">
              <a:rPr lang="en-US" smtClean="0"/>
              <a:t>‹#›</a:t>
            </a:fld>
            <a:endParaRPr lang="en-US"/>
          </a:p>
        </p:txBody>
      </p:sp>
    </p:spTree>
    <p:extLst>
      <p:ext uri="{BB962C8B-B14F-4D97-AF65-F5344CB8AC3E}">
        <p14:creationId xmlns:p14="http://schemas.microsoft.com/office/powerpoint/2010/main" val="2122813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2177D23-0AD8-4E7C-B695-EBC16EA37F79}"/>
              </a:ext>
            </a:extLst>
          </p:cNvPr>
          <p:cNvSpPr>
            <a:spLocks noGrp="1"/>
          </p:cNvSpPr>
          <p:nvPr>
            <p:ph type="dt" sz="half" idx="10"/>
          </p:nvPr>
        </p:nvSpPr>
        <p:spPr/>
        <p:txBody>
          <a:bodyPr/>
          <a:lstStyle/>
          <a:p>
            <a:fld id="{56D1703C-5E49-4D7D-9C06-B2993DAF4815}" type="datetimeFigureOut">
              <a:rPr lang="en-US" smtClean="0"/>
              <a:t>1/29/2025</a:t>
            </a:fld>
            <a:endParaRPr lang="en-US"/>
          </a:p>
        </p:txBody>
      </p:sp>
      <p:sp>
        <p:nvSpPr>
          <p:cNvPr id="3" name="Footer Placeholder 2">
            <a:extLst>
              <a:ext uri="{FF2B5EF4-FFF2-40B4-BE49-F238E27FC236}">
                <a16:creationId xmlns:a16="http://schemas.microsoft.com/office/drawing/2014/main" id="{174A69F2-AE66-415D-9735-4FFED1CC760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7E70C01-91C2-4346-AC61-DADEFBB2E612}"/>
              </a:ext>
            </a:extLst>
          </p:cNvPr>
          <p:cNvSpPr>
            <a:spLocks noGrp="1"/>
          </p:cNvSpPr>
          <p:nvPr>
            <p:ph type="sldNum" sz="quarter" idx="12"/>
          </p:nvPr>
        </p:nvSpPr>
        <p:spPr/>
        <p:txBody>
          <a:bodyPr/>
          <a:lstStyle/>
          <a:p>
            <a:fld id="{DE2FD0FA-45F6-407A-83F0-7DFFBB607D49}" type="slidenum">
              <a:rPr lang="en-US" smtClean="0"/>
              <a:t>‹#›</a:t>
            </a:fld>
            <a:endParaRPr lang="en-US"/>
          </a:p>
        </p:txBody>
      </p:sp>
    </p:spTree>
    <p:extLst>
      <p:ext uri="{BB962C8B-B14F-4D97-AF65-F5344CB8AC3E}">
        <p14:creationId xmlns:p14="http://schemas.microsoft.com/office/powerpoint/2010/main" val="36480987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8045F-FE5F-420A-A755-C2A6EBCF0D3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B59AF45-B1DE-4496-B878-D72680E1A0A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3199AC6-9A85-4CBD-875F-A0C5E8A29D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ECD2B7D-37FF-4956-B1C4-521BB07CE64D}"/>
              </a:ext>
            </a:extLst>
          </p:cNvPr>
          <p:cNvSpPr>
            <a:spLocks noGrp="1"/>
          </p:cNvSpPr>
          <p:nvPr>
            <p:ph type="dt" sz="half" idx="10"/>
          </p:nvPr>
        </p:nvSpPr>
        <p:spPr/>
        <p:txBody>
          <a:bodyPr/>
          <a:lstStyle/>
          <a:p>
            <a:fld id="{56D1703C-5E49-4D7D-9C06-B2993DAF4815}" type="datetimeFigureOut">
              <a:rPr lang="en-US" smtClean="0"/>
              <a:t>1/29/2025</a:t>
            </a:fld>
            <a:endParaRPr lang="en-US"/>
          </a:p>
        </p:txBody>
      </p:sp>
      <p:sp>
        <p:nvSpPr>
          <p:cNvPr id="6" name="Footer Placeholder 5">
            <a:extLst>
              <a:ext uri="{FF2B5EF4-FFF2-40B4-BE49-F238E27FC236}">
                <a16:creationId xmlns:a16="http://schemas.microsoft.com/office/drawing/2014/main" id="{A2646AC7-4BD5-4E0D-95F2-527C7EA890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DB42766-0FEE-4842-B37F-1C4F8BCB0659}"/>
              </a:ext>
            </a:extLst>
          </p:cNvPr>
          <p:cNvSpPr>
            <a:spLocks noGrp="1"/>
          </p:cNvSpPr>
          <p:nvPr>
            <p:ph type="sldNum" sz="quarter" idx="12"/>
          </p:nvPr>
        </p:nvSpPr>
        <p:spPr/>
        <p:txBody>
          <a:bodyPr/>
          <a:lstStyle/>
          <a:p>
            <a:fld id="{DE2FD0FA-45F6-407A-83F0-7DFFBB607D49}" type="slidenum">
              <a:rPr lang="en-US" smtClean="0"/>
              <a:t>‹#›</a:t>
            </a:fld>
            <a:endParaRPr lang="en-US"/>
          </a:p>
        </p:txBody>
      </p:sp>
    </p:spTree>
    <p:extLst>
      <p:ext uri="{BB962C8B-B14F-4D97-AF65-F5344CB8AC3E}">
        <p14:creationId xmlns:p14="http://schemas.microsoft.com/office/powerpoint/2010/main" val="377270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CF2FE0-A233-4130-95C9-1F676AE20C3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138D57D-5C44-480E-B12D-54570AED78E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EAE32E3-A42D-4DBC-B8BF-17CFC65C39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2C9BD91-666A-4CF0-A075-A7476513E12F}"/>
              </a:ext>
            </a:extLst>
          </p:cNvPr>
          <p:cNvSpPr>
            <a:spLocks noGrp="1"/>
          </p:cNvSpPr>
          <p:nvPr>
            <p:ph type="dt" sz="half" idx="10"/>
          </p:nvPr>
        </p:nvSpPr>
        <p:spPr/>
        <p:txBody>
          <a:bodyPr/>
          <a:lstStyle/>
          <a:p>
            <a:fld id="{56D1703C-5E49-4D7D-9C06-B2993DAF4815}" type="datetimeFigureOut">
              <a:rPr lang="en-US" smtClean="0"/>
              <a:t>1/29/2025</a:t>
            </a:fld>
            <a:endParaRPr lang="en-US"/>
          </a:p>
        </p:txBody>
      </p:sp>
      <p:sp>
        <p:nvSpPr>
          <p:cNvPr id="6" name="Footer Placeholder 5">
            <a:extLst>
              <a:ext uri="{FF2B5EF4-FFF2-40B4-BE49-F238E27FC236}">
                <a16:creationId xmlns:a16="http://schemas.microsoft.com/office/drawing/2014/main" id="{088819C7-764A-4EA8-A14A-26DC5FA4BB8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0D5A151-B384-4428-9A3B-6E4CA6208C7E}"/>
              </a:ext>
            </a:extLst>
          </p:cNvPr>
          <p:cNvSpPr>
            <a:spLocks noGrp="1"/>
          </p:cNvSpPr>
          <p:nvPr>
            <p:ph type="sldNum" sz="quarter" idx="12"/>
          </p:nvPr>
        </p:nvSpPr>
        <p:spPr/>
        <p:txBody>
          <a:bodyPr/>
          <a:lstStyle/>
          <a:p>
            <a:fld id="{DE2FD0FA-45F6-407A-83F0-7DFFBB607D49}" type="slidenum">
              <a:rPr lang="en-US" smtClean="0"/>
              <a:t>‹#›</a:t>
            </a:fld>
            <a:endParaRPr lang="en-US"/>
          </a:p>
        </p:txBody>
      </p:sp>
    </p:spTree>
    <p:extLst>
      <p:ext uri="{BB962C8B-B14F-4D97-AF65-F5344CB8AC3E}">
        <p14:creationId xmlns:p14="http://schemas.microsoft.com/office/powerpoint/2010/main" val="2511236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3869C21-3CA0-40CC-98D4-D0D5C7B89EF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0C83B9D-5773-4FE3-91EB-B4C8800457E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F4B0B1-693F-4CE7-BE81-E341B87AC8A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D1703C-5E49-4D7D-9C06-B2993DAF4815}" type="datetimeFigureOut">
              <a:rPr lang="en-US" smtClean="0"/>
              <a:t>1/29/2025</a:t>
            </a:fld>
            <a:endParaRPr lang="en-US"/>
          </a:p>
        </p:txBody>
      </p:sp>
      <p:sp>
        <p:nvSpPr>
          <p:cNvPr id="5" name="Footer Placeholder 4">
            <a:extLst>
              <a:ext uri="{FF2B5EF4-FFF2-40B4-BE49-F238E27FC236}">
                <a16:creationId xmlns:a16="http://schemas.microsoft.com/office/drawing/2014/main" id="{6B0D6ACD-6B77-4D2D-B832-307C732208A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6A246B3-7E14-4D9C-97EF-73488C15430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2FD0FA-45F6-407A-83F0-7DFFBB607D49}" type="slidenum">
              <a:rPr lang="en-US" smtClean="0"/>
              <a:t>‹#›</a:t>
            </a:fld>
            <a:endParaRPr lang="en-US"/>
          </a:p>
        </p:txBody>
      </p:sp>
    </p:spTree>
    <p:extLst>
      <p:ext uri="{BB962C8B-B14F-4D97-AF65-F5344CB8AC3E}">
        <p14:creationId xmlns:p14="http://schemas.microsoft.com/office/powerpoint/2010/main" val="1558002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polyacs.net/polywinterexec"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acs.org/funding/awards/acs-fellows.html"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099985A-89D4-46C1-98ED-93ECF3989894}"/>
              </a:ext>
            </a:extLst>
          </p:cNvPr>
          <p:cNvSpPr txBox="1">
            <a:spLocks/>
          </p:cNvSpPr>
          <p:nvPr/>
        </p:nvSpPr>
        <p:spPr>
          <a:xfrm>
            <a:off x="0" y="246536"/>
            <a:ext cx="12192000" cy="7299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dirty="0">
                <a:solidFill>
                  <a:srgbClr val="000099"/>
                </a:solidFill>
                <a:latin typeface="72 Black" panose="020B0A04030603020204" pitchFamily="34" charset="0"/>
                <a:cs typeface="72 Black" panose="020B0A04030603020204" pitchFamily="34" charset="0"/>
              </a:rPr>
              <a:t>2025 Winter </a:t>
            </a:r>
            <a:r>
              <a:rPr lang="en-US" dirty="0" err="1">
                <a:solidFill>
                  <a:srgbClr val="000099"/>
                </a:solidFill>
                <a:latin typeface="72 Black" panose="020B0A04030603020204" pitchFamily="34" charset="0"/>
                <a:cs typeface="72 Black" panose="020B0A04030603020204" pitchFamily="34" charset="0"/>
              </a:rPr>
              <a:t>ExComm</a:t>
            </a:r>
            <a:r>
              <a:rPr lang="en-US" dirty="0">
                <a:solidFill>
                  <a:srgbClr val="000099"/>
                </a:solidFill>
                <a:latin typeface="72 Black" panose="020B0A04030603020204" pitchFamily="34" charset="0"/>
                <a:cs typeface="72 Black" panose="020B0A04030603020204" pitchFamily="34" charset="0"/>
              </a:rPr>
              <a:t> Meeting</a:t>
            </a:r>
          </a:p>
        </p:txBody>
      </p:sp>
      <p:cxnSp>
        <p:nvCxnSpPr>
          <p:cNvPr id="5" name="Straight Connector 4">
            <a:extLst>
              <a:ext uri="{FF2B5EF4-FFF2-40B4-BE49-F238E27FC236}">
                <a16:creationId xmlns:a16="http://schemas.microsoft.com/office/drawing/2014/main" id="{FEE4293C-7467-458E-A889-E46446B2A737}"/>
              </a:ext>
            </a:extLst>
          </p:cNvPr>
          <p:cNvCxnSpPr>
            <a:cxnSpLocks/>
          </p:cNvCxnSpPr>
          <p:nvPr/>
        </p:nvCxnSpPr>
        <p:spPr>
          <a:xfrm>
            <a:off x="243840" y="900960"/>
            <a:ext cx="11704320" cy="0"/>
          </a:xfrm>
          <a:prstGeom prst="line">
            <a:avLst/>
          </a:prstGeom>
          <a:ln w="57150">
            <a:solidFill>
              <a:srgbClr val="000099"/>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569F97AB-40C6-47BD-97D1-B16962807647}"/>
              </a:ext>
            </a:extLst>
          </p:cNvPr>
          <p:cNvSpPr/>
          <p:nvPr/>
        </p:nvSpPr>
        <p:spPr>
          <a:xfrm>
            <a:off x="1043709" y="1301361"/>
            <a:ext cx="10113818" cy="4955203"/>
          </a:xfrm>
          <a:prstGeom prst="rect">
            <a:avLst/>
          </a:prstGeom>
          <a:ln w="19050">
            <a:noFill/>
          </a:ln>
        </p:spPr>
        <p:txBody>
          <a:bodyPr wrap="square">
            <a:spAutoFit/>
          </a:bodyPr>
          <a:lstStyle/>
          <a:p>
            <a:pPr algn="ctr"/>
            <a:r>
              <a:rPr lang="en-US" sz="2800" b="1" dirty="0">
                <a:solidFill>
                  <a:srgbClr val="222222"/>
                </a:solidFill>
                <a:latin typeface="Arial" panose="020B0604020202020204" pitchFamily="34" charset="0"/>
              </a:rPr>
              <a:t>WELCOME</a:t>
            </a:r>
          </a:p>
          <a:p>
            <a:pPr algn="ctr"/>
            <a:endParaRPr lang="en-US" sz="2400" b="1" dirty="0">
              <a:solidFill>
                <a:srgbClr val="222222"/>
              </a:solidFill>
              <a:latin typeface="Arial" panose="020B0604020202020204" pitchFamily="34" charset="0"/>
            </a:endParaRPr>
          </a:p>
          <a:p>
            <a:pPr algn="ctr"/>
            <a:r>
              <a:rPr lang="en-US" sz="2400" b="1" u="sng" dirty="0">
                <a:solidFill>
                  <a:srgbClr val="222222"/>
                </a:solidFill>
                <a:latin typeface="Arial" panose="020B0604020202020204" pitchFamily="34" charset="0"/>
              </a:rPr>
              <a:t>Presentations and Meeting Information</a:t>
            </a:r>
            <a:r>
              <a:rPr lang="en-US" sz="2400" b="1" dirty="0">
                <a:solidFill>
                  <a:srgbClr val="222222"/>
                </a:solidFill>
                <a:latin typeface="Arial" panose="020B0604020202020204" pitchFamily="34" charset="0"/>
              </a:rPr>
              <a:t>:</a:t>
            </a:r>
            <a:endParaRPr lang="en-US" sz="2400" b="1" dirty="0">
              <a:solidFill>
                <a:srgbClr val="222222"/>
              </a:solidFill>
              <a:latin typeface="Arial" panose="020B0604020202020204" pitchFamily="34" charset="0"/>
              <a:hlinkClick r:id="rId2"/>
            </a:endParaRPr>
          </a:p>
          <a:p>
            <a:pPr algn="ctr"/>
            <a:r>
              <a:rPr lang="en-US" sz="2400" b="1" dirty="0">
                <a:solidFill>
                  <a:srgbClr val="222222"/>
                </a:solidFill>
                <a:latin typeface="Arial" panose="020B0604020202020204" pitchFamily="34" charset="0"/>
                <a:hlinkClick r:id="rId2"/>
              </a:rPr>
              <a:t>https://www.polyacs.net/polywinterexec</a:t>
            </a:r>
            <a:endParaRPr lang="en-US" sz="2400" b="1" dirty="0">
              <a:solidFill>
                <a:srgbClr val="222222"/>
              </a:solidFill>
              <a:latin typeface="Arial" panose="020B0604020202020204" pitchFamily="34" charset="0"/>
            </a:endParaRPr>
          </a:p>
          <a:p>
            <a:pPr algn="ctr"/>
            <a:endParaRPr lang="en-US" sz="1600" b="1" i="1" dirty="0">
              <a:solidFill>
                <a:srgbClr val="222222"/>
              </a:solidFill>
              <a:latin typeface="Arial" panose="020B0604020202020204" pitchFamily="34" charset="0"/>
            </a:endParaRPr>
          </a:p>
          <a:p>
            <a:pPr algn="ctr"/>
            <a:r>
              <a:rPr lang="en-US" sz="1600" b="1" i="1" dirty="0">
                <a:solidFill>
                  <a:srgbClr val="222222"/>
                </a:solidFill>
                <a:latin typeface="Arial" panose="020B0604020202020204" pitchFamily="34" charset="0"/>
              </a:rPr>
              <a:t>Please send your ppts to …</a:t>
            </a:r>
          </a:p>
          <a:p>
            <a:pPr algn="ctr"/>
            <a:r>
              <a:rPr lang="en-US" sz="1600" b="1" i="1" dirty="0">
                <a:solidFill>
                  <a:srgbClr val="222222"/>
                </a:solidFill>
                <a:latin typeface="Arial" panose="020B0604020202020204" pitchFamily="34" charset="0"/>
              </a:rPr>
              <a:t>Carlee Black:  CARLEEL@VT.EDU</a:t>
            </a:r>
          </a:p>
          <a:p>
            <a:pPr algn="ctr"/>
            <a:endParaRPr lang="en-US" sz="2400" b="1" u="sng" dirty="0">
              <a:solidFill>
                <a:srgbClr val="222222"/>
              </a:solidFill>
              <a:latin typeface="Arial" panose="020B0604020202020204" pitchFamily="34" charset="0"/>
            </a:endParaRPr>
          </a:p>
          <a:p>
            <a:pPr algn="ctr"/>
            <a:r>
              <a:rPr lang="en-US" sz="2400" b="1" u="sng" dirty="0">
                <a:solidFill>
                  <a:srgbClr val="222222"/>
                </a:solidFill>
                <a:latin typeface="Arial" panose="020B0604020202020204" pitchFamily="34" charset="0"/>
              </a:rPr>
              <a:t>Voting Members = Elected Officers</a:t>
            </a:r>
          </a:p>
          <a:p>
            <a:pPr algn="ctr"/>
            <a:r>
              <a:rPr lang="en-US" sz="2400" b="1" dirty="0">
                <a:solidFill>
                  <a:srgbClr val="222222"/>
                </a:solidFill>
                <a:latin typeface="Arial" panose="020B0604020202020204" pitchFamily="34" charset="0"/>
              </a:rPr>
              <a:t>Chair, Vice-Chair, Chair-Elect, Past Chair, </a:t>
            </a:r>
          </a:p>
          <a:p>
            <a:pPr algn="ctr"/>
            <a:r>
              <a:rPr lang="en-US" sz="2400" b="1" dirty="0">
                <a:solidFill>
                  <a:srgbClr val="222222"/>
                </a:solidFill>
                <a:latin typeface="Arial" panose="020B0604020202020204" pitchFamily="34" charset="0"/>
              </a:rPr>
              <a:t>Treasurer, Secretary, Membership-At-Large, </a:t>
            </a:r>
          </a:p>
          <a:p>
            <a:pPr algn="ctr"/>
            <a:r>
              <a:rPr lang="en-US" sz="2400" b="1" dirty="0">
                <a:solidFill>
                  <a:srgbClr val="222222"/>
                </a:solidFill>
                <a:latin typeface="Arial" panose="020B0604020202020204" pitchFamily="34" charset="0"/>
              </a:rPr>
              <a:t>and 4 Councilors </a:t>
            </a:r>
          </a:p>
          <a:p>
            <a:pPr algn="ctr"/>
            <a:r>
              <a:rPr lang="en-US" sz="2400" i="1" dirty="0">
                <a:solidFill>
                  <a:srgbClr val="222222"/>
                </a:solidFill>
                <a:latin typeface="Arial" panose="020B0604020202020204" pitchFamily="34" charset="0"/>
              </a:rPr>
              <a:t>(not Alternate Councilors or Committee Officers or Special Guests)</a:t>
            </a:r>
          </a:p>
          <a:p>
            <a:pPr algn="ctr"/>
            <a:endParaRPr lang="en-US" sz="2400" b="1" i="1" dirty="0">
              <a:solidFill>
                <a:srgbClr val="222222"/>
              </a:solidFill>
              <a:latin typeface="Arial" panose="020B0604020202020204" pitchFamily="34" charset="0"/>
            </a:endParaRPr>
          </a:p>
        </p:txBody>
      </p:sp>
    </p:spTree>
    <p:extLst>
      <p:ext uri="{BB962C8B-B14F-4D97-AF65-F5344CB8AC3E}">
        <p14:creationId xmlns:p14="http://schemas.microsoft.com/office/powerpoint/2010/main" val="41026558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descr="Background pattern&#10;&#10;Description automatically generated">
            <a:extLst>
              <a:ext uri="{FF2B5EF4-FFF2-40B4-BE49-F238E27FC236}">
                <a16:creationId xmlns:a16="http://schemas.microsoft.com/office/drawing/2014/main" id="{6C94D645-7C0C-4EB8-B7B6-90309D78257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859" y="5600401"/>
            <a:ext cx="809584" cy="1172572"/>
          </a:xfrm>
          <a:prstGeom prst="rect">
            <a:avLst/>
          </a:prstGeom>
        </p:spPr>
      </p:pic>
      <p:sp>
        <p:nvSpPr>
          <p:cNvPr id="20" name="TextBox 19">
            <a:extLst>
              <a:ext uri="{FF2B5EF4-FFF2-40B4-BE49-F238E27FC236}">
                <a16:creationId xmlns:a16="http://schemas.microsoft.com/office/drawing/2014/main" id="{EB936ED9-B3ED-464F-AAB0-629C60E723BD}"/>
              </a:ext>
            </a:extLst>
          </p:cNvPr>
          <p:cNvSpPr txBox="1"/>
          <p:nvPr/>
        </p:nvSpPr>
        <p:spPr>
          <a:xfrm>
            <a:off x="408161" y="6487483"/>
            <a:ext cx="5687839" cy="369332"/>
          </a:xfrm>
          <a:prstGeom prst="rect">
            <a:avLst/>
          </a:prstGeom>
          <a:noFill/>
        </p:spPr>
        <p:txBody>
          <a:bodyPr wrap="none" rtlCol="0">
            <a:spAutoFit/>
          </a:bodyPr>
          <a:lstStyle/>
          <a:p>
            <a:r>
              <a:rPr lang="en-US" b="1" dirty="0">
                <a:solidFill>
                  <a:srgbClr val="000099"/>
                </a:solidFill>
              </a:rPr>
              <a:t>American Chemical Society Division of Polymer Chemistry</a:t>
            </a:r>
          </a:p>
        </p:txBody>
      </p:sp>
      <p:cxnSp>
        <p:nvCxnSpPr>
          <p:cNvPr id="22" name="Straight Connector 21">
            <a:extLst>
              <a:ext uri="{FF2B5EF4-FFF2-40B4-BE49-F238E27FC236}">
                <a16:creationId xmlns:a16="http://schemas.microsoft.com/office/drawing/2014/main" id="{2DC55F4F-5813-45A6-9F5B-72FEA5451700}"/>
              </a:ext>
            </a:extLst>
          </p:cNvPr>
          <p:cNvCxnSpPr>
            <a:cxnSpLocks/>
          </p:cNvCxnSpPr>
          <p:nvPr/>
        </p:nvCxnSpPr>
        <p:spPr>
          <a:xfrm>
            <a:off x="243840" y="860135"/>
            <a:ext cx="11704320" cy="0"/>
          </a:xfrm>
          <a:prstGeom prst="line">
            <a:avLst/>
          </a:prstGeom>
          <a:ln w="57150">
            <a:solidFill>
              <a:srgbClr val="000099"/>
            </a:solidFill>
          </a:ln>
        </p:spPr>
        <p:style>
          <a:lnRef idx="1">
            <a:schemeClr val="accent1"/>
          </a:lnRef>
          <a:fillRef idx="0">
            <a:schemeClr val="accent1"/>
          </a:fillRef>
          <a:effectRef idx="0">
            <a:schemeClr val="accent1"/>
          </a:effectRef>
          <a:fontRef idx="minor">
            <a:schemeClr val="tx1"/>
          </a:fontRef>
        </p:style>
      </p:cxnSp>
      <p:sp>
        <p:nvSpPr>
          <p:cNvPr id="23" name="Rounded Rectangle 1">
            <a:extLst>
              <a:ext uri="{FF2B5EF4-FFF2-40B4-BE49-F238E27FC236}">
                <a16:creationId xmlns:a16="http://schemas.microsoft.com/office/drawing/2014/main" id="{174CDA9A-EA14-4131-8420-59ED8F9A9AED}"/>
              </a:ext>
            </a:extLst>
          </p:cNvPr>
          <p:cNvSpPr/>
          <p:nvPr/>
        </p:nvSpPr>
        <p:spPr bwMode="auto">
          <a:xfrm>
            <a:off x="1074392" y="5163148"/>
            <a:ext cx="4533294" cy="834718"/>
          </a:xfrm>
          <a:prstGeom prst="roundRect">
            <a:avLst/>
          </a:prstGeom>
          <a:solidFill>
            <a:schemeClr val="accent2">
              <a:lumMod val="60000"/>
              <a:lumOff val="40000"/>
            </a:schemeClr>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marL="0" marR="0" lvl="0" indent="0" algn="ctr" defTabSz="914099" rtl="0" eaLnBrk="0" fontAlgn="base" latinLnBrk="0" hangingPunct="0">
              <a:lnSpc>
                <a:spcPct val="150000"/>
              </a:lnSpc>
              <a:spcBef>
                <a:spcPct val="0"/>
              </a:spcBef>
              <a:spcAft>
                <a:spcPct val="0"/>
              </a:spcAft>
              <a:buClrTx/>
              <a:buSzTx/>
              <a:buFontTx/>
              <a:buNone/>
              <a:tabLst/>
              <a:defRPr/>
            </a:pPr>
            <a:r>
              <a:rPr kumimoji="0" lang="en-US" sz="1600" b="1" i="0" u="none" strike="noStrike" kern="1200" cap="none" spc="0" normalizeH="0" baseline="0" noProof="0" dirty="0">
                <a:ln w="0">
                  <a:noFill/>
                </a:ln>
                <a:solidFill>
                  <a:schemeClr val="tx1"/>
                </a:solidFill>
                <a:effectLst/>
                <a:uLnTx/>
                <a:uFillTx/>
                <a:latin typeface="Arial" panose="020B0604020202020204" pitchFamily="34" charset="0"/>
                <a:ea typeface="+mn-ea"/>
                <a:cs typeface="Arial" panose="020B0604020202020204" pitchFamily="34" charset="0"/>
              </a:rPr>
              <a:t>To Be Presented </a:t>
            </a:r>
            <a:r>
              <a:rPr lang="en-US" sz="1600" b="1" dirty="0">
                <a:ln w="0">
                  <a:noFill/>
                </a:ln>
                <a:solidFill>
                  <a:schemeClr val="tx1"/>
                </a:solidFill>
                <a:latin typeface="Arial" panose="020B0604020202020204" pitchFamily="34" charset="0"/>
                <a:cs typeface="Arial" panose="020B0604020202020204" pitchFamily="34" charset="0"/>
              </a:rPr>
              <a:t>- </a:t>
            </a:r>
            <a:r>
              <a:rPr kumimoji="0" lang="en-US" sz="1600" b="1" i="0" u="none" strike="noStrike" kern="1200" cap="none" spc="0" normalizeH="0" baseline="0" noProof="0" dirty="0">
                <a:ln w="0">
                  <a:noFill/>
                </a:ln>
                <a:solidFill>
                  <a:schemeClr val="tx1"/>
                </a:solidFill>
                <a:effectLst/>
                <a:uLnTx/>
                <a:uFillTx/>
                <a:latin typeface="Arial" panose="020B0604020202020204" pitchFamily="34" charset="0"/>
                <a:ea typeface="+mn-ea"/>
                <a:cs typeface="Arial" panose="020B0604020202020204" pitchFamily="34" charset="0"/>
              </a:rPr>
              <a:t> Spring ACS</a:t>
            </a:r>
          </a:p>
          <a:p>
            <a:pPr marL="0" marR="0" lvl="0" indent="0" algn="ctr" defTabSz="914099" rtl="0" eaLnBrk="0" fontAlgn="base" latinLnBrk="0" hangingPunct="0">
              <a:lnSpc>
                <a:spcPct val="150000"/>
              </a:lnSpc>
              <a:spcBef>
                <a:spcPct val="0"/>
              </a:spcBef>
              <a:spcAft>
                <a:spcPct val="0"/>
              </a:spcAft>
              <a:buClrTx/>
              <a:buSzTx/>
              <a:buFontTx/>
              <a:buNone/>
              <a:tabLst/>
              <a:defRPr/>
            </a:pPr>
            <a:r>
              <a:rPr kumimoji="0" lang="en-US" sz="1600" b="1" i="0" u="none" strike="noStrike" kern="1200" cap="none" spc="0" normalizeH="0" baseline="0" noProof="0" dirty="0">
                <a:ln w="0">
                  <a:noFill/>
                </a:ln>
                <a:solidFill>
                  <a:schemeClr val="tx1"/>
                </a:solidFill>
                <a:effectLst/>
                <a:uLnTx/>
                <a:uFillTx/>
                <a:latin typeface="Arial" panose="020B0604020202020204" pitchFamily="34" charset="0"/>
                <a:ea typeface="+mn-ea"/>
                <a:cs typeface="Arial" panose="020B0604020202020204" pitchFamily="34" charset="0"/>
              </a:rPr>
              <a:t>Next Award Deadline - November 30, 2025</a:t>
            </a:r>
          </a:p>
        </p:txBody>
      </p:sp>
      <p:cxnSp>
        <p:nvCxnSpPr>
          <p:cNvPr id="24" name="Straight Connector 23">
            <a:extLst>
              <a:ext uri="{FF2B5EF4-FFF2-40B4-BE49-F238E27FC236}">
                <a16:creationId xmlns:a16="http://schemas.microsoft.com/office/drawing/2014/main" id="{E3F1CBC8-6C34-4950-9D98-A38343DE1CA6}"/>
              </a:ext>
            </a:extLst>
          </p:cNvPr>
          <p:cNvCxnSpPr>
            <a:cxnSpLocks/>
          </p:cNvCxnSpPr>
          <p:nvPr/>
        </p:nvCxnSpPr>
        <p:spPr>
          <a:xfrm>
            <a:off x="503651" y="6487483"/>
            <a:ext cx="11444509" cy="0"/>
          </a:xfrm>
          <a:prstGeom prst="line">
            <a:avLst/>
          </a:prstGeom>
          <a:ln w="57150">
            <a:solidFill>
              <a:srgbClr val="000099"/>
            </a:solidFill>
          </a:ln>
        </p:spPr>
        <p:style>
          <a:lnRef idx="1">
            <a:schemeClr val="accent1"/>
          </a:lnRef>
          <a:fillRef idx="0">
            <a:schemeClr val="accent1"/>
          </a:fillRef>
          <a:effectRef idx="0">
            <a:schemeClr val="accent1"/>
          </a:effectRef>
          <a:fontRef idx="minor">
            <a:schemeClr val="tx1"/>
          </a:fontRef>
        </p:style>
      </p:cxnSp>
      <p:sp>
        <p:nvSpPr>
          <p:cNvPr id="25" name="Rectangle 24">
            <a:extLst>
              <a:ext uri="{FF2B5EF4-FFF2-40B4-BE49-F238E27FC236}">
                <a16:creationId xmlns:a16="http://schemas.microsoft.com/office/drawing/2014/main" id="{579F2C43-5496-4BC9-A13E-E03BFACB352A}"/>
              </a:ext>
            </a:extLst>
          </p:cNvPr>
          <p:cNvSpPr/>
          <p:nvPr/>
        </p:nvSpPr>
        <p:spPr>
          <a:xfrm>
            <a:off x="331923" y="1111906"/>
            <a:ext cx="5789266" cy="646331"/>
          </a:xfrm>
          <a:prstGeom prst="rect">
            <a:avLst/>
          </a:prstGeom>
        </p:spPr>
        <p:txBody>
          <a:bodyPr wrap="square">
            <a:spAutoFit/>
          </a:bodyPr>
          <a:lstStyle/>
          <a:p>
            <a:pPr lvl="0" algn="ctr" eaLnBrk="0" fontAlgn="base" hangingPunct="0">
              <a:spcBef>
                <a:spcPct val="0"/>
              </a:spcBef>
              <a:spcAft>
                <a:spcPct val="0"/>
              </a:spcAft>
              <a:defRPr/>
            </a:pPr>
            <a:r>
              <a:rPr lang="en-US" b="1" dirty="0">
                <a:ln w="0"/>
                <a:solidFill>
                  <a:srgbClr val="000000"/>
                </a:solidFill>
                <a:latin typeface="Arial" panose="020B0604020202020204" pitchFamily="34" charset="0"/>
                <a:ea typeface="Times New Roman" panose="02020603050405020304" pitchFamily="18" charset="0"/>
                <a:cs typeface="Arial" panose="020B0604020202020204" pitchFamily="34" charset="0"/>
              </a:rPr>
              <a:t>Review Committee</a:t>
            </a:r>
          </a:p>
          <a:p>
            <a:pPr lvl="0" algn="ctr" eaLnBrk="0" fontAlgn="base" hangingPunct="0">
              <a:spcBef>
                <a:spcPct val="0"/>
              </a:spcBef>
              <a:spcAft>
                <a:spcPct val="0"/>
              </a:spcAft>
              <a:defRPr/>
            </a:pPr>
            <a:r>
              <a:rPr lang="en-US" b="1" dirty="0">
                <a:ln w="0"/>
                <a:solidFill>
                  <a:srgbClr val="000000"/>
                </a:solidFill>
                <a:latin typeface="Arial" panose="020B0604020202020204" pitchFamily="34" charset="0"/>
                <a:ea typeface="Times New Roman" panose="02020603050405020304" pitchFamily="18" charset="0"/>
                <a:cs typeface="Arial" panose="020B0604020202020204" pitchFamily="34" charset="0"/>
              </a:rPr>
              <a:t> Past Chairs: Allan, </a:t>
            </a:r>
            <a:r>
              <a:rPr lang="en-US" b="1" i="1" dirty="0">
                <a:ln w="0"/>
                <a:solidFill>
                  <a:srgbClr val="000000"/>
                </a:solidFill>
                <a:latin typeface="Arial" panose="020B0604020202020204" pitchFamily="34" charset="0"/>
                <a:ea typeface="Times New Roman" panose="02020603050405020304" pitchFamily="18" charset="0"/>
                <a:cs typeface="Arial" panose="020B0604020202020204" pitchFamily="34" charset="0"/>
              </a:rPr>
              <a:t>Semra, Andrea</a:t>
            </a:r>
            <a:endParaRPr lang="en-US" sz="1600" b="1" i="1" dirty="0">
              <a:ln w="0"/>
              <a:solidFill>
                <a:srgbClr val="000000"/>
              </a:solidFill>
              <a:latin typeface="Arial" panose="020B0604020202020204" pitchFamily="34" charset="0"/>
              <a:ea typeface="Times New Roman" panose="02020603050405020304" pitchFamily="18" charset="0"/>
              <a:cs typeface="Arial" panose="020B0604020202020204" pitchFamily="34" charset="0"/>
            </a:endParaRPr>
          </a:p>
        </p:txBody>
      </p:sp>
      <p:sp>
        <p:nvSpPr>
          <p:cNvPr id="26" name="Rectangle 25">
            <a:extLst>
              <a:ext uri="{FF2B5EF4-FFF2-40B4-BE49-F238E27FC236}">
                <a16:creationId xmlns:a16="http://schemas.microsoft.com/office/drawing/2014/main" id="{CBD7BF88-2A40-4515-9953-D88C5DB3256D}"/>
              </a:ext>
            </a:extLst>
          </p:cNvPr>
          <p:cNvSpPr/>
          <p:nvPr/>
        </p:nvSpPr>
        <p:spPr>
          <a:xfrm>
            <a:off x="503652" y="1911971"/>
            <a:ext cx="5427286" cy="2585323"/>
          </a:xfrm>
          <a:prstGeom prst="rect">
            <a:avLst/>
          </a:prstGeom>
        </p:spPr>
        <p:txBody>
          <a:bodyPr wrap="square">
            <a:spAutoFit/>
          </a:bodyPr>
          <a:lstStyle/>
          <a:p>
            <a:pPr lvl="0" algn="ctr" eaLnBrk="0" fontAlgn="base" hangingPunct="0">
              <a:spcBef>
                <a:spcPct val="0"/>
              </a:spcBef>
              <a:spcAft>
                <a:spcPct val="0"/>
              </a:spcAft>
              <a:defRPr/>
            </a:pPr>
            <a:r>
              <a:rPr lang="en-US" altLang="en-US" b="1" i="1" u="sng" dirty="0">
                <a:ln w="0"/>
                <a:solidFill>
                  <a:srgbClr val="000000"/>
                </a:solidFill>
                <a:cs typeface="Arial" panose="020B0604020202020204" pitchFamily="34" charset="0"/>
              </a:rPr>
              <a:t>Selected:</a:t>
            </a:r>
          </a:p>
          <a:p>
            <a:pPr marL="1089025" indent="-285750">
              <a:buFont typeface="Arial" panose="020B0604020202020204" pitchFamily="34" charset="0"/>
              <a:buChar char="•"/>
            </a:pPr>
            <a:r>
              <a:rPr lang="en-US" dirty="0">
                <a:latin typeface="Arial" panose="020B0604020202020204" pitchFamily="34" charset="0"/>
                <a:cs typeface="Arial" panose="020B0604020202020204" pitchFamily="34" charset="0"/>
              </a:rPr>
              <a:t>Timothy White, University of Colorado</a:t>
            </a:r>
          </a:p>
          <a:p>
            <a:pPr marL="1089025" indent="-285750">
              <a:buFont typeface="Arial" panose="020B0604020202020204" pitchFamily="34" charset="0"/>
              <a:buChar char="•"/>
            </a:pPr>
            <a:r>
              <a:rPr lang="en-US" dirty="0">
                <a:latin typeface="Arial" panose="020B0604020202020204" pitchFamily="34" charset="0"/>
                <a:cs typeface="Arial" panose="020B0604020202020204" pitchFamily="34" charset="0"/>
              </a:rPr>
              <a:t>Andrea Kasko, UCLA</a:t>
            </a:r>
          </a:p>
          <a:p>
            <a:pPr marL="1089025" indent="-285750">
              <a:buFont typeface="Arial" panose="020B0604020202020204" pitchFamily="34" charset="0"/>
              <a:buChar char="•"/>
            </a:pPr>
            <a:r>
              <a:rPr lang="en-US" dirty="0">
                <a:latin typeface="Arial" panose="020B0604020202020204" pitchFamily="34" charset="0"/>
                <a:cs typeface="Arial" panose="020B0604020202020204" pitchFamily="34" charset="0"/>
              </a:rPr>
              <a:t>Brent Sumerlin, University of Florida</a:t>
            </a:r>
          </a:p>
          <a:p>
            <a:pPr marL="1089025" indent="-285750">
              <a:buFont typeface="Arial" panose="020B0604020202020204" pitchFamily="34" charset="0"/>
              <a:buChar char="•"/>
            </a:pPr>
            <a:r>
              <a:rPr lang="en-US" dirty="0">
                <a:latin typeface="Arial" panose="020B0604020202020204" pitchFamily="34" charset="0"/>
                <a:cs typeface="Arial" panose="020B0604020202020204" pitchFamily="34" charset="0"/>
              </a:rPr>
              <a:t>Jeffrey Youngblood, Purdue University</a:t>
            </a:r>
          </a:p>
          <a:p>
            <a:pPr marL="803275"/>
            <a:endParaRPr lang="en-US" b="1" dirty="0">
              <a:ln w="0"/>
              <a:solidFill>
                <a:srgbClr val="000000"/>
              </a:solidFill>
              <a:cs typeface="Arial" panose="020B0604020202020204" pitchFamily="34" charset="0"/>
            </a:endParaRPr>
          </a:p>
          <a:p>
            <a:pPr lvl="0" algn="ctr" eaLnBrk="0" fontAlgn="base" hangingPunct="0">
              <a:spcBef>
                <a:spcPct val="0"/>
              </a:spcBef>
              <a:spcAft>
                <a:spcPct val="0"/>
              </a:spcAft>
              <a:defRPr/>
            </a:pPr>
            <a:r>
              <a:rPr lang="en-US" altLang="en-US" b="1" i="1" u="sng" dirty="0">
                <a:ln w="0"/>
                <a:solidFill>
                  <a:srgbClr val="000000"/>
                </a:solidFill>
                <a:cs typeface="Arial" panose="020B0604020202020204" pitchFamily="34" charset="0"/>
              </a:rPr>
              <a:t>Inducted:</a:t>
            </a:r>
            <a:r>
              <a:rPr lang="en-US" altLang="en-US" b="1" i="1" dirty="0">
                <a:ln w="0"/>
                <a:solidFill>
                  <a:srgbClr val="000000"/>
                </a:solidFill>
                <a:cs typeface="Arial" panose="020B0604020202020204" pitchFamily="34" charset="0"/>
              </a:rPr>
              <a:t> </a:t>
            </a:r>
          </a:p>
          <a:p>
            <a:pPr lvl="0" algn="ctr" eaLnBrk="0" fontAlgn="base" hangingPunct="0">
              <a:spcBef>
                <a:spcPct val="0"/>
              </a:spcBef>
              <a:spcAft>
                <a:spcPct val="0"/>
              </a:spcAft>
              <a:defRPr/>
            </a:pPr>
            <a:r>
              <a:rPr lang="en-US" altLang="en-US" dirty="0">
                <a:ln w="0"/>
                <a:solidFill>
                  <a:srgbClr val="000000"/>
                </a:solidFill>
                <a:cs typeface="Arial" panose="020B0604020202020204" pitchFamily="34" charset="0"/>
              </a:rPr>
              <a:t>(2024 Awardees) </a:t>
            </a:r>
          </a:p>
          <a:p>
            <a:pPr marL="0" marR="0" algn="ctr">
              <a:spcBef>
                <a:spcPts val="0"/>
              </a:spcBef>
              <a:spcAft>
                <a:spcPts val="0"/>
              </a:spcAft>
            </a:pPr>
            <a:r>
              <a:rPr lang="en-US" sz="1800" dirty="0">
                <a:solidFill>
                  <a:srgbClr val="000000"/>
                </a:solidFill>
                <a:effectLst/>
                <a:latin typeface="Arial" panose="020B0604020202020204" pitchFamily="34" charset="0"/>
                <a:ea typeface="Calibri" panose="020F0502020204030204" pitchFamily="34" charset="0"/>
              </a:rPr>
              <a:t>Carl L. Willis (IPS) and the Sara Orski (DA)</a:t>
            </a:r>
            <a:endParaRPr lang="en-US" sz="1800" dirty="0">
              <a:effectLst/>
              <a:latin typeface="Calibri" panose="020F0502020204030204" pitchFamily="34" charset="0"/>
              <a:ea typeface="Calibri" panose="020F0502020204030204" pitchFamily="34" charset="0"/>
            </a:endParaRPr>
          </a:p>
        </p:txBody>
      </p:sp>
      <p:pic>
        <p:nvPicPr>
          <p:cNvPr id="27" name="Picture 2" descr="Congratulations Trophy Stock Illustrations – 2,346 Congratulations Trophy  Stock Illustrations, Vectors &amp; Clipart - Dreamstime">
            <a:extLst>
              <a:ext uri="{FF2B5EF4-FFF2-40B4-BE49-F238E27FC236}">
                <a16:creationId xmlns:a16="http://schemas.microsoft.com/office/drawing/2014/main" id="{6966B87A-2BDF-49B7-A58E-92766A5539A7}"/>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9775"/>
          <a:stretch/>
        </p:blipFill>
        <p:spPr bwMode="auto">
          <a:xfrm>
            <a:off x="118420" y="53997"/>
            <a:ext cx="1424053" cy="1373671"/>
          </a:xfrm>
          <a:prstGeom prst="rect">
            <a:avLst/>
          </a:prstGeom>
          <a:noFill/>
          <a:extLst>
            <a:ext uri="{909E8E84-426E-40DD-AFC4-6F175D3DCCD1}">
              <a14:hiddenFill xmlns:a14="http://schemas.microsoft.com/office/drawing/2010/main">
                <a:solidFill>
                  <a:srgbClr val="FFFFFF"/>
                </a:solidFill>
              </a14:hiddenFill>
            </a:ext>
          </a:extLst>
        </p:spPr>
      </p:pic>
      <p:sp>
        <p:nvSpPr>
          <p:cNvPr id="11" name="Title 1">
            <a:extLst>
              <a:ext uri="{FF2B5EF4-FFF2-40B4-BE49-F238E27FC236}">
                <a16:creationId xmlns:a16="http://schemas.microsoft.com/office/drawing/2014/main" id="{1EC7A123-C8EB-4DD4-9376-466AD7117C7B}"/>
              </a:ext>
            </a:extLst>
          </p:cNvPr>
          <p:cNvSpPr txBox="1">
            <a:spLocks/>
          </p:cNvSpPr>
          <p:nvPr/>
        </p:nvSpPr>
        <p:spPr>
          <a:xfrm>
            <a:off x="138953" y="228210"/>
            <a:ext cx="11914094" cy="7299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dirty="0">
                <a:solidFill>
                  <a:srgbClr val="000099"/>
                </a:solidFill>
                <a:latin typeface="72 Black" panose="020B0A04030603020204" pitchFamily="34" charset="0"/>
                <a:cs typeface="72 Black" panose="020B0A04030603020204" pitchFamily="34" charset="0"/>
              </a:rPr>
              <a:t>POLY Fellows Award</a:t>
            </a:r>
          </a:p>
        </p:txBody>
      </p:sp>
      <p:sp>
        <p:nvSpPr>
          <p:cNvPr id="2" name="Rectangle 1">
            <a:extLst>
              <a:ext uri="{FF2B5EF4-FFF2-40B4-BE49-F238E27FC236}">
                <a16:creationId xmlns:a16="http://schemas.microsoft.com/office/drawing/2014/main" id="{4C80A1EB-BCC2-4627-904D-9CA665885069}"/>
              </a:ext>
            </a:extLst>
          </p:cNvPr>
          <p:cNvSpPr/>
          <p:nvPr/>
        </p:nvSpPr>
        <p:spPr>
          <a:xfrm>
            <a:off x="6158894" y="1132385"/>
            <a:ext cx="5789265" cy="5386090"/>
          </a:xfrm>
          <a:prstGeom prst="rect">
            <a:avLst/>
          </a:prstGeom>
        </p:spPr>
        <p:txBody>
          <a:bodyPr wrap="square">
            <a:spAutoFit/>
          </a:bodyPr>
          <a:lstStyle/>
          <a:p>
            <a:pPr algn="l">
              <a:spcAft>
                <a:spcPts val="800"/>
              </a:spcAft>
            </a:pPr>
            <a:r>
              <a:rPr lang="en-US" sz="1600" b="1" i="0" dirty="0">
                <a:solidFill>
                  <a:srgbClr val="686868"/>
                </a:solidFill>
                <a:effectLst/>
              </a:rPr>
              <a:t>Eligibility</a:t>
            </a:r>
            <a:r>
              <a:rPr lang="en-US" sz="1600" b="0" i="0" dirty="0">
                <a:solidFill>
                  <a:srgbClr val="686868"/>
                </a:solidFill>
                <a:effectLst/>
              </a:rPr>
              <a:t>: A nominee must be a member of the POLY division of ACS. Consideration will be given for contributions of scientific accomplishments or service to the profession, or both. The number of new POLY Fellows selected each year will equal 0.1% of the current POLY membership or be no less than 4. Selection will be based on</a:t>
            </a:r>
          </a:p>
          <a:p>
            <a:pPr marL="288925" indent="-288925" algn="l">
              <a:spcAft>
                <a:spcPts val="800"/>
              </a:spcAft>
              <a:buFont typeface="Arial" panose="020B0604020202020204" pitchFamily="34" charset="0"/>
              <a:buChar char="•"/>
            </a:pPr>
            <a:r>
              <a:rPr lang="en-US" sz="1600" b="0" i="1" dirty="0">
                <a:solidFill>
                  <a:srgbClr val="686868"/>
                </a:solidFill>
                <a:effectLst/>
              </a:rPr>
              <a:t>Achievements</a:t>
            </a:r>
            <a:r>
              <a:rPr lang="en-US" sz="1600" b="0" i="0" dirty="0">
                <a:solidFill>
                  <a:srgbClr val="686868"/>
                </a:solidFill>
                <a:effectLst/>
              </a:rPr>
              <a:t>: typically demonstrated by the impact of successful accomplishments</a:t>
            </a:r>
          </a:p>
          <a:p>
            <a:pPr marL="288925" indent="-288925" algn="l">
              <a:spcAft>
                <a:spcPts val="800"/>
              </a:spcAft>
              <a:buFont typeface="Arial" panose="020B0604020202020204" pitchFamily="34" charset="0"/>
              <a:buChar char="•"/>
            </a:pPr>
            <a:r>
              <a:rPr lang="en-US" sz="1600" b="0" i="1" dirty="0">
                <a:solidFill>
                  <a:srgbClr val="686868"/>
                </a:solidFill>
                <a:effectLst/>
              </a:rPr>
              <a:t>Contributions</a:t>
            </a:r>
            <a:r>
              <a:rPr lang="en-US" sz="1600" b="0" i="0" dirty="0">
                <a:solidFill>
                  <a:srgbClr val="686868"/>
                </a:solidFill>
                <a:effectLst/>
              </a:rPr>
              <a:t>: typically demonstrated by enabling or causing a successful accomplishment</a:t>
            </a:r>
          </a:p>
          <a:p>
            <a:pPr marL="288925" indent="-288925" algn="l">
              <a:spcAft>
                <a:spcPts val="800"/>
              </a:spcAft>
              <a:buFont typeface="Arial" panose="020B0604020202020204" pitchFamily="34" charset="0"/>
              <a:buChar char="•"/>
            </a:pPr>
            <a:r>
              <a:rPr lang="en-US" sz="1600" b="0" i="1" dirty="0">
                <a:solidFill>
                  <a:srgbClr val="686868"/>
                </a:solidFill>
                <a:effectLst/>
              </a:rPr>
              <a:t>Polymer science</a:t>
            </a:r>
            <a:r>
              <a:rPr lang="en-US" sz="1600" b="0" i="0" dirty="0">
                <a:solidFill>
                  <a:srgbClr val="686868"/>
                </a:solidFill>
                <a:effectLst/>
              </a:rPr>
              <a:t>: impact on basic and applied research, technology development, and engineering</a:t>
            </a:r>
          </a:p>
          <a:p>
            <a:pPr marL="288925" indent="-288925" algn="l">
              <a:spcAft>
                <a:spcPts val="800"/>
              </a:spcAft>
              <a:buFont typeface="Arial" panose="020B0604020202020204" pitchFamily="34" charset="0"/>
              <a:buChar char="•"/>
            </a:pPr>
            <a:r>
              <a:rPr lang="en-US" sz="1600" b="0" i="1" dirty="0">
                <a:solidFill>
                  <a:srgbClr val="686868"/>
                </a:solidFill>
                <a:effectLst/>
              </a:rPr>
              <a:t>Profession</a:t>
            </a:r>
            <a:r>
              <a:rPr lang="en-US" sz="1600" b="0" i="0" dirty="0">
                <a:solidFill>
                  <a:srgbClr val="686868"/>
                </a:solidFill>
                <a:effectLst/>
              </a:rPr>
              <a:t>: impact on education, public policy, technical management, and leadership in professional organizations</a:t>
            </a:r>
          </a:p>
          <a:p>
            <a:pPr marL="288925" indent="-288925" algn="l">
              <a:spcAft>
                <a:spcPts val="800"/>
              </a:spcAft>
              <a:buFont typeface="Arial" panose="020B0604020202020204" pitchFamily="34" charset="0"/>
              <a:buChar char="•"/>
            </a:pPr>
            <a:r>
              <a:rPr lang="en-US" sz="1600" b="0" i="0" dirty="0">
                <a:solidFill>
                  <a:srgbClr val="686868"/>
                </a:solidFill>
                <a:effectLst/>
              </a:rPr>
              <a:t>Substantial service to POLY may also be used for the selection of worthy candidates.</a:t>
            </a:r>
            <a:endParaRPr lang="en-US" sz="1600" dirty="0">
              <a:solidFill>
                <a:srgbClr val="686868"/>
              </a:solidFill>
            </a:endParaRPr>
          </a:p>
          <a:p>
            <a:pPr marL="288925" indent="-288925" algn="l">
              <a:spcAft>
                <a:spcPts val="800"/>
              </a:spcAft>
              <a:buFont typeface="Arial" panose="020B0604020202020204" pitchFamily="34" charset="0"/>
              <a:buChar char="•"/>
            </a:pPr>
            <a:r>
              <a:rPr lang="en-US" sz="1600" b="0" i="0" dirty="0">
                <a:solidFill>
                  <a:srgbClr val="686868"/>
                </a:solidFill>
                <a:effectLst/>
              </a:rPr>
              <a:t>Of note, all recipients of the Herman F. Mark Award, Paul J. Flory Award, Carl S. Marvel Award, Industrial Polymer Science Award, and Distinguished Service Award will be inducted as fellows.</a:t>
            </a:r>
          </a:p>
        </p:txBody>
      </p:sp>
    </p:spTree>
    <p:extLst>
      <p:ext uri="{BB962C8B-B14F-4D97-AF65-F5344CB8AC3E}">
        <p14:creationId xmlns:p14="http://schemas.microsoft.com/office/powerpoint/2010/main" val="39681699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1AFCCE0D-467F-45A0-A3C0-161CD561AEF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69986" y="666790"/>
            <a:ext cx="9452027" cy="53146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12030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5" name="Group 54">
            <a:extLst>
              <a:ext uri="{FF2B5EF4-FFF2-40B4-BE49-F238E27FC236}">
                <a16:creationId xmlns:a16="http://schemas.microsoft.com/office/drawing/2014/main" id="{3B780F83-FA6F-477C-8767-BC17FE4520A6}"/>
              </a:ext>
            </a:extLst>
          </p:cNvPr>
          <p:cNvGrpSpPr/>
          <p:nvPr/>
        </p:nvGrpSpPr>
        <p:grpSpPr>
          <a:xfrm>
            <a:off x="64654" y="884173"/>
            <a:ext cx="12098371" cy="5897086"/>
            <a:chOff x="64654" y="810285"/>
            <a:chExt cx="12098371" cy="5897086"/>
          </a:xfrm>
        </p:grpSpPr>
        <p:cxnSp>
          <p:nvCxnSpPr>
            <p:cNvPr id="4" name="Straight Connector 3">
              <a:extLst>
                <a:ext uri="{FF2B5EF4-FFF2-40B4-BE49-F238E27FC236}">
                  <a16:creationId xmlns:a16="http://schemas.microsoft.com/office/drawing/2014/main" id="{D3863B9B-BD47-475A-BFEC-C567F683FA3C}"/>
                </a:ext>
              </a:extLst>
            </p:cNvPr>
            <p:cNvCxnSpPr>
              <a:cxnSpLocks/>
              <a:endCxn id="10" idx="3"/>
            </p:cNvCxnSpPr>
            <p:nvPr/>
          </p:nvCxnSpPr>
          <p:spPr>
            <a:xfrm flipH="1">
              <a:off x="2642489" y="2773674"/>
              <a:ext cx="388956" cy="14566"/>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8F89E32E-B5F4-430D-B94A-F92C4B03A5CC}"/>
                </a:ext>
              </a:extLst>
            </p:cNvPr>
            <p:cNvCxnSpPr>
              <a:cxnSpLocks/>
              <a:endCxn id="49" idx="1"/>
            </p:cNvCxnSpPr>
            <p:nvPr/>
          </p:nvCxnSpPr>
          <p:spPr>
            <a:xfrm flipV="1">
              <a:off x="4118964" y="3108691"/>
              <a:ext cx="848778" cy="68778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E16557CD-EC80-42B0-97A4-FD56BA2CFB3A}"/>
                </a:ext>
              </a:extLst>
            </p:cNvPr>
            <p:cNvCxnSpPr>
              <a:cxnSpLocks/>
              <a:endCxn id="39" idx="2"/>
            </p:cNvCxnSpPr>
            <p:nvPr/>
          </p:nvCxnSpPr>
          <p:spPr>
            <a:xfrm flipH="1" flipV="1">
              <a:off x="4659885" y="2201837"/>
              <a:ext cx="1100684" cy="7693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7C7AF991-88C8-41B8-B1A6-BACEEBF4E2C3}"/>
                </a:ext>
              </a:extLst>
            </p:cNvPr>
            <p:cNvSpPr txBox="1"/>
            <p:nvPr/>
          </p:nvSpPr>
          <p:spPr>
            <a:xfrm>
              <a:off x="8382313" y="1456330"/>
              <a:ext cx="1518557" cy="338554"/>
            </a:xfrm>
            <a:prstGeom prst="rect">
              <a:avLst/>
            </a:prstGeom>
            <a:solidFill>
              <a:schemeClr val="bg1"/>
            </a:solidFill>
            <a:ln w="19050">
              <a:solidFill>
                <a:schemeClr val="tx1"/>
              </a:solidFill>
            </a:ln>
          </p:spPr>
          <p:txBody>
            <a:bodyPr wrap="square" rtlCol="0">
              <a:spAutoFit/>
            </a:bodyPr>
            <a:lstStyle/>
            <a:p>
              <a:pPr algn="ctr"/>
              <a:r>
                <a:rPr lang="en-US" sz="1600" b="1" dirty="0"/>
                <a:t>Regional Mtg</a:t>
              </a:r>
            </a:p>
          </p:txBody>
        </p:sp>
        <p:sp>
          <p:nvSpPr>
            <p:cNvPr id="8" name="TextBox 7">
              <a:extLst>
                <a:ext uri="{FF2B5EF4-FFF2-40B4-BE49-F238E27FC236}">
                  <a16:creationId xmlns:a16="http://schemas.microsoft.com/office/drawing/2014/main" id="{13FE86B7-DD79-41E9-9DB5-5FC9DE42EB82}"/>
                </a:ext>
              </a:extLst>
            </p:cNvPr>
            <p:cNvSpPr txBox="1"/>
            <p:nvPr/>
          </p:nvSpPr>
          <p:spPr>
            <a:xfrm>
              <a:off x="2642491" y="1012346"/>
              <a:ext cx="1518557" cy="338554"/>
            </a:xfrm>
            <a:prstGeom prst="rect">
              <a:avLst/>
            </a:prstGeom>
            <a:solidFill>
              <a:schemeClr val="bg1"/>
            </a:solidFill>
            <a:ln w="19050">
              <a:solidFill>
                <a:schemeClr val="tx1"/>
              </a:solidFill>
            </a:ln>
          </p:spPr>
          <p:txBody>
            <a:bodyPr wrap="square" rtlCol="0">
              <a:spAutoFit/>
            </a:bodyPr>
            <a:lstStyle/>
            <a:p>
              <a:pPr algn="ctr"/>
              <a:r>
                <a:rPr lang="en-US" sz="1600" b="1" dirty="0"/>
                <a:t>Awards</a:t>
              </a:r>
            </a:p>
          </p:txBody>
        </p:sp>
        <p:sp>
          <p:nvSpPr>
            <p:cNvPr id="9" name="TextBox 8">
              <a:extLst>
                <a:ext uri="{FF2B5EF4-FFF2-40B4-BE49-F238E27FC236}">
                  <a16:creationId xmlns:a16="http://schemas.microsoft.com/office/drawing/2014/main" id="{DC026B96-6187-4332-AC6E-05E963BFBC81}"/>
                </a:ext>
              </a:extLst>
            </p:cNvPr>
            <p:cNvSpPr txBox="1"/>
            <p:nvPr/>
          </p:nvSpPr>
          <p:spPr>
            <a:xfrm>
              <a:off x="1759730" y="1456852"/>
              <a:ext cx="1911736" cy="338554"/>
            </a:xfrm>
            <a:prstGeom prst="rect">
              <a:avLst/>
            </a:prstGeom>
            <a:solidFill>
              <a:schemeClr val="bg1"/>
            </a:solidFill>
            <a:ln w="19050">
              <a:solidFill>
                <a:schemeClr val="tx1"/>
              </a:solidFill>
            </a:ln>
          </p:spPr>
          <p:txBody>
            <a:bodyPr wrap="square" rtlCol="0">
              <a:spAutoFit/>
            </a:bodyPr>
            <a:lstStyle/>
            <a:p>
              <a:pPr algn="ctr"/>
              <a:r>
                <a:rPr lang="en-US" sz="1600" b="1" dirty="0"/>
                <a:t>ACS Programming</a:t>
              </a:r>
            </a:p>
          </p:txBody>
        </p:sp>
        <p:sp>
          <p:nvSpPr>
            <p:cNvPr id="10" name="TextBox 9">
              <a:extLst>
                <a:ext uri="{FF2B5EF4-FFF2-40B4-BE49-F238E27FC236}">
                  <a16:creationId xmlns:a16="http://schemas.microsoft.com/office/drawing/2014/main" id="{6533E53E-A98A-472F-98FF-8772102A7591}"/>
                </a:ext>
              </a:extLst>
            </p:cNvPr>
            <p:cNvSpPr txBox="1"/>
            <p:nvPr/>
          </p:nvSpPr>
          <p:spPr>
            <a:xfrm>
              <a:off x="576743" y="2495854"/>
              <a:ext cx="2065747" cy="584775"/>
            </a:xfrm>
            <a:prstGeom prst="rect">
              <a:avLst/>
            </a:prstGeom>
            <a:solidFill>
              <a:schemeClr val="bg1"/>
            </a:solidFill>
            <a:ln w="19050">
              <a:solidFill>
                <a:schemeClr val="tx1"/>
              </a:solidFill>
            </a:ln>
          </p:spPr>
          <p:txBody>
            <a:bodyPr wrap="square" rtlCol="0">
              <a:spAutoFit/>
            </a:bodyPr>
            <a:lstStyle/>
            <a:p>
              <a:pPr algn="ctr"/>
              <a:r>
                <a:rPr lang="en-US" sz="1600" b="1" dirty="0"/>
                <a:t>Membership Publicity</a:t>
              </a:r>
            </a:p>
            <a:p>
              <a:pPr algn="ctr"/>
              <a:r>
                <a:rPr lang="en-US" sz="1600" b="1" dirty="0"/>
                <a:t>Web/News/Media</a:t>
              </a:r>
            </a:p>
          </p:txBody>
        </p:sp>
        <p:sp>
          <p:nvSpPr>
            <p:cNvPr id="11" name="TextBox 10">
              <a:extLst>
                <a:ext uri="{FF2B5EF4-FFF2-40B4-BE49-F238E27FC236}">
                  <a16:creationId xmlns:a16="http://schemas.microsoft.com/office/drawing/2014/main" id="{6C8496C3-B205-45FF-8EA5-5495F6E92E2C}"/>
                </a:ext>
              </a:extLst>
            </p:cNvPr>
            <p:cNvSpPr txBox="1"/>
            <p:nvPr/>
          </p:nvSpPr>
          <p:spPr>
            <a:xfrm>
              <a:off x="2991400" y="2591960"/>
              <a:ext cx="1518557" cy="369332"/>
            </a:xfrm>
            <a:prstGeom prst="rect">
              <a:avLst/>
            </a:prstGeom>
            <a:solidFill>
              <a:schemeClr val="bg1"/>
            </a:solidFill>
            <a:ln w="19050">
              <a:solidFill>
                <a:srgbClr val="C00000"/>
              </a:solidFill>
            </a:ln>
          </p:spPr>
          <p:txBody>
            <a:bodyPr wrap="square" rtlCol="0">
              <a:spAutoFit/>
            </a:bodyPr>
            <a:lstStyle/>
            <a:p>
              <a:pPr algn="ctr"/>
              <a:r>
                <a:rPr lang="en-US" b="1" dirty="0"/>
                <a:t>SECRETARY</a:t>
              </a:r>
            </a:p>
          </p:txBody>
        </p:sp>
        <p:sp>
          <p:nvSpPr>
            <p:cNvPr id="12" name="TextBox 11">
              <a:extLst>
                <a:ext uri="{FF2B5EF4-FFF2-40B4-BE49-F238E27FC236}">
                  <a16:creationId xmlns:a16="http://schemas.microsoft.com/office/drawing/2014/main" id="{8B250739-06CF-4755-8A58-0B74B6A0DF57}"/>
                </a:ext>
              </a:extLst>
            </p:cNvPr>
            <p:cNvSpPr txBox="1"/>
            <p:nvPr/>
          </p:nvSpPr>
          <p:spPr>
            <a:xfrm>
              <a:off x="3001277" y="3448003"/>
              <a:ext cx="1518557" cy="646331"/>
            </a:xfrm>
            <a:prstGeom prst="rect">
              <a:avLst/>
            </a:prstGeom>
            <a:solidFill>
              <a:schemeClr val="bg1"/>
            </a:solidFill>
            <a:ln w="19050">
              <a:solidFill>
                <a:srgbClr val="C00000"/>
              </a:solidFill>
            </a:ln>
          </p:spPr>
          <p:txBody>
            <a:bodyPr wrap="square" rtlCol="0">
              <a:spAutoFit/>
            </a:bodyPr>
            <a:lstStyle/>
            <a:p>
              <a:pPr algn="ctr"/>
              <a:r>
                <a:rPr lang="en-US" b="1" dirty="0"/>
                <a:t>MEMBER-AT-LARGE</a:t>
              </a:r>
            </a:p>
          </p:txBody>
        </p:sp>
        <p:sp>
          <p:nvSpPr>
            <p:cNvPr id="13" name="TextBox 12">
              <a:extLst>
                <a:ext uri="{FF2B5EF4-FFF2-40B4-BE49-F238E27FC236}">
                  <a16:creationId xmlns:a16="http://schemas.microsoft.com/office/drawing/2014/main" id="{0281A3FB-7A02-4739-A6FF-7AF7CBC14EA9}"/>
                </a:ext>
              </a:extLst>
            </p:cNvPr>
            <p:cNvSpPr txBox="1"/>
            <p:nvPr/>
          </p:nvSpPr>
          <p:spPr>
            <a:xfrm>
              <a:off x="5897104" y="4327780"/>
              <a:ext cx="1518557" cy="369332"/>
            </a:xfrm>
            <a:prstGeom prst="rect">
              <a:avLst/>
            </a:prstGeom>
            <a:solidFill>
              <a:schemeClr val="bg1"/>
            </a:solidFill>
            <a:ln w="19050">
              <a:solidFill>
                <a:srgbClr val="C00000"/>
              </a:solidFill>
            </a:ln>
          </p:spPr>
          <p:txBody>
            <a:bodyPr wrap="square" rtlCol="0">
              <a:spAutoFit/>
            </a:bodyPr>
            <a:lstStyle/>
            <a:p>
              <a:pPr algn="ctr"/>
              <a:r>
                <a:rPr lang="en-US" b="1" dirty="0"/>
                <a:t>PAST-CHAIR</a:t>
              </a:r>
            </a:p>
          </p:txBody>
        </p:sp>
        <p:sp>
          <p:nvSpPr>
            <p:cNvPr id="14" name="TextBox 13">
              <a:extLst>
                <a:ext uri="{FF2B5EF4-FFF2-40B4-BE49-F238E27FC236}">
                  <a16:creationId xmlns:a16="http://schemas.microsoft.com/office/drawing/2014/main" id="{31BB6E91-3183-4E13-862E-51E78D66C7BE}"/>
                </a:ext>
              </a:extLst>
            </p:cNvPr>
            <p:cNvSpPr txBox="1"/>
            <p:nvPr/>
          </p:nvSpPr>
          <p:spPr>
            <a:xfrm>
              <a:off x="6118652" y="810285"/>
              <a:ext cx="1518557" cy="338554"/>
            </a:xfrm>
            <a:prstGeom prst="rect">
              <a:avLst/>
            </a:prstGeom>
            <a:solidFill>
              <a:schemeClr val="bg1"/>
            </a:solidFill>
            <a:ln w="19050">
              <a:solidFill>
                <a:schemeClr val="tx1"/>
              </a:solidFill>
            </a:ln>
          </p:spPr>
          <p:txBody>
            <a:bodyPr wrap="square" rtlCol="0">
              <a:spAutoFit/>
            </a:bodyPr>
            <a:lstStyle/>
            <a:p>
              <a:pPr algn="ctr"/>
              <a:r>
                <a:rPr lang="en-US" sz="1600" b="1" dirty="0"/>
                <a:t>Workshops</a:t>
              </a:r>
            </a:p>
          </p:txBody>
        </p:sp>
        <p:sp>
          <p:nvSpPr>
            <p:cNvPr id="15" name="TextBox 14">
              <a:extLst>
                <a:ext uri="{FF2B5EF4-FFF2-40B4-BE49-F238E27FC236}">
                  <a16:creationId xmlns:a16="http://schemas.microsoft.com/office/drawing/2014/main" id="{C4B38C73-BE2B-4694-80A6-B70C962769C9}"/>
                </a:ext>
              </a:extLst>
            </p:cNvPr>
            <p:cNvSpPr txBox="1"/>
            <p:nvPr/>
          </p:nvSpPr>
          <p:spPr>
            <a:xfrm>
              <a:off x="4281676" y="819568"/>
              <a:ext cx="1518557" cy="338554"/>
            </a:xfrm>
            <a:prstGeom prst="rect">
              <a:avLst/>
            </a:prstGeom>
            <a:solidFill>
              <a:schemeClr val="bg1"/>
            </a:solidFill>
            <a:ln w="19050">
              <a:solidFill>
                <a:schemeClr val="tx1"/>
              </a:solidFill>
            </a:ln>
          </p:spPr>
          <p:txBody>
            <a:bodyPr wrap="square" rtlCol="0">
              <a:spAutoFit/>
            </a:bodyPr>
            <a:lstStyle/>
            <a:p>
              <a:pPr algn="ctr"/>
              <a:r>
                <a:rPr lang="en-US" sz="1600" b="1" dirty="0"/>
                <a:t>IAB</a:t>
              </a:r>
            </a:p>
          </p:txBody>
        </p:sp>
        <p:sp>
          <p:nvSpPr>
            <p:cNvPr id="16" name="TextBox 15">
              <a:extLst>
                <a:ext uri="{FF2B5EF4-FFF2-40B4-BE49-F238E27FC236}">
                  <a16:creationId xmlns:a16="http://schemas.microsoft.com/office/drawing/2014/main" id="{7E56776A-BAFE-4B07-8F07-855587E41D19}"/>
                </a:ext>
              </a:extLst>
            </p:cNvPr>
            <p:cNvSpPr txBox="1"/>
            <p:nvPr/>
          </p:nvSpPr>
          <p:spPr>
            <a:xfrm>
              <a:off x="8900957" y="2954803"/>
              <a:ext cx="1518557" cy="338554"/>
            </a:xfrm>
            <a:prstGeom prst="rect">
              <a:avLst/>
            </a:prstGeom>
            <a:solidFill>
              <a:schemeClr val="bg1"/>
            </a:solidFill>
            <a:ln w="19050">
              <a:solidFill>
                <a:schemeClr val="tx1"/>
              </a:solidFill>
            </a:ln>
          </p:spPr>
          <p:txBody>
            <a:bodyPr wrap="square" rtlCol="0">
              <a:spAutoFit/>
            </a:bodyPr>
            <a:lstStyle/>
            <a:p>
              <a:pPr algn="ctr"/>
              <a:r>
                <a:rPr lang="en-US" sz="1600" b="1" dirty="0"/>
                <a:t>Investment</a:t>
              </a:r>
            </a:p>
          </p:txBody>
        </p:sp>
        <p:sp>
          <p:nvSpPr>
            <p:cNvPr id="17" name="TextBox 16">
              <a:extLst>
                <a:ext uri="{FF2B5EF4-FFF2-40B4-BE49-F238E27FC236}">
                  <a16:creationId xmlns:a16="http://schemas.microsoft.com/office/drawing/2014/main" id="{0B53BBAE-5D82-49FB-A78E-A618AB4EB61D}"/>
                </a:ext>
              </a:extLst>
            </p:cNvPr>
            <p:cNvSpPr txBox="1"/>
            <p:nvPr/>
          </p:nvSpPr>
          <p:spPr>
            <a:xfrm>
              <a:off x="8900957" y="2439636"/>
              <a:ext cx="1518557" cy="338554"/>
            </a:xfrm>
            <a:prstGeom prst="rect">
              <a:avLst/>
            </a:prstGeom>
            <a:solidFill>
              <a:schemeClr val="bg1"/>
            </a:solidFill>
            <a:ln w="19050">
              <a:solidFill>
                <a:schemeClr val="tx1"/>
              </a:solidFill>
            </a:ln>
          </p:spPr>
          <p:txBody>
            <a:bodyPr wrap="square" rtlCol="0">
              <a:spAutoFit/>
            </a:bodyPr>
            <a:lstStyle/>
            <a:p>
              <a:pPr algn="ctr"/>
              <a:r>
                <a:rPr lang="en-US" sz="1600" b="1" dirty="0"/>
                <a:t>Business Office</a:t>
              </a:r>
            </a:p>
          </p:txBody>
        </p:sp>
        <p:sp>
          <p:nvSpPr>
            <p:cNvPr id="18" name="TextBox 17">
              <a:extLst>
                <a:ext uri="{FF2B5EF4-FFF2-40B4-BE49-F238E27FC236}">
                  <a16:creationId xmlns:a16="http://schemas.microsoft.com/office/drawing/2014/main" id="{7709B62F-06C2-48D0-8176-D06AE14DCA60}"/>
                </a:ext>
              </a:extLst>
            </p:cNvPr>
            <p:cNvSpPr txBox="1"/>
            <p:nvPr/>
          </p:nvSpPr>
          <p:spPr>
            <a:xfrm>
              <a:off x="8900957" y="3713346"/>
              <a:ext cx="2494139" cy="338554"/>
            </a:xfrm>
            <a:prstGeom prst="rect">
              <a:avLst/>
            </a:prstGeom>
            <a:solidFill>
              <a:schemeClr val="bg1"/>
            </a:solidFill>
            <a:ln w="19050">
              <a:solidFill>
                <a:schemeClr val="tx1"/>
              </a:solidFill>
            </a:ln>
          </p:spPr>
          <p:txBody>
            <a:bodyPr wrap="square" rtlCol="0">
              <a:spAutoFit/>
            </a:bodyPr>
            <a:lstStyle/>
            <a:p>
              <a:pPr algn="ctr"/>
              <a:r>
                <a:rPr lang="en-US" sz="1600" b="1" dirty="0"/>
                <a:t>Fellows/Awards Promotion</a:t>
              </a:r>
            </a:p>
          </p:txBody>
        </p:sp>
        <p:cxnSp>
          <p:nvCxnSpPr>
            <p:cNvPr id="19" name="Straight Connector 18">
              <a:extLst>
                <a:ext uri="{FF2B5EF4-FFF2-40B4-BE49-F238E27FC236}">
                  <a16:creationId xmlns:a16="http://schemas.microsoft.com/office/drawing/2014/main" id="{6E32F99B-4D89-42C6-8E8C-DC334EE02458}"/>
                </a:ext>
              </a:extLst>
            </p:cNvPr>
            <p:cNvCxnSpPr>
              <a:cxnSpLocks/>
              <a:stCxn id="49" idx="0"/>
              <a:endCxn id="43" idx="2"/>
            </p:cNvCxnSpPr>
            <p:nvPr/>
          </p:nvCxnSpPr>
          <p:spPr>
            <a:xfrm flipV="1">
              <a:off x="5727021" y="2197171"/>
              <a:ext cx="962214" cy="72685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884C80CA-08A8-4009-BAA4-9649C27BD4C9}"/>
                </a:ext>
              </a:extLst>
            </p:cNvPr>
            <p:cNvCxnSpPr>
              <a:cxnSpLocks/>
              <a:endCxn id="31" idx="1"/>
            </p:cNvCxnSpPr>
            <p:nvPr/>
          </p:nvCxnSpPr>
          <p:spPr>
            <a:xfrm>
              <a:off x="6483059" y="3197372"/>
              <a:ext cx="549609" cy="60579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CF9DF6CC-495D-48D2-9FB4-98D4C877A6D3}"/>
                </a:ext>
              </a:extLst>
            </p:cNvPr>
            <p:cNvCxnSpPr>
              <a:cxnSpLocks/>
              <a:stCxn id="49" idx="3"/>
              <a:endCxn id="34" idx="1"/>
            </p:cNvCxnSpPr>
            <p:nvPr/>
          </p:nvCxnSpPr>
          <p:spPr>
            <a:xfrm flipV="1">
              <a:off x="6486299" y="2783237"/>
              <a:ext cx="532032" cy="32545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C4CBD81B-D4E2-4C71-B055-05C58BAE7CBE}"/>
                </a:ext>
              </a:extLst>
            </p:cNvPr>
            <p:cNvCxnSpPr>
              <a:cxnSpLocks/>
              <a:stCxn id="11" idx="3"/>
            </p:cNvCxnSpPr>
            <p:nvPr/>
          </p:nvCxnSpPr>
          <p:spPr>
            <a:xfrm>
              <a:off x="4509955" y="2776628"/>
              <a:ext cx="471272" cy="31896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F4C2B315-B8A0-4D5C-AE67-C7D00DB8A4C5}"/>
                </a:ext>
              </a:extLst>
            </p:cNvPr>
            <p:cNvCxnSpPr>
              <a:cxnSpLocks/>
              <a:stCxn id="49" idx="2"/>
              <a:endCxn id="13" idx="0"/>
            </p:cNvCxnSpPr>
            <p:nvPr/>
          </p:nvCxnSpPr>
          <p:spPr>
            <a:xfrm>
              <a:off x="5727021" y="3293359"/>
              <a:ext cx="929360" cy="103442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C829CF94-9D53-4718-B3A6-8F7517E57DE0}"/>
                </a:ext>
              </a:extLst>
            </p:cNvPr>
            <p:cNvCxnSpPr>
              <a:cxnSpLocks/>
              <a:stCxn id="13" idx="2"/>
              <a:endCxn id="27" idx="0"/>
            </p:cNvCxnSpPr>
            <p:nvPr/>
          </p:nvCxnSpPr>
          <p:spPr>
            <a:xfrm>
              <a:off x="6656383" y="4697114"/>
              <a:ext cx="1710621" cy="280355"/>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90EA2B41-AACC-4437-B2A5-B0F9109F3536}"/>
                </a:ext>
              </a:extLst>
            </p:cNvPr>
            <p:cNvCxnSpPr>
              <a:cxnSpLocks/>
              <a:stCxn id="13" idx="2"/>
              <a:endCxn id="26" idx="0"/>
            </p:cNvCxnSpPr>
            <p:nvPr/>
          </p:nvCxnSpPr>
          <p:spPr>
            <a:xfrm flipH="1">
              <a:off x="6360137" y="4697112"/>
              <a:ext cx="296244" cy="261698"/>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D9183F7E-C754-4064-9E62-510DD40D5117}"/>
                </a:ext>
              </a:extLst>
            </p:cNvPr>
            <p:cNvSpPr txBox="1"/>
            <p:nvPr/>
          </p:nvSpPr>
          <p:spPr>
            <a:xfrm>
              <a:off x="5358482" y="4958810"/>
              <a:ext cx="2003313" cy="338554"/>
            </a:xfrm>
            <a:prstGeom prst="rect">
              <a:avLst/>
            </a:prstGeom>
            <a:solidFill>
              <a:schemeClr val="bg1"/>
            </a:solidFill>
            <a:ln w="19050">
              <a:solidFill>
                <a:schemeClr val="tx1"/>
              </a:solidFill>
            </a:ln>
          </p:spPr>
          <p:txBody>
            <a:bodyPr wrap="square" rtlCol="0">
              <a:spAutoFit/>
            </a:bodyPr>
            <a:lstStyle/>
            <a:p>
              <a:pPr algn="ctr"/>
              <a:r>
                <a:rPr lang="en-US" sz="1600" b="1" dirty="0"/>
                <a:t>Bylaws &amp; Operations</a:t>
              </a:r>
            </a:p>
          </p:txBody>
        </p:sp>
        <p:sp>
          <p:nvSpPr>
            <p:cNvPr id="27" name="TextBox 26">
              <a:extLst>
                <a:ext uri="{FF2B5EF4-FFF2-40B4-BE49-F238E27FC236}">
                  <a16:creationId xmlns:a16="http://schemas.microsoft.com/office/drawing/2014/main" id="{37770B32-506C-4883-A050-3BF62F30D975}"/>
                </a:ext>
              </a:extLst>
            </p:cNvPr>
            <p:cNvSpPr txBox="1"/>
            <p:nvPr/>
          </p:nvSpPr>
          <p:spPr>
            <a:xfrm>
              <a:off x="7488267" y="4977467"/>
              <a:ext cx="1757473" cy="338554"/>
            </a:xfrm>
            <a:prstGeom prst="rect">
              <a:avLst/>
            </a:prstGeom>
            <a:solidFill>
              <a:schemeClr val="bg1"/>
            </a:solidFill>
            <a:ln w="19050">
              <a:solidFill>
                <a:schemeClr val="tx1"/>
              </a:solidFill>
            </a:ln>
          </p:spPr>
          <p:txBody>
            <a:bodyPr wrap="square" rtlCol="0">
              <a:spAutoFit/>
            </a:bodyPr>
            <a:lstStyle/>
            <a:p>
              <a:pPr algn="ctr"/>
              <a:r>
                <a:rPr lang="en-US" sz="1600" b="1" dirty="0"/>
                <a:t>Education</a:t>
              </a:r>
            </a:p>
          </p:txBody>
        </p:sp>
        <p:cxnSp>
          <p:nvCxnSpPr>
            <p:cNvPr id="28" name="Straight Connector 27">
              <a:extLst>
                <a:ext uri="{FF2B5EF4-FFF2-40B4-BE49-F238E27FC236}">
                  <a16:creationId xmlns:a16="http://schemas.microsoft.com/office/drawing/2014/main" id="{30BB2581-5C3A-4DFE-8C9B-F519D49430FD}"/>
                </a:ext>
              </a:extLst>
            </p:cNvPr>
            <p:cNvCxnSpPr>
              <a:cxnSpLocks/>
            </p:cNvCxnSpPr>
            <p:nvPr/>
          </p:nvCxnSpPr>
          <p:spPr>
            <a:xfrm>
              <a:off x="8508624" y="3816418"/>
              <a:ext cx="392333" cy="97439"/>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8BCF21C7-7EC4-44B8-B343-51F8595A81D1}"/>
                </a:ext>
              </a:extLst>
            </p:cNvPr>
            <p:cNvCxnSpPr>
              <a:cxnSpLocks/>
              <a:stCxn id="12" idx="1"/>
              <a:endCxn id="52" idx="3"/>
            </p:cNvCxnSpPr>
            <p:nvPr/>
          </p:nvCxnSpPr>
          <p:spPr>
            <a:xfrm flipH="1">
              <a:off x="2617131" y="3771167"/>
              <a:ext cx="384144" cy="645894"/>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2B338A6D-8804-464E-814E-6689C41F5471}"/>
                </a:ext>
              </a:extLst>
            </p:cNvPr>
            <p:cNvCxnSpPr>
              <a:cxnSpLocks/>
              <a:stCxn id="31" idx="3"/>
            </p:cNvCxnSpPr>
            <p:nvPr/>
          </p:nvCxnSpPr>
          <p:spPr>
            <a:xfrm>
              <a:off x="8551225" y="3835168"/>
              <a:ext cx="392333" cy="646331"/>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31" name="TextBox 30">
              <a:extLst>
                <a:ext uri="{FF2B5EF4-FFF2-40B4-BE49-F238E27FC236}">
                  <a16:creationId xmlns:a16="http://schemas.microsoft.com/office/drawing/2014/main" id="{647E58FA-C4C6-4D95-8028-31EB63E34BBB}"/>
                </a:ext>
              </a:extLst>
            </p:cNvPr>
            <p:cNvSpPr txBox="1"/>
            <p:nvPr/>
          </p:nvSpPr>
          <p:spPr>
            <a:xfrm>
              <a:off x="7032668" y="3512002"/>
              <a:ext cx="1518557" cy="646331"/>
            </a:xfrm>
            <a:prstGeom prst="rect">
              <a:avLst/>
            </a:prstGeom>
            <a:solidFill>
              <a:schemeClr val="bg1"/>
            </a:solidFill>
            <a:ln w="19050">
              <a:solidFill>
                <a:schemeClr val="accent1"/>
              </a:solidFill>
            </a:ln>
          </p:spPr>
          <p:txBody>
            <a:bodyPr wrap="square" rtlCol="0">
              <a:spAutoFit/>
            </a:bodyPr>
            <a:lstStyle/>
            <a:p>
              <a:pPr algn="ctr"/>
              <a:r>
                <a:rPr lang="en-US" b="1" dirty="0"/>
                <a:t>PAST-PAST-CHAIR</a:t>
              </a:r>
            </a:p>
          </p:txBody>
        </p:sp>
        <p:cxnSp>
          <p:nvCxnSpPr>
            <p:cNvPr id="32" name="Straight Connector 31">
              <a:extLst>
                <a:ext uri="{FF2B5EF4-FFF2-40B4-BE49-F238E27FC236}">
                  <a16:creationId xmlns:a16="http://schemas.microsoft.com/office/drawing/2014/main" id="{DE3D1117-1804-4E8F-B2AE-B472D1A305EA}"/>
                </a:ext>
              </a:extLst>
            </p:cNvPr>
            <p:cNvCxnSpPr>
              <a:cxnSpLocks/>
              <a:endCxn id="17" idx="1"/>
            </p:cNvCxnSpPr>
            <p:nvPr/>
          </p:nvCxnSpPr>
          <p:spPr>
            <a:xfrm flipV="1">
              <a:off x="8520046" y="2608913"/>
              <a:ext cx="380911" cy="160254"/>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AA8C1289-572C-477B-8336-B243D18A8DEA}"/>
                </a:ext>
              </a:extLst>
            </p:cNvPr>
            <p:cNvCxnSpPr>
              <a:cxnSpLocks/>
              <a:endCxn id="16" idx="1"/>
            </p:cNvCxnSpPr>
            <p:nvPr/>
          </p:nvCxnSpPr>
          <p:spPr>
            <a:xfrm>
              <a:off x="8487252" y="2776626"/>
              <a:ext cx="413705" cy="34745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34" name="TextBox 33">
              <a:extLst>
                <a:ext uri="{FF2B5EF4-FFF2-40B4-BE49-F238E27FC236}">
                  <a16:creationId xmlns:a16="http://schemas.microsoft.com/office/drawing/2014/main" id="{F01820E9-820F-488E-BE21-A4F68B3CF811}"/>
                </a:ext>
              </a:extLst>
            </p:cNvPr>
            <p:cNvSpPr txBox="1"/>
            <p:nvPr/>
          </p:nvSpPr>
          <p:spPr>
            <a:xfrm>
              <a:off x="7018333" y="2598571"/>
              <a:ext cx="1518557" cy="369332"/>
            </a:xfrm>
            <a:prstGeom prst="rect">
              <a:avLst/>
            </a:prstGeom>
            <a:solidFill>
              <a:schemeClr val="bg1"/>
            </a:solidFill>
            <a:ln w="19050">
              <a:solidFill>
                <a:srgbClr val="C00000"/>
              </a:solidFill>
            </a:ln>
          </p:spPr>
          <p:txBody>
            <a:bodyPr wrap="square" rtlCol="0">
              <a:spAutoFit/>
            </a:bodyPr>
            <a:lstStyle/>
            <a:p>
              <a:pPr algn="ctr"/>
              <a:r>
                <a:rPr lang="en-US" b="1" dirty="0"/>
                <a:t>TREASURER</a:t>
              </a:r>
            </a:p>
          </p:txBody>
        </p:sp>
        <p:cxnSp>
          <p:nvCxnSpPr>
            <p:cNvPr id="35" name="Straight Connector 34">
              <a:extLst>
                <a:ext uri="{FF2B5EF4-FFF2-40B4-BE49-F238E27FC236}">
                  <a16:creationId xmlns:a16="http://schemas.microsoft.com/office/drawing/2014/main" id="{C488C8AD-1930-4303-8928-A17072EC313E}"/>
                </a:ext>
              </a:extLst>
            </p:cNvPr>
            <p:cNvCxnSpPr>
              <a:cxnSpLocks/>
              <a:stCxn id="12" idx="1"/>
            </p:cNvCxnSpPr>
            <p:nvPr/>
          </p:nvCxnSpPr>
          <p:spPr>
            <a:xfrm flipH="1">
              <a:off x="2510221" y="3771169"/>
              <a:ext cx="491054" cy="225851"/>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BDB8454E-A720-40D9-8D00-AD7966CDE20E}"/>
                </a:ext>
              </a:extLst>
            </p:cNvPr>
            <p:cNvCxnSpPr>
              <a:cxnSpLocks/>
              <a:stCxn id="15" idx="2"/>
              <a:endCxn id="39" idx="0"/>
            </p:cNvCxnSpPr>
            <p:nvPr/>
          </p:nvCxnSpPr>
          <p:spPr>
            <a:xfrm flipH="1">
              <a:off x="4659885" y="1158124"/>
              <a:ext cx="381068" cy="674381"/>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0FFBAB0E-0029-4349-8282-7D2E1B6B7F8D}"/>
                </a:ext>
              </a:extLst>
            </p:cNvPr>
            <p:cNvCxnSpPr>
              <a:cxnSpLocks/>
              <a:endCxn id="39" idx="0"/>
            </p:cNvCxnSpPr>
            <p:nvPr/>
          </p:nvCxnSpPr>
          <p:spPr>
            <a:xfrm>
              <a:off x="4161048" y="1321222"/>
              <a:ext cx="498839" cy="511283"/>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8D05F523-7074-4433-BE06-0B806BEDE2FD}"/>
                </a:ext>
              </a:extLst>
            </p:cNvPr>
            <p:cNvCxnSpPr>
              <a:cxnSpLocks/>
              <a:endCxn id="39" idx="0"/>
            </p:cNvCxnSpPr>
            <p:nvPr/>
          </p:nvCxnSpPr>
          <p:spPr>
            <a:xfrm>
              <a:off x="3674879" y="1644079"/>
              <a:ext cx="985006" cy="18842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F2A58185-36C8-482C-9993-08D8E0619826}"/>
                </a:ext>
              </a:extLst>
            </p:cNvPr>
            <p:cNvSpPr txBox="1"/>
            <p:nvPr/>
          </p:nvSpPr>
          <p:spPr>
            <a:xfrm>
              <a:off x="3900608" y="1832503"/>
              <a:ext cx="1518557" cy="369332"/>
            </a:xfrm>
            <a:prstGeom prst="rect">
              <a:avLst/>
            </a:prstGeom>
            <a:solidFill>
              <a:schemeClr val="bg1"/>
            </a:solidFill>
            <a:ln w="19050">
              <a:solidFill>
                <a:srgbClr val="C00000"/>
              </a:solidFill>
            </a:ln>
          </p:spPr>
          <p:txBody>
            <a:bodyPr wrap="square" rtlCol="0">
              <a:spAutoFit/>
            </a:bodyPr>
            <a:lstStyle/>
            <a:p>
              <a:pPr algn="ctr"/>
              <a:r>
                <a:rPr lang="en-US" b="1" dirty="0"/>
                <a:t>CHAIR-ELECT</a:t>
              </a:r>
            </a:p>
          </p:txBody>
        </p:sp>
        <p:cxnSp>
          <p:nvCxnSpPr>
            <p:cNvPr id="40" name="Straight Connector 39">
              <a:extLst>
                <a:ext uri="{FF2B5EF4-FFF2-40B4-BE49-F238E27FC236}">
                  <a16:creationId xmlns:a16="http://schemas.microsoft.com/office/drawing/2014/main" id="{6422707A-1884-4F30-A5EF-C2568526085C}"/>
                </a:ext>
              </a:extLst>
            </p:cNvPr>
            <p:cNvCxnSpPr>
              <a:cxnSpLocks/>
              <a:stCxn id="7" idx="1"/>
            </p:cNvCxnSpPr>
            <p:nvPr/>
          </p:nvCxnSpPr>
          <p:spPr>
            <a:xfrm flipH="1">
              <a:off x="6877929" y="1625607"/>
              <a:ext cx="1504382" cy="2002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7B70E739-5F40-4A60-B456-6692384AA784}"/>
                </a:ext>
              </a:extLst>
            </p:cNvPr>
            <p:cNvCxnSpPr>
              <a:cxnSpLocks/>
            </p:cNvCxnSpPr>
            <p:nvPr/>
          </p:nvCxnSpPr>
          <p:spPr>
            <a:xfrm flipH="1">
              <a:off x="6798654" y="1318288"/>
              <a:ext cx="993290" cy="54845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DBDA59AA-1704-4CE2-84E9-87475D202721}"/>
                </a:ext>
              </a:extLst>
            </p:cNvPr>
            <p:cNvCxnSpPr>
              <a:cxnSpLocks/>
              <a:stCxn id="14" idx="2"/>
            </p:cNvCxnSpPr>
            <p:nvPr/>
          </p:nvCxnSpPr>
          <p:spPr>
            <a:xfrm flipH="1">
              <a:off x="6863756" y="1148841"/>
              <a:ext cx="14175" cy="736379"/>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F677D9ED-4D18-4875-A2D9-71ABA1FAC161}"/>
                </a:ext>
              </a:extLst>
            </p:cNvPr>
            <p:cNvSpPr txBox="1"/>
            <p:nvPr/>
          </p:nvSpPr>
          <p:spPr>
            <a:xfrm>
              <a:off x="5929958" y="1827839"/>
              <a:ext cx="1518557" cy="369332"/>
            </a:xfrm>
            <a:prstGeom prst="rect">
              <a:avLst/>
            </a:prstGeom>
            <a:solidFill>
              <a:schemeClr val="bg1"/>
            </a:solidFill>
            <a:ln w="19050">
              <a:solidFill>
                <a:srgbClr val="C00000"/>
              </a:solidFill>
            </a:ln>
          </p:spPr>
          <p:txBody>
            <a:bodyPr wrap="square" rtlCol="0">
              <a:spAutoFit/>
            </a:bodyPr>
            <a:lstStyle/>
            <a:p>
              <a:pPr algn="ctr"/>
              <a:r>
                <a:rPr lang="en-US" b="1" dirty="0"/>
                <a:t>VICE-CHAIR</a:t>
              </a:r>
            </a:p>
          </p:txBody>
        </p:sp>
        <p:sp>
          <p:nvSpPr>
            <p:cNvPr id="44" name="Rectangle 43">
              <a:extLst>
                <a:ext uri="{FF2B5EF4-FFF2-40B4-BE49-F238E27FC236}">
                  <a16:creationId xmlns:a16="http://schemas.microsoft.com/office/drawing/2014/main" id="{831DC221-3540-4C9C-BBA8-4DA668B1497A}"/>
                </a:ext>
              </a:extLst>
            </p:cNvPr>
            <p:cNvSpPr/>
            <p:nvPr/>
          </p:nvSpPr>
          <p:spPr>
            <a:xfrm>
              <a:off x="64654" y="5630153"/>
              <a:ext cx="12098371" cy="1077218"/>
            </a:xfrm>
            <a:prstGeom prst="rect">
              <a:avLst/>
            </a:prstGeom>
          </p:spPr>
          <p:txBody>
            <a:bodyPr wrap="square">
              <a:spAutoFit/>
            </a:bodyPr>
            <a:lstStyle/>
            <a:p>
              <a:pPr algn="ctr"/>
              <a:r>
                <a:rPr lang="en-US" sz="1600" dirty="0"/>
                <a:t>CHAIR:  The duties of the Chair are to preside at meetings of the Executive Committee and at business meetings of the Division; to carry out the policies of the membership and of the Executive Committee; and to appoint committees of the Division</a:t>
              </a:r>
            </a:p>
            <a:p>
              <a:pPr algn="ctr"/>
              <a:endParaRPr lang="en-US" sz="1600" i="1" dirty="0">
                <a:latin typeface="Calibri-Italic"/>
              </a:endParaRPr>
            </a:p>
            <a:p>
              <a:pPr algn="ctr"/>
              <a:r>
                <a:rPr lang="en-US" sz="1600" i="1" dirty="0">
                  <a:latin typeface="Calibri-Italic"/>
                </a:rPr>
                <a:t>All positions with red boxes are Voting </a:t>
              </a:r>
              <a:r>
                <a:rPr lang="en-US" sz="1600" i="1" dirty="0" err="1">
                  <a:latin typeface="Calibri-Italic"/>
                </a:rPr>
                <a:t>ExComm</a:t>
              </a:r>
              <a:r>
                <a:rPr lang="en-US" sz="1600" i="1" dirty="0">
                  <a:latin typeface="Calibri-Italic"/>
                </a:rPr>
                <a:t> Officers. Elected officers serve 3 years and can run 2 terms (if re-elected)</a:t>
              </a:r>
            </a:p>
          </p:txBody>
        </p:sp>
        <p:cxnSp>
          <p:nvCxnSpPr>
            <p:cNvPr id="46" name="Straight Connector 45">
              <a:extLst>
                <a:ext uri="{FF2B5EF4-FFF2-40B4-BE49-F238E27FC236}">
                  <a16:creationId xmlns:a16="http://schemas.microsoft.com/office/drawing/2014/main" id="{B61512AB-DA19-4BF7-BECA-CFA1AE29C052}"/>
                </a:ext>
              </a:extLst>
            </p:cNvPr>
            <p:cNvCxnSpPr>
              <a:cxnSpLocks/>
              <a:stCxn id="50" idx="2"/>
              <a:endCxn id="47" idx="0"/>
            </p:cNvCxnSpPr>
            <p:nvPr/>
          </p:nvCxnSpPr>
          <p:spPr>
            <a:xfrm flipH="1">
              <a:off x="3940589" y="4697114"/>
              <a:ext cx="683425" cy="280355"/>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47" name="TextBox 46">
              <a:extLst>
                <a:ext uri="{FF2B5EF4-FFF2-40B4-BE49-F238E27FC236}">
                  <a16:creationId xmlns:a16="http://schemas.microsoft.com/office/drawing/2014/main" id="{1B8833CC-FFA1-4B9F-824D-91BAC025F13F}"/>
                </a:ext>
              </a:extLst>
            </p:cNvPr>
            <p:cNvSpPr txBox="1"/>
            <p:nvPr/>
          </p:nvSpPr>
          <p:spPr>
            <a:xfrm>
              <a:off x="2968975" y="4977467"/>
              <a:ext cx="1943224" cy="338554"/>
            </a:xfrm>
            <a:prstGeom prst="rect">
              <a:avLst/>
            </a:prstGeom>
            <a:solidFill>
              <a:schemeClr val="bg1"/>
            </a:solidFill>
            <a:ln w="19050">
              <a:solidFill>
                <a:schemeClr val="tx1"/>
              </a:solidFill>
            </a:ln>
          </p:spPr>
          <p:txBody>
            <a:bodyPr wrap="square" rtlCol="0">
              <a:spAutoFit/>
            </a:bodyPr>
            <a:lstStyle/>
            <a:p>
              <a:pPr algn="ctr"/>
              <a:r>
                <a:rPr lang="en-US" sz="1600" b="1" dirty="0"/>
                <a:t>Alternate Councilors</a:t>
              </a:r>
            </a:p>
          </p:txBody>
        </p:sp>
        <p:cxnSp>
          <p:nvCxnSpPr>
            <p:cNvPr id="48" name="Straight Connector 47">
              <a:extLst>
                <a:ext uri="{FF2B5EF4-FFF2-40B4-BE49-F238E27FC236}">
                  <a16:creationId xmlns:a16="http://schemas.microsoft.com/office/drawing/2014/main" id="{D68441CF-DB4B-4E6A-91DD-0177A206ED60}"/>
                </a:ext>
              </a:extLst>
            </p:cNvPr>
            <p:cNvCxnSpPr>
              <a:cxnSpLocks/>
            </p:cNvCxnSpPr>
            <p:nvPr/>
          </p:nvCxnSpPr>
          <p:spPr>
            <a:xfrm flipH="1">
              <a:off x="4575320" y="3254692"/>
              <a:ext cx="1179252" cy="117519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49" name="TextBox 48">
              <a:extLst>
                <a:ext uri="{FF2B5EF4-FFF2-40B4-BE49-F238E27FC236}">
                  <a16:creationId xmlns:a16="http://schemas.microsoft.com/office/drawing/2014/main" id="{21F76DD4-5A2C-4F2B-817A-DD39DF05E1B0}"/>
                </a:ext>
              </a:extLst>
            </p:cNvPr>
            <p:cNvSpPr txBox="1"/>
            <p:nvPr/>
          </p:nvSpPr>
          <p:spPr>
            <a:xfrm>
              <a:off x="4967744" y="2924025"/>
              <a:ext cx="1518557" cy="369332"/>
            </a:xfrm>
            <a:prstGeom prst="rect">
              <a:avLst/>
            </a:prstGeom>
            <a:solidFill>
              <a:schemeClr val="bg1"/>
            </a:solidFill>
            <a:ln w="19050">
              <a:solidFill>
                <a:srgbClr val="C00000"/>
              </a:solidFill>
            </a:ln>
          </p:spPr>
          <p:txBody>
            <a:bodyPr wrap="square" rtlCol="0">
              <a:spAutoFit/>
            </a:bodyPr>
            <a:lstStyle/>
            <a:p>
              <a:pPr algn="ctr"/>
              <a:r>
                <a:rPr lang="en-US" b="1" dirty="0"/>
                <a:t>CHAIR</a:t>
              </a:r>
            </a:p>
          </p:txBody>
        </p:sp>
        <p:sp>
          <p:nvSpPr>
            <p:cNvPr id="50" name="TextBox 49">
              <a:extLst>
                <a:ext uri="{FF2B5EF4-FFF2-40B4-BE49-F238E27FC236}">
                  <a16:creationId xmlns:a16="http://schemas.microsoft.com/office/drawing/2014/main" id="{572CC068-B686-4897-9AB9-A72E1E0AFA5D}"/>
                </a:ext>
              </a:extLst>
            </p:cNvPr>
            <p:cNvSpPr txBox="1"/>
            <p:nvPr/>
          </p:nvSpPr>
          <p:spPr>
            <a:xfrm>
              <a:off x="3864735" y="4327780"/>
              <a:ext cx="1518557" cy="369332"/>
            </a:xfrm>
            <a:prstGeom prst="rect">
              <a:avLst/>
            </a:prstGeom>
            <a:solidFill>
              <a:schemeClr val="bg1"/>
            </a:solidFill>
            <a:ln w="19050">
              <a:solidFill>
                <a:srgbClr val="C00000"/>
              </a:solidFill>
            </a:ln>
          </p:spPr>
          <p:txBody>
            <a:bodyPr wrap="square" rtlCol="0">
              <a:spAutoFit/>
            </a:bodyPr>
            <a:lstStyle/>
            <a:p>
              <a:pPr algn="ctr"/>
              <a:r>
                <a:rPr lang="en-US" b="1" dirty="0"/>
                <a:t>Councilors</a:t>
              </a:r>
            </a:p>
          </p:txBody>
        </p:sp>
        <p:sp>
          <p:nvSpPr>
            <p:cNvPr id="51" name="TextBox 50">
              <a:extLst>
                <a:ext uri="{FF2B5EF4-FFF2-40B4-BE49-F238E27FC236}">
                  <a16:creationId xmlns:a16="http://schemas.microsoft.com/office/drawing/2014/main" id="{13D261E3-B991-4228-AECF-7FED9DE0185A}"/>
                </a:ext>
              </a:extLst>
            </p:cNvPr>
            <p:cNvSpPr txBox="1"/>
            <p:nvPr/>
          </p:nvSpPr>
          <p:spPr>
            <a:xfrm>
              <a:off x="7765159" y="1020992"/>
              <a:ext cx="1518557" cy="338554"/>
            </a:xfrm>
            <a:prstGeom prst="rect">
              <a:avLst/>
            </a:prstGeom>
            <a:solidFill>
              <a:schemeClr val="bg1"/>
            </a:solidFill>
            <a:ln w="19050">
              <a:solidFill>
                <a:schemeClr val="tx1"/>
              </a:solidFill>
            </a:ln>
          </p:spPr>
          <p:txBody>
            <a:bodyPr wrap="square" rtlCol="0">
              <a:spAutoFit/>
            </a:bodyPr>
            <a:lstStyle/>
            <a:p>
              <a:pPr algn="ctr"/>
              <a:r>
                <a:rPr lang="en-US" sz="1600" b="1" dirty="0"/>
                <a:t>International</a:t>
              </a:r>
            </a:p>
          </p:txBody>
        </p:sp>
        <p:sp>
          <p:nvSpPr>
            <p:cNvPr id="52" name="TextBox 51">
              <a:extLst>
                <a:ext uri="{FF2B5EF4-FFF2-40B4-BE49-F238E27FC236}">
                  <a16:creationId xmlns:a16="http://schemas.microsoft.com/office/drawing/2014/main" id="{413D1797-4EB6-4831-9A28-969AC46641BA}"/>
                </a:ext>
              </a:extLst>
            </p:cNvPr>
            <p:cNvSpPr txBox="1"/>
            <p:nvPr/>
          </p:nvSpPr>
          <p:spPr>
            <a:xfrm>
              <a:off x="721099" y="4247784"/>
              <a:ext cx="1896033" cy="338554"/>
            </a:xfrm>
            <a:prstGeom prst="rect">
              <a:avLst/>
            </a:prstGeom>
            <a:solidFill>
              <a:schemeClr val="bg1"/>
            </a:solidFill>
            <a:ln w="19050">
              <a:solidFill>
                <a:schemeClr val="tx1"/>
              </a:solidFill>
            </a:ln>
          </p:spPr>
          <p:txBody>
            <a:bodyPr wrap="square" rtlCol="0">
              <a:spAutoFit/>
            </a:bodyPr>
            <a:lstStyle/>
            <a:p>
              <a:pPr algn="ctr"/>
              <a:r>
                <a:rPr lang="en-US" sz="1600" b="1" dirty="0"/>
                <a:t>Membership Comm</a:t>
              </a:r>
            </a:p>
          </p:txBody>
        </p:sp>
        <p:sp>
          <p:nvSpPr>
            <p:cNvPr id="53" name="TextBox 52">
              <a:extLst>
                <a:ext uri="{FF2B5EF4-FFF2-40B4-BE49-F238E27FC236}">
                  <a16:creationId xmlns:a16="http://schemas.microsoft.com/office/drawing/2014/main" id="{11620BF3-6032-4D21-AE6E-2AF8274EC36A}"/>
                </a:ext>
              </a:extLst>
            </p:cNvPr>
            <p:cNvSpPr txBox="1"/>
            <p:nvPr/>
          </p:nvSpPr>
          <p:spPr>
            <a:xfrm>
              <a:off x="721696" y="3713346"/>
              <a:ext cx="1896033" cy="338554"/>
            </a:xfrm>
            <a:prstGeom prst="rect">
              <a:avLst/>
            </a:prstGeom>
            <a:solidFill>
              <a:schemeClr val="bg1"/>
            </a:solidFill>
            <a:ln w="19050">
              <a:solidFill>
                <a:schemeClr val="tx1"/>
              </a:solidFill>
            </a:ln>
          </p:spPr>
          <p:txBody>
            <a:bodyPr wrap="square" rtlCol="0">
              <a:spAutoFit/>
            </a:bodyPr>
            <a:lstStyle/>
            <a:p>
              <a:pPr algn="ctr"/>
              <a:r>
                <a:rPr lang="en-US" sz="1600" b="1" dirty="0"/>
                <a:t>Student Chapters</a:t>
              </a:r>
            </a:p>
          </p:txBody>
        </p:sp>
        <p:sp>
          <p:nvSpPr>
            <p:cNvPr id="54" name="TextBox 53">
              <a:extLst>
                <a:ext uri="{FF2B5EF4-FFF2-40B4-BE49-F238E27FC236}">
                  <a16:creationId xmlns:a16="http://schemas.microsoft.com/office/drawing/2014/main" id="{4AB5A430-BE9F-408E-965B-EA1145D35579}"/>
                </a:ext>
              </a:extLst>
            </p:cNvPr>
            <p:cNvSpPr txBox="1"/>
            <p:nvPr/>
          </p:nvSpPr>
          <p:spPr>
            <a:xfrm>
              <a:off x="8893339" y="4256108"/>
              <a:ext cx="1526175" cy="338554"/>
            </a:xfrm>
            <a:prstGeom prst="rect">
              <a:avLst/>
            </a:prstGeom>
            <a:solidFill>
              <a:schemeClr val="bg1"/>
            </a:solidFill>
            <a:ln w="19050">
              <a:solidFill>
                <a:schemeClr val="tx1"/>
              </a:solidFill>
            </a:ln>
          </p:spPr>
          <p:txBody>
            <a:bodyPr wrap="square" rtlCol="0">
              <a:spAutoFit/>
            </a:bodyPr>
            <a:lstStyle/>
            <a:p>
              <a:pPr algn="ctr"/>
              <a:r>
                <a:rPr lang="en-US" sz="1600" b="1" dirty="0"/>
                <a:t>Nomenclature</a:t>
              </a:r>
            </a:p>
          </p:txBody>
        </p:sp>
      </p:grpSp>
      <p:sp>
        <p:nvSpPr>
          <p:cNvPr id="56" name="Title 1">
            <a:extLst>
              <a:ext uri="{FF2B5EF4-FFF2-40B4-BE49-F238E27FC236}">
                <a16:creationId xmlns:a16="http://schemas.microsoft.com/office/drawing/2014/main" id="{AD270CEC-1C37-47D4-826A-C18418D7D15B}"/>
              </a:ext>
            </a:extLst>
          </p:cNvPr>
          <p:cNvSpPr txBox="1">
            <a:spLocks/>
          </p:cNvSpPr>
          <p:nvPr/>
        </p:nvSpPr>
        <p:spPr>
          <a:xfrm>
            <a:off x="143435" y="75276"/>
            <a:ext cx="11914094" cy="7299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dirty="0">
                <a:solidFill>
                  <a:srgbClr val="000099"/>
                </a:solidFill>
                <a:latin typeface="72 Black" panose="020B0A04030603020204" pitchFamily="34" charset="0"/>
                <a:cs typeface="72 Black" panose="020B0A04030603020204" pitchFamily="34" charset="0"/>
              </a:rPr>
              <a:t>POLY Organizational Chart</a:t>
            </a:r>
          </a:p>
        </p:txBody>
      </p:sp>
      <p:cxnSp>
        <p:nvCxnSpPr>
          <p:cNvPr id="57" name="Straight Connector 56">
            <a:extLst>
              <a:ext uri="{FF2B5EF4-FFF2-40B4-BE49-F238E27FC236}">
                <a16:creationId xmlns:a16="http://schemas.microsoft.com/office/drawing/2014/main" id="{CF066543-0A87-455E-988E-2AAFB3096CE5}"/>
              </a:ext>
            </a:extLst>
          </p:cNvPr>
          <p:cNvCxnSpPr>
            <a:cxnSpLocks/>
          </p:cNvCxnSpPr>
          <p:nvPr/>
        </p:nvCxnSpPr>
        <p:spPr>
          <a:xfrm>
            <a:off x="143435" y="743939"/>
            <a:ext cx="11704320" cy="0"/>
          </a:xfrm>
          <a:prstGeom prst="line">
            <a:avLst/>
          </a:prstGeom>
          <a:ln w="57150">
            <a:solidFill>
              <a:srgbClr val="00009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90151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0B21B1-80D9-8BD3-1640-24949BE54FF0}"/>
            </a:ext>
          </a:extLst>
        </p:cNvPr>
        <p:cNvGrpSpPr/>
        <p:nvPr/>
      </p:nvGrpSpPr>
      <p:grpSpPr>
        <a:xfrm>
          <a:off x="0" y="0"/>
          <a:ext cx="0" cy="0"/>
          <a:chOff x="0" y="0"/>
          <a:chExt cx="0" cy="0"/>
        </a:xfrm>
      </p:grpSpPr>
      <p:sp>
        <p:nvSpPr>
          <p:cNvPr id="14" name="Title 1">
            <a:extLst>
              <a:ext uri="{FF2B5EF4-FFF2-40B4-BE49-F238E27FC236}">
                <a16:creationId xmlns:a16="http://schemas.microsoft.com/office/drawing/2014/main" id="{41BA77AC-427B-FD80-90E6-E979B59E5310}"/>
              </a:ext>
            </a:extLst>
          </p:cNvPr>
          <p:cNvSpPr txBox="1">
            <a:spLocks/>
          </p:cNvSpPr>
          <p:nvPr/>
        </p:nvSpPr>
        <p:spPr>
          <a:xfrm>
            <a:off x="143435" y="84512"/>
            <a:ext cx="11914094" cy="7299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dirty="0">
                <a:solidFill>
                  <a:srgbClr val="000099"/>
                </a:solidFill>
                <a:latin typeface="72 Black" panose="020B0A04030603020204" pitchFamily="34" charset="0"/>
                <a:cs typeface="72 Black" panose="020B0A04030603020204" pitchFamily="34" charset="0"/>
              </a:rPr>
              <a:t>Agenda – Friday Evening</a:t>
            </a:r>
          </a:p>
        </p:txBody>
      </p:sp>
      <p:cxnSp>
        <p:nvCxnSpPr>
          <p:cNvPr id="15" name="Straight Connector 14">
            <a:extLst>
              <a:ext uri="{FF2B5EF4-FFF2-40B4-BE49-F238E27FC236}">
                <a16:creationId xmlns:a16="http://schemas.microsoft.com/office/drawing/2014/main" id="{9915ECCE-E5A1-8129-7D78-A19A63B08176}"/>
              </a:ext>
            </a:extLst>
          </p:cNvPr>
          <p:cNvCxnSpPr>
            <a:cxnSpLocks/>
          </p:cNvCxnSpPr>
          <p:nvPr/>
        </p:nvCxnSpPr>
        <p:spPr>
          <a:xfrm>
            <a:off x="243840" y="811318"/>
            <a:ext cx="11704320" cy="0"/>
          </a:xfrm>
          <a:prstGeom prst="line">
            <a:avLst/>
          </a:prstGeom>
          <a:ln w="57150">
            <a:solidFill>
              <a:srgbClr val="000099"/>
            </a:solidFill>
          </a:ln>
        </p:spPr>
        <p:style>
          <a:lnRef idx="1">
            <a:schemeClr val="accent1"/>
          </a:lnRef>
          <a:fillRef idx="0">
            <a:schemeClr val="accent1"/>
          </a:fillRef>
          <a:effectRef idx="0">
            <a:schemeClr val="accent1"/>
          </a:effectRef>
          <a:fontRef idx="minor">
            <a:schemeClr val="tx1"/>
          </a:fontRef>
        </p:style>
      </p:cxnSp>
      <p:graphicFrame>
        <p:nvGraphicFramePr>
          <p:cNvPr id="3" name="Table 2">
            <a:extLst>
              <a:ext uri="{FF2B5EF4-FFF2-40B4-BE49-F238E27FC236}">
                <a16:creationId xmlns:a16="http://schemas.microsoft.com/office/drawing/2014/main" id="{9DF2C5CA-C73D-DC69-E3EC-2366B92941AA}"/>
              </a:ext>
            </a:extLst>
          </p:cNvPr>
          <p:cNvGraphicFramePr>
            <a:graphicFrameLocks noGrp="1"/>
          </p:cNvGraphicFramePr>
          <p:nvPr>
            <p:extLst>
              <p:ext uri="{D42A27DB-BD31-4B8C-83A1-F6EECF244321}">
                <p14:modId xmlns:p14="http://schemas.microsoft.com/office/powerpoint/2010/main" val="448946875"/>
              </p:ext>
            </p:extLst>
          </p:nvPr>
        </p:nvGraphicFramePr>
        <p:xfrm>
          <a:off x="1533236" y="1191695"/>
          <a:ext cx="9587347" cy="2512823"/>
        </p:xfrm>
        <a:graphic>
          <a:graphicData uri="http://schemas.openxmlformats.org/drawingml/2006/table">
            <a:tbl>
              <a:tblPr firstRow="1" firstCol="1" bandRow="1">
                <a:tableStyleId>{5FD0F851-EC5A-4D38-B0AD-8093EC10F338}</a:tableStyleId>
              </a:tblPr>
              <a:tblGrid>
                <a:gridCol w="988900">
                  <a:extLst>
                    <a:ext uri="{9D8B030D-6E8A-4147-A177-3AD203B41FA5}">
                      <a16:colId xmlns:a16="http://schemas.microsoft.com/office/drawing/2014/main" val="916920475"/>
                    </a:ext>
                  </a:extLst>
                </a:gridCol>
                <a:gridCol w="6682154">
                  <a:extLst>
                    <a:ext uri="{9D8B030D-6E8A-4147-A177-3AD203B41FA5}">
                      <a16:colId xmlns:a16="http://schemas.microsoft.com/office/drawing/2014/main" val="1511947341"/>
                    </a:ext>
                  </a:extLst>
                </a:gridCol>
                <a:gridCol w="1916293">
                  <a:extLst>
                    <a:ext uri="{9D8B030D-6E8A-4147-A177-3AD203B41FA5}">
                      <a16:colId xmlns:a16="http://schemas.microsoft.com/office/drawing/2014/main" val="2924267898"/>
                    </a:ext>
                  </a:extLst>
                </a:gridCol>
              </a:tblGrid>
              <a:tr h="249374">
                <a:tc>
                  <a:txBody>
                    <a:bodyPr/>
                    <a:lstStyle/>
                    <a:p>
                      <a:pPr marL="0" marR="0">
                        <a:lnSpc>
                          <a:spcPct val="120000"/>
                        </a:lnSpc>
                        <a:spcBef>
                          <a:spcPts val="0"/>
                        </a:spcBef>
                        <a:spcAft>
                          <a:spcPts val="0"/>
                        </a:spcAft>
                      </a:pP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5:30 PM</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20000"/>
                        </a:lnSpc>
                        <a:spcBef>
                          <a:spcPts val="0"/>
                        </a:spcBef>
                        <a:spcAft>
                          <a:spcPts val="0"/>
                        </a:spcAft>
                      </a:pPr>
                      <a:r>
                        <a:rPr lang="en-US" sz="1600" kern="100" dirty="0">
                          <a:solidFill>
                            <a:srgbClr val="121212"/>
                          </a:solidFill>
                          <a:effectLst/>
                          <a:latin typeface="Calisto MT" panose="02040603050505030304" pitchFamily="18" charset="0"/>
                          <a:ea typeface="Calibri" panose="020F0502020204030204" pitchFamily="34" charset="0"/>
                          <a:cs typeface="Segoe UI" panose="020B0502040204020203" pitchFamily="34" charset="0"/>
                        </a:rPr>
                        <a:t>Complimentary Happy Hour in Hotel Lobby</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20000"/>
                        </a:lnSpc>
                        <a:spcBef>
                          <a:spcPts val="0"/>
                        </a:spcBef>
                        <a:spcAft>
                          <a:spcPts val="0"/>
                        </a:spcAft>
                      </a:pP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 </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54736894"/>
                  </a:ext>
                </a:extLst>
              </a:tr>
              <a:tr h="249374">
                <a:tc>
                  <a:txBody>
                    <a:bodyPr/>
                    <a:lstStyle/>
                    <a:p>
                      <a:pPr marL="0" marR="0">
                        <a:lnSpc>
                          <a:spcPct val="120000"/>
                        </a:lnSpc>
                        <a:spcBef>
                          <a:spcPts val="0"/>
                        </a:spcBef>
                        <a:spcAft>
                          <a:spcPts val="0"/>
                        </a:spcAft>
                      </a:pP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5:30</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20000"/>
                        </a:lnSpc>
                        <a:spcBef>
                          <a:spcPts val="0"/>
                        </a:spcBef>
                        <a:spcAft>
                          <a:spcPts val="0"/>
                        </a:spcAft>
                      </a:pP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Mingle and catch up with everyone in Hotel Lobby while you enjoy your complimentary happy hour</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20000"/>
                        </a:lnSpc>
                        <a:spcBef>
                          <a:spcPts val="0"/>
                        </a:spcBef>
                        <a:spcAft>
                          <a:spcPts val="0"/>
                        </a:spcAft>
                      </a:pP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27440213"/>
                  </a:ext>
                </a:extLst>
              </a:tr>
              <a:tr h="249374">
                <a:tc>
                  <a:txBody>
                    <a:bodyPr/>
                    <a:lstStyle/>
                    <a:p>
                      <a:pPr marL="0" marR="0">
                        <a:lnSpc>
                          <a:spcPct val="120000"/>
                        </a:lnSpc>
                        <a:spcBef>
                          <a:spcPts val="0"/>
                        </a:spcBef>
                        <a:spcAft>
                          <a:spcPts val="0"/>
                        </a:spcAft>
                      </a:pP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6:00 p.m.</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20000"/>
                        </a:lnSpc>
                        <a:spcBef>
                          <a:spcPts val="0"/>
                        </a:spcBef>
                        <a:spcAft>
                          <a:spcPts val="0"/>
                        </a:spcAft>
                      </a:pP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Welcome </a:t>
                      </a:r>
                    </a:p>
                    <a:p>
                      <a:pPr marL="0" marR="0">
                        <a:lnSpc>
                          <a:spcPct val="120000"/>
                        </a:lnSpc>
                        <a:spcBef>
                          <a:spcPts val="0"/>
                        </a:spcBef>
                        <a:spcAft>
                          <a:spcPts val="0"/>
                        </a:spcAft>
                      </a:pP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Highlight any changes to the agenda</a:t>
                      </a:r>
                    </a:p>
                    <a:p>
                      <a:pPr marL="0" marR="0">
                        <a:lnSpc>
                          <a:spcPct val="120000"/>
                        </a:lnSpc>
                        <a:spcBef>
                          <a:spcPts val="0"/>
                        </a:spcBef>
                        <a:spcAft>
                          <a:spcPts val="0"/>
                        </a:spcAft>
                      </a:pP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Any additional updates or updates</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20000"/>
                        </a:lnSpc>
                        <a:spcBef>
                          <a:spcPts val="0"/>
                        </a:spcBef>
                        <a:spcAft>
                          <a:spcPts val="0"/>
                        </a:spcAft>
                        <a:buClrTx/>
                        <a:buSzTx/>
                        <a:buFontTx/>
                        <a:buNone/>
                        <a:tabLst/>
                        <a:defRPr/>
                      </a:pP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Laura Stratton</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20000"/>
                        </a:lnSpc>
                        <a:spcBef>
                          <a:spcPts val="0"/>
                        </a:spcBef>
                        <a:spcAft>
                          <a:spcPts val="0"/>
                        </a:spcAft>
                      </a:pP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76786850"/>
                  </a:ext>
                </a:extLst>
              </a:tr>
              <a:tr h="249374">
                <a:tc>
                  <a:txBody>
                    <a:bodyPr/>
                    <a:lstStyle/>
                    <a:p>
                      <a:pPr marL="0" marR="0">
                        <a:lnSpc>
                          <a:spcPct val="120000"/>
                        </a:lnSpc>
                        <a:spcBef>
                          <a:spcPts val="0"/>
                        </a:spcBef>
                        <a:spcAft>
                          <a:spcPts val="0"/>
                        </a:spcAft>
                      </a:pP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6:15</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20000"/>
                        </a:lnSpc>
                        <a:spcBef>
                          <a:spcPts val="0"/>
                        </a:spcBef>
                        <a:spcAft>
                          <a:spcPts val="0"/>
                        </a:spcAft>
                      </a:pPr>
                      <a:r>
                        <a:rPr lang="en-US" sz="1600" kern="100" dirty="0">
                          <a:effectLst/>
                          <a:latin typeface="Calibri" panose="020F0502020204030204" pitchFamily="34" charset="0"/>
                          <a:ea typeface="Calibri" panose="020F0502020204030204" pitchFamily="34" charset="0"/>
                          <a:cs typeface="Times New Roman" panose="02020603050405020304" pitchFamily="18" charset="0"/>
                        </a:rPr>
                        <a:t>Mental Health in the Sciences (draft title) with Erin Kent, LSSW</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20000"/>
                        </a:lnSpc>
                        <a:spcBef>
                          <a:spcPts val="0"/>
                        </a:spcBef>
                        <a:spcAft>
                          <a:spcPts val="0"/>
                        </a:spcAft>
                      </a:pPr>
                      <a:r>
                        <a:rPr lang="en-US" sz="1600" kern="100" dirty="0">
                          <a:effectLst/>
                          <a:latin typeface="Calibri" panose="020F0502020204030204" pitchFamily="34" charset="0"/>
                          <a:ea typeface="Calibri" panose="020F0502020204030204" pitchFamily="34" charset="0"/>
                          <a:cs typeface="Times New Roman" panose="02020603050405020304" pitchFamily="18" charset="0"/>
                        </a:rPr>
                        <a:t>Erin Kent</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80694548"/>
                  </a:ext>
                </a:extLst>
              </a:tr>
              <a:tr h="249374">
                <a:tc>
                  <a:txBody>
                    <a:bodyPr/>
                    <a:lstStyle/>
                    <a:p>
                      <a:pPr marL="0" marR="0">
                        <a:lnSpc>
                          <a:spcPct val="120000"/>
                        </a:lnSpc>
                        <a:spcBef>
                          <a:spcPts val="0"/>
                        </a:spcBef>
                        <a:spcAft>
                          <a:spcPts val="0"/>
                        </a:spcAft>
                      </a:pP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20000"/>
                        </a:lnSpc>
                        <a:spcBef>
                          <a:spcPts val="0"/>
                        </a:spcBef>
                        <a:spcAft>
                          <a:spcPts val="0"/>
                        </a:spcAft>
                      </a:pPr>
                      <a:r>
                        <a:rPr lang="en-US" sz="1600" kern="100" dirty="0">
                          <a:effectLst/>
                          <a:latin typeface="Calibri" panose="020F0502020204030204" pitchFamily="34" charset="0"/>
                          <a:ea typeface="Calibri" panose="020F0502020204030204" pitchFamily="34" charset="0"/>
                          <a:cs typeface="Times New Roman" panose="02020603050405020304" pitchFamily="18" charset="0"/>
                        </a:rPr>
                        <a:t>Open conversation will follow</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20000"/>
                        </a:lnSpc>
                        <a:spcBef>
                          <a:spcPts val="0"/>
                        </a:spcBef>
                        <a:spcAft>
                          <a:spcPts val="0"/>
                        </a:spcAft>
                      </a:pP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8985594"/>
                  </a:ext>
                </a:extLst>
              </a:tr>
              <a:tr h="249374">
                <a:tc>
                  <a:txBody>
                    <a:bodyPr/>
                    <a:lstStyle/>
                    <a:p>
                      <a:pPr marL="0" marR="0">
                        <a:lnSpc>
                          <a:spcPct val="120000"/>
                        </a:lnSpc>
                        <a:spcBef>
                          <a:spcPts val="0"/>
                        </a:spcBef>
                        <a:spcAft>
                          <a:spcPts val="0"/>
                        </a:spcAft>
                      </a:pP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20000"/>
                        </a:lnSpc>
                        <a:spcBef>
                          <a:spcPts val="0"/>
                        </a:spcBef>
                        <a:spcAft>
                          <a:spcPts val="0"/>
                        </a:spcAft>
                      </a:pPr>
                      <a:r>
                        <a:rPr lang="en-US" sz="1600" kern="100" dirty="0">
                          <a:effectLst/>
                          <a:latin typeface="Calibri" panose="020F0502020204030204" pitchFamily="34" charset="0"/>
                          <a:ea typeface="Calibri" panose="020F0502020204030204" pitchFamily="34" charset="0"/>
                          <a:cs typeface="Times New Roman" panose="02020603050405020304" pitchFamily="18" charset="0"/>
                        </a:rPr>
                        <a:t>Dinner on your own</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20000"/>
                        </a:lnSpc>
                        <a:spcBef>
                          <a:spcPts val="0"/>
                        </a:spcBef>
                        <a:spcAft>
                          <a:spcPts val="0"/>
                        </a:spcAft>
                      </a:pPr>
                      <a:r>
                        <a:rPr lang="it-IT" sz="1600" kern="100" dirty="0">
                          <a:effectLst/>
                          <a:latin typeface="Calisto MT" panose="02040603050505030304" pitchFamily="18" charset="0"/>
                          <a:ea typeface="Calibri" panose="020F0502020204030204" pitchFamily="34" charset="0"/>
                          <a:cs typeface="Times New Roman" panose="02020603050405020304" pitchFamily="18" charset="0"/>
                        </a:rPr>
                        <a:t> </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30428513"/>
                  </a:ext>
                </a:extLst>
              </a:tr>
            </a:tbl>
          </a:graphicData>
        </a:graphic>
      </p:graphicFrame>
    </p:spTree>
    <p:extLst>
      <p:ext uri="{BB962C8B-B14F-4D97-AF65-F5344CB8AC3E}">
        <p14:creationId xmlns:p14="http://schemas.microsoft.com/office/powerpoint/2010/main" val="3762163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637A41F5-506A-4071-9F6B-72253283F055}"/>
              </a:ext>
            </a:extLst>
          </p:cNvPr>
          <p:cNvSpPr txBox="1">
            <a:spLocks/>
          </p:cNvSpPr>
          <p:nvPr/>
        </p:nvSpPr>
        <p:spPr>
          <a:xfrm>
            <a:off x="143435" y="84512"/>
            <a:ext cx="11914094" cy="7299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dirty="0">
                <a:solidFill>
                  <a:srgbClr val="000099"/>
                </a:solidFill>
                <a:latin typeface="72 Black" panose="020B0A04030603020204" pitchFamily="34" charset="0"/>
                <a:cs typeface="72 Black" panose="020B0A04030603020204" pitchFamily="34" charset="0"/>
              </a:rPr>
              <a:t>Agenda – Saturday Morning</a:t>
            </a:r>
          </a:p>
        </p:txBody>
      </p:sp>
      <p:cxnSp>
        <p:nvCxnSpPr>
          <p:cNvPr id="15" name="Straight Connector 14">
            <a:extLst>
              <a:ext uri="{FF2B5EF4-FFF2-40B4-BE49-F238E27FC236}">
                <a16:creationId xmlns:a16="http://schemas.microsoft.com/office/drawing/2014/main" id="{064194C5-1678-4178-B67A-2C3834D58328}"/>
              </a:ext>
            </a:extLst>
          </p:cNvPr>
          <p:cNvCxnSpPr>
            <a:cxnSpLocks/>
          </p:cNvCxnSpPr>
          <p:nvPr/>
        </p:nvCxnSpPr>
        <p:spPr>
          <a:xfrm>
            <a:off x="243840" y="811318"/>
            <a:ext cx="11704320" cy="0"/>
          </a:xfrm>
          <a:prstGeom prst="line">
            <a:avLst/>
          </a:prstGeom>
          <a:ln w="57150">
            <a:solidFill>
              <a:srgbClr val="000099"/>
            </a:solidFill>
          </a:ln>
        </p:spPr>
        <p:style>
          <a:lnRef idx="1">
            <a:schemeClr val="accent1"/>
          </a:lnRef>
          <a:fillRef idx="0">
            <a:schemeClr val="accent1"/>
          </a:fillRef>
          <a:effectRef idx="0">
            <a:schemeClr val="accent1"/>
          </a:effectRef>
          <a:fontRef idx="minor">
            <a:schemeClr val="tx1"/>
          </a:fontRef>
        </p:style>
      </p:cxnSp>
      <p:graphicFrame>
        <p:nvGraphicFramePr>
          <p:cNvPr id="3" name="Table 2">
            <a:extLst>
              <a:ext uri="{FF2B5EF4-FFF2-40B4-BE49-F238E27FC236}">
                <a16:creationId xmlns:a16="http://schemas.microsoft.com/office/drawing/2014/main" id="{37C20B91-81B6-453F-A119-62D774DF3645}"/>
              </a:ext>
            </a:extLst>
          </p:cNvPr>
          <p:cNvGraphicFramePr>
            <a:graphicFrameLocks noGrp="1"/>
          </p:cNvGraphicFramePr>
          <p:nvPr>
            <p:extLst>
              <p:ext uri="{D42A27DB-BD31-4B8C-83A1-F6EECF244321}">
                <p14:modId xmlns:p14="http://schemas.microsoft.com/office/powerpoint/2010/main" val="577821296"/>
              </p:ext>
            </p:extLst>
          </p:nvPr>
        </p:nvGraphicFramePr>
        <p:xfrm>
          <a:off x="1533236" y="1191695"/>
          <a:ext cx="9587347" cy="5143058"/>
        </p:xfrm>
        <a:graphic>
          <a:graphicData uri="http://schemas.openxmlformats.org/drawingml/2006/table">
            <a:tbl>
              <a:tblPr firstRow="1" firstCol="1" bandRow="1">
                <a:tableStyleId>{5FD0F851-EC5A-4D38-B0AD-8093EC10F338}</a:tableStyleId>
              </a:tblPr>
              <a:tblGrid>
                <a:gridCol w="988900">
                  <a:extLst>
                    <a:ext uri="{9D8B030D-6E8A-4147-A177-3AD203B41FA5}">
                      <a16:colId xmlns:a16="http://schemas.microsoft.com/office/drawing/2014/main" val="916920475"/>
                    </a:ext>
                  </a:extLst>
                </a:gridCol>
                <a:gridCol w="6682154">
                  <a:extLst>
                    <a:ext uri="{9D8B030D-6E8A-4147-A177-3AD203B41FA5}">
                      <a16:colId xmlns:a16="http://schemas.microsoft.com/office/drawing/2014/main" val="1511947341"/>
                    </a:ext>
                  </a:extLst>
                </a:gridCol>
                <a:gridCol w="1916293">
                  <a:extLst>
                    <a:ext uri="{9D8B030D-6E8A-4147-A177-3AD203B41FA5}">
                      <a16:colId xmlns:a16="http://schemas.microsoft.com/office/drawing/2014/main" val="2924267898"/>
                    </a:ext>
                  </a:extLst>
                </a:gridCol>
              </a:tblGrid>
              <a:tr h="249374">
                <a:tc>
                  <a:txBody>
                    <a:bodyPr/>
                    <a:lstStyle/>
                    <a:p>
                      <a:pPr marL="0" marR="0">
                        <a:lnSpc>
                          <a:spcPct val="120000"/>
                        </a:lnSpc>
                        <a:spcBef>
                          <a:spcPts val="0"/>
                        </a:spcBef>
                        <a:spcAft>
                          <a:spcPts val="0"/>
                        </a:spcAft>
                      </a:pP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7:00 am</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20000"/>
                        </a:lnSpc>
                        <a:spcBef>
                          <a:spcPts val="0"/>
                        </a:spcBef>
                        <a:spcAft>
                          <a:spcPts val="0"/>
                        </a:spcAft>
                      </a:pPr>
                      <a:r>
                        <a:rPr lang="en-US" sz="1600" kern="100">
                          <a:solidFill>
                            <a:srgbClr val="121212"/>
                          </a:solidFill>
                          <a:effectLst/>
                          <a:latin typeface="Calisto MT" panose="02040603050505030304" pitchFamily="18" charset="0"/>
                          <a:ea typeface="Calibri" panose="020F0502020204030204" pitchFamily="34" charset="0"/>
                          <a:cs typeface="Segoe UI" panose="020B0502040204020203" pitchFamily="34" charset="0"/>
                        </a:rPr>
                        <a:t>Free made-to-order breakfast </a:t>
                      </a:r>
                      <a:r>
                        <a:rPr lang="en-US" sz="1600" kern="100">
                          <a:effectLst/>
                          <a:latin typeface="Calisto MT" panose="02040603050505030304" pitchFamily="18" charset="0"/>
                          <a:ea typeface="Calibri" panose="020F0502020204030204" pitchFamily="34" charset="0"/>
                          <a:cs typeface="Times New Roman" panose="02020603050405020304" pitchFamily="18" charset="0"/>
                        </a:rPr>
                        <a:t>provided by the hotel in foyer</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20000"/>
                        </a:lnSpc>
                        <a:spcBef>
                          <a:spcPts val="0"/>
                        </a:spcBef>
                        <a:spcAft>
                          <a:spcPts val="0"/>
                        </a:spcAft>
                      </a:pP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 </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54736894"/>
                  </a:ext>
                </a:extLst>
              </a:tr>
              <a:tr h="249374">
                <a:tc>
                  <a:txBody>
                    <a:bodyPr/>
                    <a:lstStyle/>
                    <a:p>
                      <a:pPr marL="0" marR="0">
                        <a:lnSpc>
                          <a:spcPct val="120000"/>
                        </a:lnSpc>
                        <a:spcBef>
                          <a:spcPts val="0"/>
                        </a:spcBef>
                        <a:spcAft>
                          <a:spcPts val="0"/>
                        </a:spcAft>
                      </a:pP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8:00</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20000"/>
                        </a:lnSpc>
                        <a:spcBef>
                          <a:spcPts val="0"/>
                        </a:spcBef>
                        <a:spcAft>
                          <a:spcPts val="0"/>
                        </a:spcAft>
                      </a:pP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Welcome</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160020" marR="0">
                        <a:lnSpc>
                          <a:spcPct val="120000"/>
                        </a:lnSpc>
                        <a:spcBef>
                          <a:spcPts val="0"/>
                        </a:spcBef>
                        <a:spcAft>
                          <a:spcPts val="0"/>
                        </a:spcAft>
                      </a:pP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-Around the Room Intro </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160020" marR="0">
                        <a:lnSpc>
                          <a:spcPct val="120000"/>
                        </a:lnSpc>
                        <a:spcBef>
                          <a:spcPts val="0"/>
                        </a:spcBef>
                        <a:spcAft>
                          <a:spcPts val="0"/>
                        </a:spcAft>
                      </a:pP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-Voting Body </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160020" marR="0">
                        <a:lnSpc>
                          <a:spcPct val="120000"/>
                        </a:lnSpc>
                        <a:spcBef>
                          <a:spcPts val="0"/>
                        </a:spcBef>
                        <a:spcAft>
                          <a:spcPts val="0"/>
                        </a:spcAft>
                      </a:pP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-Minutes Review(Justin Kennemur)</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20000"/>
                        </a:lnSpc>
                        <a:spcBef>
                          <a:spcPts val="0"/>
                        </a:spcBef>
                        <a:spcAft>
                          <a:spcPts val="0"/>
                        </a:spcAft>
                      </a:pPr>
                      <a:r>
                        <a:rPr lang="en-US" sz="1600" kern="100">
                          <a:effectLst/>
                          <a:latin typeface="Calisto MT" panose="02040603050505030304" pitchFamily="18" charset="0"/>
                          <a:ea typeface="Calibri" panose="020F0502020204030204" pitchFamily="34" charset="0"/>
                          <a:cs typeface="Times New Roman" panose="02020603050405020304" pitchFamily="18" charset="0"/>
                        </a:rPr>
                        <a:t>Laura Stratton</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27440213"/>
                  </a:ext>
                </a:extLst>
              </a:tr>
              <a:tr h="249374">
                <a:tc>
                  <a:txBody>
                    <a:bodyPr/>
                    <a:lstStyle/>
                    <a:p>
                      <a:pPr marL="0" marR="0">
                        <a:lnSpc>
                          <a:spcPct val="120000"/>
                        </a:lnSpc>
                        <a:spcBef>
                          <a:spcPts val="0"/>
                        </a:spcBef>
                        <a:spcAft>
                          <a:spcPts val="0"/>
                        </a:spcAft>
                      </a:pPr>
                      <a:r>
                        <a:rPr lang="en-US" sz="1600" kern="100">
                          <a:effectLst/>
                          <a:latin typeface="Calisto MT" panose="02040603050505030304" pitchFamily="18" charset="0"/>
                          <a:ea typeface="Calibri" panose="020F0502020204030204" pitchFamily="34" charset="0"/>
                          <a:cs typeface="Times New Roman" panose="02020603050405020304" pitchFamily="18" charset="0"/>
                        </a:rPr>
                        <a:t>8:15</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20000"/>
                        </a:lnSpc>
                        <a:spcBef>
                          <a:spcPts val="0"/>
                        </a:spcBef>
                        <a:spcAft>
                          <a:spcPts val="0"/>
                        </a:spcAft>
                      </a:pPr>
                      <a:r>
                        <a:rPr lang="en-US" sz="1600" kern="100">
                          <a:effectLst/>
                          <a:latin typeface="Calisto MT" panose="02040603050505030304" pitchFamily="18" charset="0"/>
                          <a:ea typeface="Calibri" panose="020F0502020204030204" pitchFamily="34" charset="0"/>
                          <a:cs typeface="Times New Roman" panose="02020603050405020304" pitchFamily="18" charset="0"/>
                        </a:rPr>
                        <a:t>Councilor’s Reports</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20000"/>
                        </a:lnSpc>
                        <a:spcBef>
                          <a:spcPts val="0"/>
                        </a:spcBef>
                        <a:spcAft>
                          <a:spcPts val="0"/>
                        </a:spcAft>
                      </a:pP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Brian Long</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20000"/>
                        </a:lnSpc>
                        <a:spcBef>
                          <a:spcPts val="0"/>
                        </a:spcBef>
                        <a:spcAft>
                          <a:spcPts val="0"/>
                        </a:spcAft>
                      </a:pP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Mary Ann Meador</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20000"/>
                        </a:lnSpc>
                        <a:spcBef>
                          <a:spcPts val="0"/>
                        </a:spcBef>
                        <a:spcAft>
                          <a:spcPts val="0"/>
                        </a:spcAft>
                      </a:pP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Greg Tew</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20000"/>
                        </a:lnSpc>
                        <a:spcBef>
                          <a:spcPts val="0"/>
                        </a:spcBef>
                        <a:spcAft>
                          <a:spcPts val="0"/>
                        </a:spcAft>
                      </a:pP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Kathryn Uhrich</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76786850"/>
                  </a:ext>
                </a:extLst>
              </a:tr>
              <a:tr h="249374">
                <a:tc>
                  <a:txBody>
                    <a:bodyPr/>
                    <a:lstStyle/>
                    <a:p>
                      <a:pPr marL="0" marR="0">
                        <a:lnSpc>
                          <a:spcPct val="120000"/>
                        </a:lnSpc>
                        <a:spcBef>
                          <a:spcPts val="0"/>
                        </a:spcBef>
                        <a:spcAft>
                          <a:spcPts val="0"/>
                        </a:spcAft>
                      </a:pP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8:30</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20000"/>
                        </a:lnSpc>
                        <a:spcBef>
                          <a:spcPts val="0"/>
                        </a:spcBef>
                        <a:spcAft>
                          <a:spcPts val="0"/>
                        </a:spcAft>
                      </a:pP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Secretary’s report (Justin Kennemur) </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102870" marR="0">
                        <a:lnSpc>
                          <a:spcPct val="120000"/>
                        </a:lnSpc>
                        <a:spcBef>
                          <a:spcPts val="0"/>
                        </a:spcBef>
                        <a:spcAft>
                          <a:spcPts val="0"/>
                        </a:spcAft>
                      </a:pP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-Publicity / Website / Strat Update</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17170" marR="0" indent="-114300">
                        <a:lnSpc>
                          <a:spcPct val="120000"/>
                        </a:lnSpc>
                        <a:spcBef>
                          <a:spcPts val="0"/>
                        </a:spcBef>
                        <a:spcAft>
                          <a:spcPts val="0"/>
                        </a:spcAft>
                      </a:pP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-ACS/POLY Non-Technical Meetings </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17170" marR="0" indent="-114300">
                        <a:lnSpc>
                          <a:spcPct val="120000"/>
                        </a:lnSpc>
                        <a:spcBef>
                          <a:spcPts val="0"/>
                        </a:spcBef>
                        <a:spcAft>
                          <a:spcPts val="0"/>
                        </a:spcAft>
                      </a:pP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 Other: What’s required, what we’re doing, what will change</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20000"/>
                        </a:lnSpc>
                        <a:spcBef>
                          <a:spcPts val="0"/>
                        </a:spcBef>
                        <a:spcAft>
                          <a:spcPts val="0"/>
                        </a:spcAft>
                      </a:pP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Tayler Hebner</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20000"/>
                        </a:lnSpc>
                        <a:spcBef>
                          <a:spcPts val="0"/>
                        </a:spcBef>
                        <a:spcAft>
                          <a:spcPts val="0"/>
                        </a:spcAft>
                      </a:pP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 </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20000"/>
                        </a:lnSpc>
                        <a:spcBef>
                          <a:spcPts val="0"/>
                        </a:spcBef>
                        <a:spcAft>
                          <a:spcPts val="0"/>
                        </a:spcAft>
                      </a:pP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Justin Kennemur</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80694548"/>
                  </a:ext>
                </a:extLst>
              </a:tr>
              <a:tr h="249374">
                <a:tc>
                  <a:txBody>
                    <a:bodyPr/>
                    <a:lstStyle/>
                    <a:p>
                      <a:pPr marL="0" marR="0">
                        <a:lnSpc>
                          <a:spcPct val="120000"/>
                        </a:lnSpc>
                        <a:spcBef>
                          <a:spcPts val="0"/>
                        </a:spcBef>
                        <a:spcAft>
                          <a:spcPts val="0"/>
                        </a:spcAft>
                      </a:pP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9:30</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20000"/>
                        </a:lnSpc>
                        <a:spcBef>
                          <a:spcPts val="0"/>
                        </a:spcBef>
                        <a:spcAft>
                          <a:spcPts val="0"/>
                        </a:spcAft>
                      </a:pP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Chair Elect (Derek Patton) </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160020" marR="0">
                        <a:lnSpc>
                          <a:spcPct val="120000"/>
                        </a:lnSpc>
                        <a:spcBef>
                          <a:spcPts val="0"/>
                        </a:spcBef>
                        <a:spcAft>
                          <a:spcPts val="0"/>
                        </a:spcAft>
                      </a:pP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-IAB (10 minutes)</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160020" marR="0">
                        <a:lnSpc>
                          <a:spcPct val="120000"/>
                        </a:lnSpc>
                        <a:spcBef>
                          <a:spcPts val="0"/>
                        </a:spcBef>
                        <a:spcAft>
                          <a:spcPts val="0"/>
                        </a:spcAft>
                      </a:pP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-Awards &amp; New Rubrics (10 minutes)</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160020" marR="0">
                        <a:lnSpc>
                          <a:spcPct val="120000"/>
                        </a:lnSpc>
                        <a:spcBef>
                          <a:spcPts val="0"/>
                        </a:spcBef>
                        <a:spcAft>
                          <a:spcPts val="0"/>
                        </a:spcAft>
                      </a:pPr>
                      <a:r>
                        <a:rPr lang="it-IT" sz="1600" kern="100" dirty="0">
                          <a:effectLst/>
                          <a:latin typeface="Calisto MT" panose="02040603050505030304" pitchFamily="18" charset="0"/>
                          <a:ea typeface="Calibri" panose="020F0502020204030204" pitchFamily="34" charset="0"/>
                          <a:cs typeface="Times New Roman" panose="02020603050405020304" pitchFamily="18" charset="0"/>
                        </a:rPr>
                        <a:t>-ACS Programming (20 minutes)</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20000"/>
                        </a:lnSpc>
                        <a:spcBef>
                          <a:spcPts val="0"/>
                        </a:spcBef>
                        <a:spcAft>
                          <a:spcPts val="0"/>
                        </a:spcAft>
                      </a:pPr>
                      <a:r>
                        <a:rPr lang="it-IT" sz="1600" kern="100" dirty="0">
                          <a:effectLst/>
                          <a:latin typeface="Calisto MT" panose="02040603050505030304" pitchFamily="18" charset="0"/>
                          <a:ea typeface="Calibri" panose="020F0502020204030204" pitchFamily="34" charset="0"/>
                          <a:cs typeface="Times New Roman" panose="02020603050405020304" pitchFamily="18" charset="0"/>
                        </a:rPr>
                        <a:t>Jeff Ting</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20000"/>
                        </a:lnSpc>
                        <a:spcBef>
                          <a:spcPts val="0"/>
                        </a:spcBef>
                        <a:spcAft>
                          <a:spcPts val="0"/>
                        </a:spcAft>
                      </a:pPr>
                      <a:r>
                        <a:rPr lang="it-IT" sz="1600" kern="100" dirty="0">
                          <a:effectLst/>
                          <a:latin typeface="Calisto MT" panose="02040603050505030304" pitchFamily="18" charset="0"/>
                          <a:ea typeface="Calibri" panose="020F0502020204030204" pitchFamily="34" charset="0"/>
                          <a:cs typeface="Times New Roman" panose="02020603050405020304" pitchFamily="18" charset="0"/>
                        </a:rPr>
                        <a:t>Toby Nelson</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20000"/>
                        </a:lnSpc>
                        <a:spcBef>
                          <a:spcPts val="0"/>
                        </a:spcBef>
                        <a:spcAft>
                          <a:spcPts val="0"/>
                        </a:spcAft>
                      </a:pPr>
                      <a:r>
                        <a:rPr lang="it-IT" sz="1600" kern="100" dirty="0">
                          <a:effectLst/>
                          <a:latin typeface="Calisto MT" panose="02040603050505030304" pitchFamily="18" charset="0"/>
                          <a:ea typeface="Calibri" panose="020F0502020204030204" pitchFamily="34" charset="0"/>
                          <a:cs typeface="Times New Roman" panose="02020603050405020304" pitchFamily="18" charset="0"/>
                        </a:rPr>
                        <a:t>Danniebelle Haas</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8985594"/>
                  </a:ext>
                </a:extLst>
              </a:tr>
              <a:tr h="249374">
                <a:tc>
                  <a:txBody>
                    <a:bodyPr/>
                    <a:lstStyle/>
                    <a:p>
                      <a:pPr marL="0" marR="0">
                        <a:lnSpc>
                          <a:spcPct val="120000"/>
                        </a:lnSpc>
                        <a:spcBef>
                          <a:spcPts val="0"/>
                        </a:spcBef>
                        <a:spcAft>
                          <a:spcPts val="0"/>
                        </a:spcAft>
                      </a:pPr>
                      <a:r>
                        <a:rPr lang="it-IT" sz="1600" kern="100">
                          <a:effectLst/>
                          <a:latin typeface="Calisto MT" panose="02040603050505030304" pitchFamily="18" charset="0"/>
                          <a:ea typeface="Calibri" panose="020F0502020204030204" pitchFamily="34" charset="0"/>
                          <a:cs typeface="Times New Roman" panose="02020603050405020304" pitchFamily="18" charset="0"/>
                        </a:rPr>
                        <a:t>10:10</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20000"/>
                        </a:lnSpc>
                        <a:spcBef>
                          <a:spcPts val="0"/>
                        </a:spcBef>
                        <a:spcAft>
                          <a:spcPts val="0"/>
                        </a:spcAft>
                      </a:pPr>
                      <a:r>
                        <a:rPr lang="it-IT" sz="1600" kern="100" dirty="0">
                          <a:effectLst/>
                          <a:latin typeface="Calisto MT" panose="02040603050505030304" pitchFamily="18" charset="0"/>
                          <a:ea typeface="Calibri" panose="020F0502020204030204" pitchFamily="34" charset="0"/>
                          <a:cs typeface="Times New Roman" panose="02020603050405020304" pitchFamily="18" charset="0"/>
                        </a:rPr>
                        <a:t>Break </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20000"/>
                        </a:lnSpc>
                        <a:spcBef>
                          <a:spcPts val="0"/>
                        </a:spcBef>
                        <a:spcAft>
                          <a:spcPts val="0"/>
                        </a:spcAft>
                      </a:pPr>
                      <a:r>
                        <a:rPr lang="it-IT" sz="1600" kern="100" dirty="0">
                          <a:effectLst/>
                          <a:latin typeface="Calisto MT" panose="02040603050505030304" pitchFamily="18" charset="0"/>
                          <a:ea typeface="Calibri" panose="020F0502020204030204" pitchFamily="34" charset="0"/>
                          <a:cs typeface="Times New Roman" panose="02020603050405020304" pitchFamily="18" charset="0"/>
                        </a:rPr>
                        <a:t> </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30428513"/>
                  </a:ext>
                </a:extLst>
              </a:tr>
            </a:tbl>
          </a:graphicData>
        </a:graphic>
      </p:graphicFrame>
    </p:spTree>
    <p:extLst>
      <p:ext uri="{BB962C8B-B14F-4D97-AF65-F5344CB8AC3E}">
        <p14:creationId xmlns:p14="http://schemas.microsoft.com/office/powerpoint/2010/main" val="34734591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42AA4FB0-5614-4F05-995F-60B38E630170}"/>
              </a:ext>
            </a:extLst>
          </p:cNvPr>
          <p:cNvSpPr txBox="1">
            <a:spLocks/>
          </p:cNvSpPr>
          <p:nvPr/>
        </p:nvSpPr>
        <p:spPr>
          <a:xfrm>
            <a:off x="143435" y="192351"/>
            <a:ext cx="11914094" cy="7299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dirty="0">
                <a:solidFill>
                  <a:srgbClr val="000099"/>
                </a:solidFill>
                <a:latin typeface="72 Black" panose="020B0A04030603020204" pitchFamily="34" charset="0"/>
                <a:cs typeface="72 Black" panose="020B0A04030603020204" pitchFamily="34" charset="0"/>
              </a:rPr>
              <a:t>Agenda – Saturday Afternoon</a:t>
            </a:r>
          </a:p>
        </p:txBody>
      </p:sp>
      <p:cxnSp>
        <p:nvCxnSpPr>
          <p:cNvPr id="10" name="Straight Connector 9">
            <a:extLst>
              <a:ext uri="{FF2B5EF4-FFF2-40B4-BE49-F238E27FC236}">
                <a16:creationId xmlns:a16="http://schemas.microsoft.com/office/drawing/2014/main" id="{C1BC42B7-624C-4C7B-844C-61885BBD4F2C}"/>
              </a:ext>
            </a:extLst>
          </p:cNvPr>
          <p:cNvCxnSpPr>
            <a:cxnSpLocks/>
          </p:cNvCxnSpPr>
          <p:nvPr/>
        </p:nvCxnSpPr>
        <p:spPr>
          <a:xfrm>
            <a:off x="243840" y="909921"/>
            <a:ext cx="11704320" cy="0"/>
          </a:xfrm>
          <a:prstGeom prst="line">
            <a:avLst/>
          </a:prstGeom>
          <a:ln w="57150">
            <a:solidFill>
              <a:srgbClr val="000099"/>
            </a:solidFill>
          </a:ln>
        </p:spPr>
        <p:style>
          <a:lnRef idx="1">
            <a:schemeClr val="accent1"/>
          </a:lnRef>
          <a:fillRef idx="0">
            <a:schemeClr val="accent1"/>
          </a:fillRef>
          <a:effectRef idx="0">
            <a:schemeClr val="accent1"/>
          </a:effectRef>
          <a:fontRef idx="minor">
            <a:schemeClr val="tx1"/>
          </a:fontRef>
        </p:style>
      </p:cxnSp>
      <p:graphicFrame>
        <p:nvGraphicFramePr>
          <p:cNvPr id="3" name="Table 2">
            <a:extLst>
              <a:ext uri="{FF2B5EF4-FFF2-40B4-BE49-F238E27FC236}">
                <a16:creationId xmlns:a16="http://schemas.microsoft.com/office/drawing/2014/main" id="{DBB98A1E-64EE-47A3-9CFD-E0C1EADF8DAF}"/>
              </a:ext>
            </a:extLst>
          </p:cNvPr>
          <p:cNvGraphicFramePr>
            <a:graphicFrameLocks noGrp="1"/>
          </p:cNvGraphicFramePr>
          <p:nvPr>
            <p:extLst>
              <p:ext uri="{D42A27DB-BD31-4B8C-83A1-F6EECF244321}">
                <p14:modId xmlns:p14="http://schemas.microsoft.com/office/powerpoint/2010/main" val="4147085880"/>
              </p:ext>
            </p:extLst>
          </p:nvPr>
        </p:nvGraphicFramePr>
        <p:xfrm>
          <a:off x="1302326" y="1461057"/>
          <a:ext cx="9587347" cy="4949791"/>
        </p:xfrm>
        <a:graphic>
          <a:graphicData uri="http://schemas.openxmlformats.org/drawingml/2006/table">
            <a:tbl>
              <a:tblPr firstRow="1" firstCol="1" bandRow="1">
                <a:tableStyleId>{5FD0F851-EC5A-4D38-B0AD-8093EC10F338}</a:tableStyleId>
              </a:tblPr>
              <a:tblGrid>
                <a:gridCol w="988900">
                  <a:extLst>
                    <a:ext uri="{9D8B030D-6E8A-4147-A177-3AD203B41FA5}">
                      <a16:colId xmlns:a16="http://schemas.microsoft.com/office/drawing/2014/main" val="2263736934"/>
                    </a:ext>
                  </a:extLst>
                </a:gridCol>
                <a:gridCol w="6682154">
                  <a:extLst>
                    <a:ext uri="{9D8B030D-6E8A-4147-A177-3AD203B41FA5}">
                      <a16:colId xmlns:a16="http://schemas.microsoft.com/office/drawing/2014/main" val="670078207"/>
                    </a:ext>
                  </a:extLst>
                </a:gridCol>
                <a:gridCol w="1916293">
                  <a:extLst>
                    <a:ext uri="{9D8B030D-6E8A-4147-A177-3AD203B41FA5}">
                      <a16:colId xmlns:a16="http://schemas.microsoft.com/office/drawing/2014/main" val="2145269779"/>
                    </a:ext>
                  </a:extLst>
                </a:gridCol>
              </a:tblGrid>
              <a:tr h="548613">
                <a:tc>
                  <a:txBody>
                    <a:bodyPr/>
                    <a:lstStyle/>
                    <a:p>
                      <a:pPr marL="0" marR="0">
                        <a:lnSpc>
                          <a:spcPct val="120000"/>
                        </a:lnSpc>
                        <a:spcBef>
                          <a:spcPts val="0"/>
                        </a:spcBef>
                        <a:spcAft>
                          <a:spcPts val="0"/>
                        </a:spcAft>
                      </a:pPr>
                      <a:r>
                        <a:rPr lang="it-IT" sz="1600" kern="100" dirty="0">
                          <a:effectLst/>
                          <a:latin typeface="Calisto MT" panose="02040603050505030304" pitchFamily="18" charset="0"/>
                          <a:ea typeface="Calibri" panose="020F0502020204030204" pitchFamily="34" charset="0"/>
                          <a:cs typeface="Times New Roman" panose="02020603050405020304" pitchFamily="18" charset="0"/>
                        </a:rPr>
                        <a:t>10:25</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20000"/>
                        </a:lnSpc>
                        <a:spcBef>
                          <a:spcPts val="0"/>
                        </a:spcBef>
                        <a:spcAft>
                          <a:spcPts val="0"/>
                        </a:spcAft>
                      </a:pPr>
                      <a:r>
                        <a:rPr lang="en-US" sz="1600" b="0" kern="100" dirty="0">
                          <a:effectLst/>
                          <a:latin typeface="Calisto MT" panose="02040603050505030304" pitchFamily="18" charset="0"/>
                          <a:ea typeface="Calibri" panose="020F0502020204030204" pitchFamily="34" charset="0"/>
                          <a:cs typeface="Times New Roman" panose="02020603050405020304" pitchFamily="18" charset="0"/>
                        </a:rPr>
                        <a:t>Treasurer’s Report and Budget Outlook</a:t>
                      </a: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 </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20000"/>
                        </a:lnSpc>
                        <a:spcBef>
                          <a:spcPts val="0"/>
                        </a:spcBef>
                        <a:spcAft>
                          <a:spcPts val="0"/>
                        </a:spcAft>
                      </a:pP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John Matson</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28395798"/>
                  </a:ext>
                </a:extLst>
              </a:tr>
              <a:tr h="693337">
                <a:tc>
                  <a:txBody>
                    <a:bodyPr/>
                    <a:lstStyle/>
                    <a:p>
                      <a:pPr marL="0" marR="0">
                        <a:lnSpc>
                          <a:spcPct val="120000"/>
                        </a:lnSpc>
                        <a:spcBef>
                          <a:spcPts val="0"/>
                        </a:spcBef>
                        <a:spcAft>
                          <a:spcPts val="0"/>
                        </a:spcAft>
                      </a:pPr>
                      <a:r>
                        <a:rPr lang="it-IT" sz="1600" kern="100">
                          <a:effectLst/>
                          <a:latin typeface="Calisto MT" panose="02040603050505030304" pitchFamily="18" charset="0"/>
                          <a:ea typeface="Calibri" panose="020F0502020204030204" pitchFamily="34" charset="0"/>
                          <a:cs typeface="Times New Roman" panose="02020603050405020304" pitchFamily="18" charset="0"/>
                        </a:rPr>
                        <a:t>11:25</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20000"/>
                        </a:lnSpc>
                        <a:spcBef>
                          <a:spcPts val="0"/>
                        </a:spcBef>
                        <a:spcAft>
                          <a:spcPts val="0"/>
                        </a:spcAft>
                      </a:pP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Sponsorship and Support Committee</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20000"/>
                        </a:lnSpc>
                        <a:spcBef>
                          <a:spcPts val="0"/>
                        </a:spcBef>
                        <a:spcAft>
                          <a:spcPts val="0"/>
                        </a:spcAft>
                      </a:pP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Justin Kennemur/ Laura Stratton</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67220121"/>
                  </a:ext>
                </a:extLst>
              </a:tr>
              <a:tr h="592852">
                <a:tc>
                  <a:txBody>
                    <a:bodyPr/>
                    <a:lstStyle/>
                    <a:p>
                      <a:pPr marL="0" marR="0">
                        <a:lnSpc>
                          <a:spcPct val="120000"/>
                        </a:lnSpc>
                        <a:spcBef>
                          <a:spcPts val="0"/>
                        </a:spcBef>
                        <a:spcAft>
                          <a:spcPts val="0"/>
                        </a:spcAft>
                      </a:pPr>
                      <a:r>
                        <a:rPr lang="en-US" sz="1600" kern="100">
                          <a:effectLst/>
                          <a:latin typeface="Calisto MT" panose="02040603050505030304" pitchFamily="18" charset="0"/>
                          <a:ea typeface="Calibri" panose="020F0502020204030204" pitchFamily="34" charset="0"/>
                          <a:cs typeface="Times New Roman" panose="02020603050405020304" pitchFamily="18" charset="0"/>
                        </a:rPr>
                        <a:t>12:00</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20000"/>
                        </a:lnSpc>
                        <a:spcBef>
                          <a:spcPts val="0"/>
                        </a:spcBef>
                        <a:spcAft>
                          <a:spcPts val="0"/>
                        </a:spcAft>
                      </a:pP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Break / Working Lunch</a:t>
                      </a:r>
                    </a:p>
                    <a:p>
                      <a:pPr marL="0" marR="0">
                        <a:lnSpc>
                          <a:spcPct val="120000"/>
                        </a:lnSpc>
                        <a:spcBef>
                          <a:spcPts val="0"/>
                        </a:spcBef>
                        <a:spcAft>
                          <a:spcPts val="0"/>
                        </a:spcAft>
                      </a:pPr>
                      <a:r>
                        <a:rPr lang="en-US" sz="1600" i="1" kern="100" dirty="0">
                          <a:effectLst/>
                          <a:latin typeface="Calisto MT" panose="02040603050505030304" pitchFamily="18" charset="0"/>
                          <a:ea typeface="Calibri" panose="020F0502020204030204" pitchFamily="34" charset="0"/>
                          <a:cs typeface="Times New Roman" panose="02020603050405020304" pitchFamily="18" charset="0"/>
                        </a:rPr>
                        <a:t> (Order from menu and delivered to room)</a:t>
                      </a:r>
                      <a:endParaRPr lang="en-US" sz="1600" i="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20000"/>
                        </a:lnSpc>
                        <a:spcBef>
                          <a:spcPts val="0"/>
                        </a:spcBef>
                        <a:spcAft>
                          <a:spcPts val="0"/>
                        </a:spcAft>
                      </a:pP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 </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24969275"/>
                  </a:ext>
                </a:extLst>
              </a:tr>
              <a:tr h="249374">
                <a:tc>
                  <a:txBody>
                    <a:bodyPr/>
                    <a:lstStyle/>
                    <a:p>
                      <a:pPr marL="0" marR="0">
                        <a:lnSpc>
                          <a:spcPct val="120000"/>
                        </a:lnSpc>
                        <a:spcBef>
                          <a:spcPts val="0"/>
                        </a:spcBef>
                        <a:spcAft>
                          <a:spcPts val="0"/>
                        </a:spcAft>
                      </a:pPr>
                      <a:r>
                        <a:rPr lang="en-US" sz="1600" kern="100">
                          <a:effectLst/>
                          <a:latin typeface="Calisto MT" panose="02040603050505030304" pitchFamily="18" charset="0"/>
                          <a:ea typeface="Calibri" panose="020F0502020204030204" pitchFamily="34" charset="0"/>
                          <a:cs typeface="Times New Roman" panose="02020603050405020304" pitchFamily="18" charset="0"/>
                        </a:rPr>
                        <a:t>12:10</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20000"/>
                        </a:lnSpc>
                        <a:spcBef>
                          <a:spcPts val="0"/>
                        </a:spcBef>
                        <a:spcAft>
                          <a:spcPts val="0"/>
                        </a:spcAft>
                      </a:pP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Nominations:</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17170" marR="0">
                        <a:lnSpc>
                          <a:spcPct val="120000"/>
                        </a:lnSpc>
                        <a:spcBef>
                          <a:spcPts val="0"/>
                        </a:spcBef>
                        <a:spcAft>
                          <a:spcPts val="0"/>
                        </a:spcAft>
                      </a:pP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-POLY Fellows</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17170" marR="0">
                        <a:lnSpc>
                          <a:spcPct val="120000"/>
                        </a:lnSpc>
                        <a:spcBef>
                          <a:spcPts val="0"/>
                        </a:spcBef>
                        <a:spcAft>
                          <a:spcPts val="0"/>
                        </a:spcAft>
                      </a:pP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-ACS Fellows Nominations/Nominator</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217170" marR="0">
                        <a:lnSpc>
                          <a:spcPct val="120000"/>
                        </a:lnSpc>
                        <a:spcBef>
                          <a:spcPts val="0"/>
                        </a:spcBef>
                        <a:spcAft>
                          <a:spcPts val="0"/>
                        </a:spcAft>
                      </a:pP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-Distinguished Service Awards</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20000"/>
                        </a:lnSpc>
                        <a:spcBef>
                          <a:spcPts val="0"/>
                        </a:spcBef>
                        <a:spcAft>
                          <a:spcPts val="0"/>
                        </a:spcAft>
                      </a:pP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Laura Stratton</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94172097"/>
                  </a:ext>
                </a:extLst>
              </a:tr>
              <a:tr h="709150">
                <a:tc>
                  <a:txBody>
                    <a:bodyPr/>
                    <a:lstStyle/>
                    <a:p>
                      <a:pPr marL="0" marR="0">
                        <a:lnSpc>
                          <a:spcPct val="120000"/>
                        </a:lnSpc>
                        <a:spcBef>
                          <a:spcPts val="0"/>
                        </a:spcBef>
                        <a:spcAft>
                          <a:spcPts val="0"/>
                        </a:spcAft>
                      </a:pPr>
                      <a:r>
                        <a:rPr lang="en-US" sz="1600" kern="100">
                          <a:effectLst/>
                          <a:latin typeface="Calisto MT" panose="02040603050505030304" pitchFamily="18" charset="0"/>
                          <a:ea typeface="Calibri" panose="020F0502020204030204" pitchFamily="34" charset="0"/>
                          <a:cs typeface="Times New Roman" panose="02020603050405020304" pitchFamily="18" charset="0"/>
                        </a:rPr>
                        <a:t>12:50</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20000"/>
                        </a:lnSpc>
                        <a:spcBef>
                          <a:spcPts val="0"/>
                        </a:spcBef>
                        <a:spcAft>
                          <a:spcPts val="0"/>
                        </a:spcAft>
                      </a:pP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Election Slate Matrix</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20000"/>
                        </a:lnSpc>
                        <a:spcBef>
                          <a:spcPts val="0"/>
                        </a:spcBef>
                        <a:spcAft>
                          <a:spcPts val="0"/>
                        </a:spcAft>
                      </a:pP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Allan Guymon/</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20000"/>
                        </a:lnSpc>
                        <a:spcBef>
                          <a:spcPts val="0"/>
                        </a:spcBef>
                        <a:spcAft>
                          <a:spcPts val="0"/>
                        </a:spcAft>
                      </a:pP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Dawanne Poree</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21012517"/>
                  </a:ext>
                </a:extLst>
              </a:tr>
              <a:tr h="542611">
                <a:tc>
                  <a:txBody>
                    <a:bodyPr/>
                    <a:lstStyle/>
                    <a:p>
                      <a:pPr marL="0" marR="0">
                        <a:lnSpc>
                          <a:spcPct val="120000"/>
                        </a:lnSpc>
                        <a:spcBef>
                          <a:spcPts val="0"/>
                        </a:spcBef>
                        <a:spcAft>
                          <a:spcPts val="0"/>
                        </a:spcAft>
                      </a:pP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1:00 - </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20000"/>
                        </a:lnSpc>
                        <a:spcBef>
                          <a:spcPts val="0"/>
                        </a:spcBef>
                        <a:spcAft>
                          <a:spcPts val="0"/>
                        </a:spcAft>
                      </a:pP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Break (if needed)</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20000"/>
                        </a:lnSpc>
                        <a:spcBef>
                          <a:spcPts val="0"/>
                        </a:spcBef>
                        <a:spcAft>
                          <a:spcPts val="0"/>
                        </a:spcAft>
                      </a:pP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 </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87923012"/>
                  </a:ext>
                </a:extLst>
              </a:tr>
              <a:tr h="713433">
                <a:tc>
                  <a:txBody>
                    <a:bodyPr/>
                    <a:lstStyle/>
                    <a:p>
                      <a:pPr marL="0" marR="0">
                        <a:lnSpc>
                          <a:spcPct val="120000"/>
                        </a:lnSpc>
                        <a:spcBef>
                          <a:spcPts val="0"/>
                        </a:spcBef>
                        <a:spcAft>
                          <a:spcPts val="0"/>
                        </a:spcAft>
                      </a:pPr>
                      <a:r>
                        <a:rPr lang="en-US" sz="1600" kern="100">
                          <a:effectLst/>
                          <a:latin typeface="Calisto MT" panose="02040603050505030304" pitchFamily="18" charset="0"/>
                          <a:ea typeface="Calibri" panose="020F0502020204030204" pitchFamily="34" charset="0"/>
                          <a:cs typeface="Times New Roman" panose="02020603050405020304" pitchFamily="18" charset="0"/>
                        </a:rPr>
                        <a:t>6:15 p.m.</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20000"/>
                        </a:lnSpc>
                        <a:spcBef>
                          <a:spcPts val="0"/>
                        </a:spcBef>
                        <a:spcAft>
                          <a:spcPts val="0"/>
                        </a:spcAft>
                      </a:pP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Meet to share rides to dinner …</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20000"/>
                        </a:lnSpc>
                        <a:spcBef>
                          <a:spcPts val="0"/>
                        </a:spcBef>
                        <a:spcAft>
                          <a:spcPts val="0"/>
                        </a:spcAft>
                      </a:pPr>
                      <a:r>
                        <a:rPr lang="en-US" sz="1600" kern="100" dirty="0">
                          <a:effectLst/>
                          <a:latin typeface="Calisto MT" panose="02040603050505030304" pitchFamily="18" charset="0"/>
                          <a:ea typeface="Calibri" panose="020F0502020204030204" pitchFamily="34" charset="0"/>
                          <a:cs typeface="Arial" panose="020B0604020202020204" pitchFamily="34" charset="0"/>
                        </a:rPr>
                        <a:t>     - 7:00 p.m. Dinner at Blanco Borgata</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20000"/>
                        </a:lnSpc>
                        <a:spcBef>
                          <a:spcPts val="0"/>
                        </a:spcBef>
                        <a:spcAft>
                          <a:spcPts val="0"/>
                        </a:spcAft>
                      </a:pPr>
                      <a:r>
                        <a:rPr lang="en-US" sz="1600" kern="100" dirty="0">
                          <a:effectLst/>
                          <a:latin typeface="Calisto MT" panose="02040603050505030304" pitchFamily="18" charset="0"/>
                          <a:ea typeface="Calibri" panose="020F0502020204030204" pitchFamily="34" charset="0"/>
                          <a:cs typeface="Times New Roman" panose="02020603050405020304" pitchFamily="18" charset="0"/>
                        </a:rPr>
                        <a:t> </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37261973"/>
                  </a:ext>
                </a:extLst>
              </a:tr>
            </a:tbl>
          </a:graphicData>
        </a:graphic>
      </p:graphicFrame>
    </p:spTree>
    <p:extLst>
      <p:ext uri="{BB962C8B-B14F-4D97-AF65-F5344CB8AC3E}">
        <p14:creationId xmlns:p14="http://schemas.microsoft.com/office/powerpoint/2010/main" val="33507682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FE4049D-477C-42CF-8D32-BC4EA67D2C33}"/>
              </a:ext>
            </a:extLst>
          </p:cNvPr>
          <p:cNvSpPr txBox="1">
            <a:spLocks/>
          </p:cNvSpPr>
          <p:nvPr/>
        </p:nvSpPr>
        <p:spPr>
          <a:xfrm>
            <a:off x="143435" y="192351"/>
            <a:ext cx="11914094" cy="7299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dirty="0">
                <a:solidFill>
                  <a:srgbClr val="000099"/>
                </a:solidFill>
                <a:latin typeface="72 Black" panose="020B0A04030603020204" pitchFamily="34" charset="0"/>
                <a:cs typeface="72 Black" panose="020B0A04030603020204" pitchFamily="34" charset="0"/>
              </a:rPr>
              <a:t>Agenda – Sunday Afternoon</a:t>
            </a:r>
          </a:p>
        </p:txBody>
      </p:sp>
      <p:cxnSp>
        <p:nvCxnSpPr>
          <p:cNvPr id="8" name="Straight Connector 7">
            <a:extLst>
              <a:ext uri="{FF2B5EF4-FFF2-40B4-BE49-F238E27FC236}">
                <a16:creationId xmlns:a16="http://schemas.microsoft.com/office/drawing/2014/main" id="{3275AD9F-2FE4-4406-B690-B0F059164D8C}"/>
              </a:ext>
            </a:extLst>
          </p:cNvPr>
          <p:cNvCxnSpPr>
            <a:cxnSpLocks/>
          </p:cNvCxnSpPr>
          <p:nvPr/>
        </p:nvCxnSpPr>
        <p:spPr>
          <a:xfrm>
            <a:off x="243840" y="909921"/>
            <a:ext cx="11704320" cy="0"/>
          </a:xfrm>
          <a:prstGeom prst="line">
            <a:avLst/>
          </a:prstGeom>
          <a:ln w="57150">
            <a:solidFill>
              <a:srgbClr val="000099"/>
            </a:solidFill>
          </a:ln>
        </p:spPr>
        <p:style>
          <a:lnRef idx="1">
            <a:schemeClr val="accent1"/>
          </a:lnRef>
          <a:fillRef idx="0">
            <a:schemeClr val="accent1"/>
          </a:fillRef>
          <a:effectRef idx="0">
            <a:schemeClr val="accent1"/>
          </a:effectRef>
          <a:fontRef idx="minor">
            <a:schemeClr val="tx1"/>
          </a:fontRef>
        </p:style>
      </p:cxnSp>
      <p:graphicFrame>
        <p:nvGraphicFramePr>
          <p:cNvPr id="9" name="Table 8">
            <a:extLst>
              <a:ext uri="{FF2B5EF4-FFF2-40B4-BE49-F238E27FC236}">
                <a16:creationId xmlns:a16="http://schemas.microsoft.com/office/drawing/2014/main" id="{104CC8A7-A1C5-4118-AD15-5864E6D1708F}"/>
              </a:ext>
            </a:extLst>
          </p:cNvPr>
          <p:cNvGraphicFramePr>
            <a:graphicFrameLocks noGrp="1"/>
          </p:cNvGraphicFramePr>
          <p:nvPr>
            <p:extLst>
              <p:ext uri="{D42A27DB-BD31-4B8C-83A1-F6EECF244321}">
                <p14:modId xmlns:p14="http://schemas.microsoft.com/office/powerpoint/2010/main" val="921949551"/>
              </p:ext>
            </p:extLst>
          </p:nvPr>
        </p:nvGraphicFramePr>
        <p:xfrm>
          <a:off x="1302326" y="1461057"/>
          <a:ext cx="9587347" cy="4631068"/>
        </p:xfrm>
        <a:graphic>
          <a:graphicData uri="http://schemas.openxmlformats.org/drawingml/2006/table">
            <a:tbl>
              <a:tblPr firstRow="1" firstCol="1" bandRow="1">
                <a:tableStyleId>{5FD0F851-EC5A-4D38-B0AD-8093EC10F338}</a:tableStyleId>
              </a:tblPr>
              <a:tblGrid>
                <a:gridCol w="988900">
                  <a:extLst>
                    <a:ext uri="{9D8B030D-6E8A-4147-A177-3AD203B41FA5}">
                      <a16:colId xmlns:a16="http://schemas.microsoft.com/office/drawing/2014/main" val="2263736934"/>
                    </a:ext>
                  </a:extLst>
                </a:gridCol>
                <a:gridCol w="6682154">
                  <a:extLst>
                    <a:ext uri="{9D8B030D-6E8A-4147-A177-3AD203B41FA5}">
                      <a16:colId xmlns:a16="http://schemas.microsoft.com/office/drawing/2014/main" val="670078207"/>
                    </a:ext>
                  </a:extLst>
                </a:gridCol>
                <a:gridCol w="1916293">
                  <a:extLst>
                    <a:ext uri="{9D8B030D-6E8A-4147-A177-3AD203B41FA5}">
                      <a16:colId xmlns:a16="http://schemas.microsoft.com/office/drawing/2014/main" val="2145269779"/>
                    </a:ext>
                  </a:extLst>
                </a:gridCol>
              </a:tblGrid>
              <a:tr h="548613">
                <a:tc>
                  <a:txBody>
                    <a:bodyPr/>
                    <a:lstStyle/>
                    <a:p>
                      <a:pPr marL="0" marR="0">
                        <a:lnSpc>
                          <a:spcPct val="120000"/>
                        </a:lnSpc>
                        <a:spcBef>
                          <a:spcPts val="0"/>
                        </a:spcBef>
                        <a:spcAft>
                          <a:spcPts val="0"/>
                        </a:spcAft>
                      </a:pPr>
                      <a:r>
                        <a:rPr lang="en-US" sz="1600" kern="100">
                          <a:effectLst/>
                          <a:latin typeface="+mn-lt"/>
                          <a:ea typeface="Calibri" panose="020F0502020204030204" pitchFamily="34" charset="0"/>
                          <a:cs typeface="Times New Roman" panose="02020603050405020304" pitchFamily="18" charset="0"/>
                        </a:rPr>
                        <a:t>7:00 am</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20000"/>
                        </a:lnSpc>
                        <a:spcBef>
                          <a:spcPts val="0"/>
                        </a:spcBef>
                        <a:spcAft>
                          <a:spcPts val="0"/>
                        </a:spcAft>
                      </a:pPr>
                      <a:r>
                        <a:rPr lang="en-US" sz="1600" kern="100">
                          <a:solidFill>
                            <a:srgbClr val="121212"/>
                          </a:solidFill>
                          <a:effectLst/>
                          <a:latin typeface="+mn-lt"/>
                          <a:ea typeface="Calibri" panose="020F0502020204030204" pitchFamily="34" charset="0"/>
                          <a:cs typeface="Segoe UI" panose="020B0502040204020203" pitchFamily="34" charset="0"/>
                        </a:rPr>
                        <a:t>Free made-to-order breakfast </a:t>
                      </a:r>
                      <a:r>
                        <a:rPr lang="en-US" sz="1600" kern="100">
                          <a:effectLst/>
                          <a:latin typeface="+mn-lt"/>
                          <a:ea typeface="Calibri" panose="020F0502020204030204" pitchFamily="34" charset="0"/>
                          <a:cs typeface="Times New Roman" panose="02020603050405020304" pitchFamily="18" charset="0"/>
                        </a:rPr>
                        <a:t>provided by the hotel in foyer</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20000"/>
                        </a:lnSpc>
                        <a:spcBef>
                          <a:spcPts val="0"/>
                        </a:spcBef>
                        <a:spcAft>
                          <a:spcPts val="0"/>
                        </a:spcAft>
                      </a:pPr>
                      <a:r>
                        <a:rPr lang="en-US" sz="1600" kern="100">
                          <a:effectLst/>
                          <a:latin typeface="+mn-lt"/>
                          <a:ea typeface="Calibri" panose="020F0502020204030204" pitchFamily="34" charset="0"/>
                          <a:cs typeface="Times New Roman" panose="02020603050405020304" pitchFamily="18" charset="0"/>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28395798"/>
                  </a:ext>
                </a:extLst>
              </a:tr>
              <a:tr h="693337">
                <a:tc>
                  <a:txBody>
                    <a:bodyPr/>
                    <a:lstStyle/>
                    <a:p>
                      <a:pPr marL="0" marR="0">
                        <a:lnSpc>
                          <a:spcPct val="120000"/>
                        </a:lnSpc>
                        <a:spcBef>
                          <a:spcPts val="0"/>
                        </a:spcBef>
                        <a:spcAft>
                          <a:spcPts val="0"/>
                        </a:spcAft>
                      </a:pPr>
                      <a:r>
                        <a:rPr lang="en-US" sz="1600" kern="100">
                          <a:effectLst/>
                          <a:latin typeface="+mn-lt"/>
                          <a:ea typeface="Calibri" panose="020F0502020204030204" pitchFamily="34" charset="0"/>
                          <a:cs typeface="Times New Roman" panose="02020603050405020304" pitchFamily="18" charset="0"/>
                        </a:rPr>
                        <a:t>8:00 am</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20000"/>
                        </a:lnSpc>
                        <a:spcBef>
                          <a:spcPts val="0"/>
                        </a:spcBef>
                        <a:spcAft>
                          <a:spcPts val="0"/>
                        </a:spcAft>
                      </a:pPr>
                      <a:r>
                        <a:rPr lang="en-US" sz="1600" kern="100" dirty="0">
                          <a:effectLst/>
                          <a:latin typeface="+mn-lt"/>
                          <a:ea typeface="Calibri" panose="020F0502020204030204" pitchFamily="34" charset="0"/>
                          <a:cs typeface="Times New Roman" panose="02020603050405020304" pitchFamily="18" charset="0"/>
                        </a:rPr>
                        <a:t>Welcome and Updates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20000"/>
                        </a:lnSpc>
                        <a:spcBef>
                          <a:spcPts val="0"/>
                        </a:spcBef>
                        <a:spcAft>
                          <a:spcPts val="0"/>
                        </a:spcAft>
                      </a:pPr>
                      <a:r>
                        <a:rPr lang="en-US" sz="1600" kern="100">
                          <a:effectLst/>
                          <a:latin typeface="+mn-lt"/>
                          <a:ea typeface="Calibri" panose="020F0502020204030204" pitchFamily="34" charset="0"/>
                          <a:cs typeface="Times New Roman" panose="02020603050405020304" pitchFamily="18" charset="0"/>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67220121"/>
                  </a:ext>
                </a:extLst>
              </a:tr>
              <a:tr h="592852">
                <a:tc>
                  <a:txBody>
                    <a:bodyPr/>
                    <a:lstStyle/>
                    <a:p>
                      <a:pPr marL="0" marR="0">
                        <a:lnSpc>
                          <a:spcPct val="120000"/>
                        </a:lnSpc>
                        <a:spcBef>
                          <a:spcPts val="0"/>
                        </a:spcBef>
                        <a:spcAft>
                          <a:spcPts val="0"/>
                        </a:spcAft>
                      </a:pPr>
                      <a:r>
                        <a:rPr lang="en-US" sz="1600" kern="100">
                          <a:effectLst/>
                          <a:latin typeface="+mn-lt"/>
                          <a:ea typeface="Calibri" panose="020F0502020204030204" pitchFamily="34" charset="0"/>
                          <a:cs typeface="Times New Roman" panose="02020603050405020304" pitchFamily="18" charset="0"/>
                        </a:rPr>
                        <a:t>8:15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20000"/>
                        </a:lnSpc>
                        <a:spcBef>
                          <a:spcPts val="0"/>
                        </a:spcBef>
                        <a:spcAft>
                          <a:spcPts val="0"/>
                        </a:spcAft>
                      </a:pPr>
                      <a:r>
                        <a:rPr lang="en-US" sz="1600" kern="100">
                          <a:effectLst/>
                          <a:latin typeface="+mn-lt"/>
                          <a:ea typeface="Calibri" panose="020F0502020204030204" pitchFamily="34" charset="0"/>
                          <a:cs typeface="Times New Roman" panose="02020603050405020304" pitchFamily="18" charset="0"/>
                        </a:rPr>
                        <a:t>Vice Chair (Hayley Brown)</a:t>
                      </a:r>
                    </a:p>
                    <a:p>
                      <a:pPr marL="217170" marR="0">
                        <a:lnSpc>
                          <a:spcPct val="120000"/>
                        </a:lnSpc>
                        <a:spcBef>
                          <a:spcPts val="0"/>
                        </a:spcBef>
                        <a:spcAft>
                          <a:spcPts val="0"/>
                        </a:spcAft>
                      </a:pPr>
                      <a:r>
                        <a:rPr lang="en-US" sz="1600" kern="100">
                          <a:effectLst/>
                          <a:latin typeface="+mn-lt"/>
                          <a:ea typeface="Calibri" panose="020F0502020204030204" pitchFamily="34" charset="0"/>
                          <a:cs typeface="Times New Roman" panose="02020603050405020304" pitchFamily="18" charset="0"/>
                        </a:rPr>
                        <a:t>-Workshop </a:t>
                      </a:r>
                      <a:r>
                        <a:rPr lang="en-US" sz="1600" kern="100">
                          <a:solidFill>
                            <a:srgbClr val="000000"/>
                          </a:solidFill>
                          <a:effectLst/>
                          <a:latin typeface="+mn-lt"/>
                          <a:ea typeface="Calibri" panose="020F0502020204030204" pitchFamily="34" charset="0"/>
                          <a:cs typeface="Times New Roman" panose="02020603050405020304" pitchFamily="18" charset="0"/>
                        </a:rPr>
                        <a:t>Recap &amp; Vote on APO Proposal</a:t>
                      </a:r>
                      <a:endParaRPr lang="en-US" sz="1600" kern="100">
                        <a:effectLst/>
                        <a:latin typeface="+mn-lt"/>
                        <a:ea typeface="Calibri" panose="020F0502020204030204" pitchFamily="34" charset="0"/>
                        <a:cs typeface="Times New Roman" panose="02020603050405020304" pitchFamily="18" charset="0"/>
                      </a:endParaRPr>
                    </a:p>
                    <a:p>
                      <a:pPr marL="217170" marR="0">
                        <a:lnSpc>
                          <a:spcPct val="120000"/>
                        </a:lnSpc>
                        <a:spcBef>
                          <a:spcPts val="0"/>
                        </a:spcBef>
                        <a:spcAft>
                          <a:spcPts val="0"/>
                        </a:spcAft>
                      </a:pPr>
                      <a:r>
                        <a:rPr lang="en-US" sz="1600" kern="100">
                          <a:effectLst/>
                          <a:latin typeface="+mn-lt"/>
                          <a:ea typeface="Calibri" panose="020F0502020204030204" pitchFamily="34" charset="0"/>
                          <a:cs typeface="Times New Roman" panose="02020603050405020304" pitchFamily="18" charset="0"/>
                        </a:rPr>
                        <a:t>-International Committee</a:t>
                      </a:r>
                    </a:p>
                    <a:p>
                      <a:pPr marL="217170" marR="0">
                        <a:lnSpc>
                          <a:spcPct val="120000"/>
                        </a:lnSpc>
                        <a:spcBef>
                          <a:spcPts val="0"/>
                        </a:spcBef>
                        <a:spcAft>
                          <a:spcPts val="0"/>
                        </a:spcAft>
                      </a:pPr>
                      <a:r>
                        <a:rPr lang="en-US" sz="1600" kern="100">
                          <a:effectLst/>
                          <a:latin typeface="+mn-lt"/>
                          <a:ea typeface="Calibri" panose="020F0502020204030204" pitchFamily="34" charset="0"/>
                          <a:cs typeface="Times New Roman" panose="02020603050405020304" pitchFamily="18" charset="0"/>
                        </a:rPr>
                        <a:t>-Regional Meetings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20000"/>
                        </a:lnSpc>
                        <a:spcBef>
                          <a:spcPts val="0"/>
                        </a:spcBef>
                        <a:spcAft>
                          <a:spcPts val="0"/>
                        </a:spcAft>
                      </a:pPr>
                      <a:r>
                        <a:rPr lang="en-US" sz="1600" kern="100">
                          <a:effectLst/>
                          <a:latin typeface="+mn-lt"/>
                          <a:ea typeface="Calibri" panose="020F0502020204030204" pitchFamily="34" charset="0"/>
                          <a:cs typeface="Times New Roman" panose="02020603050405020304" pitchFamily="18" charset="0"/>
                        </a:rPr>
                        <a:t>Hayley Brown</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24969275"/>
                  </a:ext>
                </a:extLst>
              </a:tr>
              <a:tr h="249374">
                <a:tc>
                  <a:txBody>
                    <a:bodyPr/>
                    <a:lstStyle/>
                    <a:p>
                      <a:pPr marL="0" marR="0">
                        <a:lnSpc>
                          <a:spcPct val="120000"/>
                        </a:lnSpc>
                        <a:spcBef>
                          <a:spcPts val="0"/>
                        </a:spcBef>
                        <a:spcAft>
                          <a:spcPts val="0"/>
                        </a:spcAft>
                      </a:pPr>
                      <a:r>
                        <a:rPr lang="en-US" sz="1600" kern="100">
                          <a:effectLst/>
                          <a:latin typeface="+mn-lt"/>
                          <a:ea typeface="Calibri" panose="020F0502020204030204" pitchFamily="34" charset="0"/>
                          <a:cs typeface="Times New Roman" panose="02020603050405020304" pitchFamily="18" charset="0"/>
                        </a:rPr>
                        <a:t>8:45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20000"/>
                        </a:lnSpc>
                        <a:spcBef>
                          <a:spcPts val="0"/>
                        </a:spcBef>
                        <a:spcAft>
                          <a:spcPts val="0"/>
                        </a:spcAft>
                      </a:pPr>
                      <a:r>
                        <a:rPr lang="en-US" sz="1600" kern="100">
                          <a:effectLst/>
                          <a:latin typeface="+mn-lt"/>
                          <a:ea typeface="Calibri" panose="020F0502020204030204" pitchFamily="34" charset="0"/>
                          <a:cs typeface="Times New Roman" panose="02020603050405020304" pitchFamily="18" charset="0"/>
                        </a:rPr>
                        <a:t>Other topics requiring discussion prior to budget</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20000"/>
                        </a:lnSpc>
                        <a:spcBef>
                          <a:spcPts val="0"/>
                        </a:spcBef>
                        <a:spcAft>
                          <a:spcPts val="0"/>
                        </a:spcAft>
                      </a:pPr>
                      <a:r>
                        <a:rPr lang="en-US" sz="1600" kern="100">
                          <a:effectLst/>
                          <a:latin typeface="+mn-lt"/>
                          <a:ea typeface="Calibri" panose="020F0502020204030204" pitchFamily="34" charset="0"/>
                          <a:cs typeface="Times New Roman" panose="02020603050405020304" pitchFamily="18" charset="0"/>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94172097"/>
                  </a:ext>
                </a:extLst>
              </a:tr>
              <a:tr h="709150">
                <a:tc>
                  <a:txBody>
                    <a:bodyPr/>
                    <a:lstStyle/>
                    <a:p>
                      <a:pPr marL="0" marR="0">
                        <a:lnSpc>
                          <a:spcPct val="120000"/>
                        </a:lnSpc>
                        <a:spcBef>
                          <a:spcPts val="0"/>
                        </a:spcBef>
                        <a:spcAft>
                          <a:spcPts val="0"/>
                        </a:spcAft>
                      </a:pPr>
                      <a:r>
                        <a:rPr lang="en-US" sz="1600" kern="100">
                          <a:effectLst/>
                          <a:latin typeface="+mn-lt"/>
                          <a:ea typeface="Calibri" panose="020F0502020204030204" pitchFamily="34" charset="0"/>
                          <a:cs typeface="Times New Roman" panose="02020603050405020304" pitchFamily="18" charset="0"/>
                        </a:rPr>
                        <a:t>9:15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20000"/>
                        </a:lnSpc>
                        <a:spcBef>
                          <a:spcPts val="0"/>
                        </a:spcBef>
                        <a:spcAft>
                          <a:spcPts val="0"/>
                        </a:spcAft>
                      </a:pPr>
                      <a:r>
                        <a:rPr lang="en-US" sz="1600" kern="100">
                          <a:effectLst/>
                          <a:latin typeface="+mn-lt"/>
                          <a:ea typeface="Calibri" panose="020F0502020204030204" pitchFamily="34" charset="0"/>
                          <a:cs typeface="Times New Roman" panose="02020603050405020304" pitchFamily="18" charset="0"/>
                        </a:rPr>
                        <a:t>Final Budget Approval</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20000"/>
                        </a:lnSpc>
                        <a:spcBef>
                          <a:spcPts val="0"/>
                        </a:spcBef>
                        <a:spcAft>
                          <a:spcPts val="0"/>
                        </a:spcAft>
                      </a:pPr>
                      <a:r>
                        <a:rPr lang="en-US" sz="1600" kern="100">
                          <a:effectLst/>
                          <a:latin typeface="+mn-lt"/>
                          <a:ea typeface="Calibri" panose="020F0502020204030204" pitchFamily="34" charset="0"/>
                          <a:cs typeface="Times New Roman" panose="02020603050405020304" pitchFamily="18" charset="0"/>
                        </a:rPr>
                        <a:t>John Matson</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21012517"/>
                  </a:ext>
                </a:extLst>
              </a:tr>
              <a:tr h="542611">
                <a:tc>
                  <a:txBody>
                    <a:bodyPr/>
                    <a:lstStyle/>
                    <a:p>
                      <a:pPr marL="0" marR="0">
                        <a:lnSpc>
                          <a:spcPct val="120000"/>
                        </a:lnSpc>
                        <a:spcBef>
                          <a:spcPts val="0"/>
                        </a:spcBef>
                        <a:spcAft>
                          <a:spcPts val="0"/>
                        </a:spcAft>
                      </a:pPr>
                      <a:r>
                        <a:rPr lang="en-US" sz="1600" kern="100">
                          <a:effectLst/>
                          <a:latin typeface="+mn-lt"/>
                          <a:ea typeface="Calibri" panose="020F0502020204030204" pitchFamily="34" charset="0"/>
                          <a:cs typeface="Times New Roman" panose="02020603050405020304" pitchFamily="18" charset="0"/>
                        </a:rPr>
                        <a:t>9:45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20000"/>
                        </a:lnSpc>
                        <a:spcBef>
                          <a:spcPts val="0"/>
                        </a:spcBef>
                        <a:spcAft>
                          <a:spcPts val="0"/>
                        </a:spcAft>
                      </a:pPr>
                      <a:r>
                        <a:rPr lang="en-US" sz="1600" kern="100">
                          <a:effectLst/>
                          <a:latin typeface="+mn-lt"/>
                          <a:ea typeface="Calibri" panose="020F0502020204030204" pitchFamily="34" charset="0"/>
                          <a:cs typeface="Times New Roman" panose="02020603050405020304" pitchFamily="18" charset="0"/>
                        </a:rPr>
                        <a:t>Break</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20000"/>
                        </a:lnSpc>
                        <a:spcBef>
                          <a:spcPts val="0"/>
                        </a:spcBef>
                        <a:spcAft>
                          <a:spcPts val="0"/>
                        </a:spcAft>
                      </a:pPr>
                      <a:r>
                        <a:rPr lang="en-US" sz="1600" kern="100">
                          <a:effectLst/>
                          <a:latin typeface="+mn-lt"/>
                          <a:ea typeface="Calibri" panose="020F0502020204030204" pitchFamily="34" charset="0"/>
                          <a:cs typeface="Times New Roman" panose="02020603050405020304" pitchFamily="18" charset="0"/>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87923012"/>
                  </a:ext>
                </a:extLst>
              </a:tr>
              <a:tr h="713433">
                <a:tc>
                  <a:txBody>
                    <a:bodyPr/>
                    <a:lstStyle/>
                    <a:p>
                      <a:pPr marL="0" marR="0">
                        <a:lnSpc>
                          <a:spcPct val="120000"/>
                        </a:lnSpc>
                        <a:spcBef>
                          <a:spcPts val="0"/>
                        </a:spcBef>
                        <a:spcAft>
                          <a:spcPts val="0"/>
                        </a:spcAft>
                      </a:pPr>
                      <a:r>
                        <a:rPr lang="en-US" sz="1600" kern="100">
                          <a:effectLst/>
                          <a:latin typeface="+mn-lt"/>
                          <a:ea typeface="Calibri" panose="020F0502020204030204" pitchFamily="34" charset="0"/>
                          <a:cs typeface="Times New Roman" panose="02020603050405020304" pitchFamily="18" charset="0"/>
                        </a:rPr>
                        <a:t>10:00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20000"/>
                        </a:lnSpc>
                        <a:spcBef>
                          <a:spcPts val="0"/>
                        </a:spcBef>
                        <a:spcAft>
                          <a:spcPts val="0"/>
                        </a:spcAft>
                      </a:pPr>
                      <a:r>
                        <a:rPr lang="en-US" sz="1600" kern="100" dirty="0">
                          <a:effectLst/>
                          <a:latin typeface="+mn-lt"/>
                          <a:ea typeface="Calibri" panose="020F0502020204030204" pitchFamily="34" charset="0"/>
                          <a:cs typeface="Times New Roman" panose="02020603050405020304" pitchFamily="18" charset="0"/>
                        </a:rPr>
                        <a:t>Strategic Plan Reports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20000"/>
                        </a:lnSpc>
                        <a:spcBef>
                          <a:spcPts val="0"/>
                        </a:spcBef>
                        <a:spcAft>
                          <a:spcPts val="0"/>
                        </a:spcAft>
                      </a:pPr>
                      <a:r>
                        <a:rPr lang="en-US" sz="1600" kern="100" dirty="0">
                          <a:effectLst/>
                          <a:latin typeface="+mn-lt"/>
                          <a:ea typeface="Calibri" panose="020F0502020204030204" pitchFamily="34" charset="0"/>
                          <a:cs typeface="Times New Roman" panose="02020603050405020304" pitchFamily="18" charset="0"/>
                        </a:rPr>
                        <a:t>Allan Guymon</a:t>
                      </a:r>
                    </a:p>
                    <a:p>
                      <a:pPr marL="0" marR="0">
                        <a:lnSpc>
                          <a:spcPct val="120000"/>
                        </a:lnSpc>
                        <a:spcBef>
                          <a:spcPts val="0"/>
                        </a:spcBef>
                        <a:spcAft>
                          <a:spcPts val="0"/>
                        </a:spcAft>
                      </a:pPr>
                      <a:r>
                        <a:rPr lang="en-US" sz="1600" kern="100" dirty="0">
                          <a:effectLst/>
                          <a:latin typeface="+mn-lt"/>
                          <a:ea typeface="Calibri" panose="020F0502020204030204" pitchFamily="34" charset="0"/>
                          <a:cs typeface="Times New Roman" panose="02020603050405020304" pitchFamily="18" charset="0"/>
                        </a:rPr>
                        <a:t>And others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37261973"/>
                  </a:ext>
                </a:extLst>
              </a:tr>
            </a:tbl>
          </a:graphicData>
        </a:graphic>
      </p:graphicFrame>
    </p:spTree>
    <p:extLst>
      <p:ext uri="{BB962C8B-B14F-4D97-AF65-F5344CB8AC3E}">
        <p14:creationId xmlns:p14="http://schemas.microsoft.com/office/powerpoint/2010/main" val="41101710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D55A44C0-D38E-406A-87F2-C533880D2FDD}"/>
              </a:ext>
            </a:extLst>
          </p:cNvPr>
          <p:cNvCxnSpPr>
            <a:cxnSpLocks/>
          </p:cNvCxnSpPr>
          <p:nvPr/>
        </p:nvCxnSpPr>
        <p:spPr>
          <a:xfrm>
            <a:off x="243840" y="646544"/>
            <a:ext cx="11704320" cy="0"/>
          </a:xfrm>
          <a:prstGeom prst="line">
            <a:avLst/>
          </a:prstGeom>
          <a:ln w="57150">
            <a:solidFill>
              <a:srgbClr val="000099"/>
            </a:solidFill>
          </a:ln>
        </p:spPr>
        <p:style>
          <a:lnRef idx="1">
            <a:schemeClr val="accent1"/>
          </a:lnRef>
          <a:fillRef idx="0">
            <a:schemeClr val="accent1"/>
          </a:fillRef>
          <a:effectRef idx="0">
            <a:schemeClr val="accent1"/>
          </a:effectRef>
          <a:fontRef idx="minor">
            <a:schemeClr val="tx1"/>
          </a:fontRef>
        </p:style>
      </p:cxnSp>
      <p:sp>
        <p:nvSpPr>
          <p:cNvPr id="8" name="Title 1">
            <a:extLst>
              <a:ext uri="{FF2B5EF4-FFF2-40B4-BE49-F238E27FC236}">
                <a16:creationId xmlns:a16="http://schemas.microsoft.com/office/drawing/2014/main" id="{29DAFAD6-E477-4A89-8A21-B8CAC64E4C72}"/>
              </a:ext>
            </a:extLst>
          </p:cNvPr>
          <p:cNvSpPr txBox="1">
            <a:spLocks/>
          </p:cNvSpPr>
          <p:nvPr/>
        </p:nvSpPr>
        <p:spPr>
          <a:xfrm>
            <a:off x="0" y="57040"/>
            <a:ext cx="12192000" cy="7299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000" dirty="0">
                <a:solidFill>
                  <a:srgbClr val="000099"/>
                </a:solidFill>
                <a:latin typeface="72 Black" panose="020B0A04030603020204" pitchFamily="34" charset="0"/>
                <a:cs typeface="72 Black" panose="020B0A04030603020204" pitchFamily="34" charset="0"/>
              </a:rPr>
              <a:t>REMINDER: Distinguished &amp; Special Service Awards</a:t>
            </a:r>
          </a:p>
        </p:txBody>
      </p:sp>
      <p:cxnSp>
        <p:nvCxnSpPr>
          <p:cNvPr id="12" name="Straight Connector 11">
            <a:extLst>
              <a:ext uri="{FF2B5EF4-FFF2-40B4-BE49-F238E27FC236}">
                <a16:creationId xmlns:a16="http://schemas.microsoft.com/office/drawing/2014/main" id="{821C69D8-0AC4-45EC-B772-66EE530BE877}"/>
              </a:ext>
            </a:extLst>
          </p:cNvPr>
          <p:cNvCxnSpPr/>
          <p:nvPr/>
        </p:nvCxnSpPr>
        <p:spPr>
          <a:xfrm>
            <a:off x="4949728" y="5500890"/>
            <a:ext cx="4664307" cy="15904"/>
          </a:xfrm>
          <a:prstGeom prst="line">
            <a:avLst/>
          </a:prstGeom>
          <a:ln/>
        </p:spPr>
        <p:style>
          <a:lnRef idx="2">
            <a:schemeClr val="accent5"/>
          </a:lnRef>
          <a:fillRef idx="1">
            <a:schemeClr val="lt1"/>
          </a:fillRef>
          <a:effectRef idx="0">
            <a:schemeClr val="accent5"/>
          </a:effectRef>
          <a:fontRef idx="minor">
            <a:schemeClr val="dk1"/>
          </a:fontRef>
        </p:style>
      </p:cxnSp>
      <p:sp>
        <p:nvSpPr>
          <p:cNvPr id="13" name="Rectangle 15">
            <a:extLst>
              <a:ext uri="{FF2B5EF4-FFF2-40B4-BE49-F238E27FC236}">
                <a16:creationId xmlns:a16="http://schemas.microsoft.com/office/drawing/2014/main" id="{B5DE8A51-7F7A-4DD6-BDE2-809097B8246F}"/>
              </a:ext>
            </a:extLst>
          </p:cNvPr>
          <p:cNvSpPr>
            <a:spLocks noChangeArrowheads="1"/>
          </p:cNvSpPr>
          <p:nvPr/>
        </p:nvSpPr>
        <p:spPr bwMode="auto">
          <a:xfrm>
            <a:off x="6342874" y="5339790"/>
            <a:ext cx="1878013" cy="369887"/>
          </a:xfrm>
          <a:prstGeom prst="rect">
            <a:avLst/>
          </a:prstGeom>
          <a:ln/>
        </p:spPr>
        <p:style>
          <a:lnRef idx="2">
            <a:schemeClr val="accent5"/>
          </a:lnRef>
          <a:fillRef idx="1">
            <a:schemeClr val="lt1"/>
          </a:fillRef>
          <a:effectRef idx="0">
            <a:schemeClr val="accent5"/>
          </a:effectRef>
          <a:fontRef idx="minor">
            <a:schemeClr val="dk1"/>
          </a:fontRef>
        </p:style>
        <p:txBody>
          <a:bodyPr wrap="none">
            <a:spAutoFit/>
          </a:bodyPr>
          <a:lstStyle>
            <a:lvl1pPr>
              <a:spcBef>
                <a:spcPts val="1000"/>
              </a:spcBef>
              <a:buClr>
                <a:schemeClr val="accent1"/>
              </a:buClr>
              <a:buSzPct val="80000"/>
              <a:buFont typeface="Wingdings 3" panose="05040102010807070707" pitchFamily="18" charset="2"/>
              <a:buChar char=""/>
              <a:tabLst>
                <a:tab pos="577850" algn="l"/>
              </a:tabLst>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tabLst>
                <a:tab pos="577850" algn="l"/>
              </a:tabLst>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tabLst>
                <a:tab pos="577850" algn="l"/>
              </a:tabLst>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tabLst>
                <a:tab pos="577850" algn="l"/>
              </a:tabLst>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tabLst>
                <a:tab pos="577850" algn="l"/>
              </a:tabLst>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tabLst>
                <a:tab pos="577850" algn="l"/>
              </a:tabLst>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tabLst>
                <a:tab pos="577850" algn="l"/>
              </a:tabLst>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tabLst>
                <a:tab pos="577850" algn="l"/>
              </a:tabLst>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tabLst>
                <a:tab pos="577850" algn="l"/>
              </a:tabLst>
              <a:defRPr sz="1200">
                <a:solidFill>
                  <a:srgbClr val="404040"/>
                </a:solidFill>
                <a:latin typeface="Trebuchet MS" panose="020B0603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577850" algn="l"/>
              </a:tabLst>
              <a:defRPr/>
            </a:pPr>
            <a:r>
              <a:rPr kumimoji="0" lang="en-US" altLang="en-US" sz="1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Special Service</a:t>
            </a:r>
          </a:p>
        </p:txBody>
      </p:sp>
      <p:sp>
        <p:nvSpPr>
          <p:cNvPr id="15" name="Rectangle 1">
            <a:extLst>
              <a:ext uri="{FF2B5EF4-FFF2-40B4-BE49-F238E27FC236}">
                <a16:creationId xmlns:a16="http://schemas.microsoft.com/office/drawing/2014/main" id="{1873882C-7DCA-40D9-9C9F-10C783804B1D}"/>
              </a:ext>
            </a:extLst>
          </p:cNvPr>
          <p:cNvSpPr>
            <a:spLocks noChangeArrowheads="1"/>
          </p:cNvSpPr>
          <p:nvPr/>
        </p:nvSpPr>
        <p:spPr bwMode="auto">
          <a:xfrm>
            <a:off x="6096000" y="792672"/>
            <a:ext cx="2595582" cy="369332"/>
          </a:xfrm>
          <a:prstGeom prst="rect">
            <a:avLst/>
          </a:prstGeom>
          <a:ln/>
        </p:spPr>
        <p:style>
          <a:lnRef idx="2">
            <a:schemeClr val="accent4"/>
          </a:lnRef>
          <a:fillRef idx="1">
            <a:schemeClr val="lt1"/>
          </a:fillRef>
          <a:effectRef idx="0">
            <a:schemeClr val="accent4"/>
          </a:effectRef>
          <a:fontRef idx="minor">
            <a:schemeClr val="dk1"/>
          </a:fontRef>
        </p:style>
        <p:txBody>
          <a:bodyPr wrap="none">
            <a:spAutoFit/>
          </a:bodyPr>
          <a:lstStyle>
            <a:lvl1pPr>
              <a:spcBef>
                <a:spcPts val="1000"/>
              </a:spcBef>
              <a:buClr>
                <a:schemeClr val="accent1"/>
              </a:buClr>
              <a:buSzPct val="80000"/>
              <a:buFont typeface="Wingdings 3" panose="05040102010807070707" pitchFamily="18" charset="2"/>
              <a:buChar char=""/>
              <a:tabLst>
                <a:tab pos="577850" algn="l"/>
              </a:tabLst>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tabLst>
                <a:tab pos="577850" algn="l"/>
              </a:tabLst>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tabLst>
                <a:tab pos="577850" algn="l"/>
              </a:tabLst>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tabLst>
                <a:tab pos="577850" algn="l"/>
              </a:tabLst>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tabLst>
                <a:tab pos="577850" algn="l"/>
              </a:tabLst>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tabLst>
                <a:tab pos="577850" algn="l"/>
              </a:tabLst>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tabLst>
                <a:tab pos="577850" algn="l"/>
              </a:tabLst>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tabLst>
                <a:tab pos="577850" algn="l"/>
              </a:tabLst>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tabLst>
                <a:tab pos="577850" algn="l"/>
              </a:tabLst>
              <a:defRPr sz="1200">
                <a:solidFill>
                  <a:srgbClr val="404040"/>
                </a:solidFill>
                <a:latin typeface="Trebuchet MS" panose="020B0603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577850" algn="l"/>
              </a:tabLst>
              <a:defRPr/>
            </a:pPr>
            <a:r>
              <a:rPr kumimoji="0" lang="en-US" altLang="en-US" sz="1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Distinguished Service</a:t>
            </a:r>
            <a:endParaRPr kumimoji="0" lang="en-US" altLang="en-US" sz="11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6" name="Rectangle 15">
            <a:extLst>
              <a:ext uri="{FF2B5EF4-FFF2-40B4-BE49-F238E27FC236}">
                <a16:creationId xmlns:a16="http://schemas.microsoft.com/office/drawing/2014/main" id="{DA28D45E-38F2-4DE4-A6C2-C288E6A9619F}"/>
              </a:ext>
            </a:extLst>
          </p:cNvPr>
          <p:cNvSpPr/>
          <p:nvPr/>
        </p:nvSpPr>
        <p:spPr bwMode="auto">
          <a:xfrm>
            <a:off x="3608684" y="1343124"/>
            <a:ext cx="1939981" cy="3742845"/>
          </a:xfrm>
          <a:prstGeom prst="rect">
            <a:avLst/>
          </a:prstGeom>
          <a:ln>
            <a:no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P. Arjunan</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F. E. Bailey</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W. J. Bailey</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T. Baughman</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K. Beers</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F. Blum</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W.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Brittain</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H. Brown</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N. L. Byerly</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C.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Carraher</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K. Carter</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K.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Cavicchi</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H. N. Cheng</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B. Culbertson</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F.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Dammont</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17" name="Rectangle 16">
            <a:extLst>
              <a:ext uri="{FF2B5EF4-FFF2-40B4-BE49-F238E27FC236}">
                <a16:creationId xmlns:a16="http://schemas.microsoft.com/office/drawing/2014/main" id="{EA214B49-410E-4521-AEE2-A3240BC8C43C}"/>
              </a:ext>
            </a:extLst>
          </p:cNvPr>
          <p:cNvSpPr/>
          <p:nvPr/>
        </p:nvSpPr>
        <p:spPr bwMode="auto">
          <a:xfrm>
            <a:off x="5744535" y="1343124"/>
            <a:ext cx="2006618" cy="3742845"/>
          </a:xfrm>
          <a:prstGeom prst="rect">
            <a:avLst/>
          </a:prstGeom>
          <a:ln>
            <a:no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W. H. Daly</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J.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Droske</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E. M. Fettes</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W. Ford</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D. Garcia</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W. E. Gibbs </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J. Hampton</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P. M.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Hergenrother</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Marc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Hillmyer</a:t>
            </a: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 </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J.C. H.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Hwa</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S. Iacono</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R. M. Ikeda</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S. C. Israel</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K.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Kiick</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J. Lal</a:t>
            </a:r>
          </a:p>
        </p:txBody>
      </p:sp>
      <p:sp>
        <p:nvSpPr>
          <p:cNvPr id="18" name="Rectangle 17">
            <a:extLst>
              <a:ext uri="{FF2B5EF4-FFF2-40B4-BE49-F238E27FC236}">
                <a16:creationId xmlns:a16="http://schemas.microsoft.com/office/drawing/2014/main" id="{1CC3D184-CBE9-4E09-ABFB-CDC740CCDC0D}"/>
              </a:ext>
            </a:extLst>
          </p:cNvPr>
          <p:cNvSpPr/>
          <p:nvPr/>
        </p:nvSpPr>
        <p:spPr bwMode="auto">
          <a:xfrm>
            <a:off x="7889551" y="1343124"/>
            <a:ext cx="1939981" cy="3742845"/>
          </a:xfrm>
          <a:prstGeom prst="rect">
            <a:avLst/>
          </a:prstGeom>
          <a:ln>
            <a:no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C.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Coltrain</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J.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Linhardt</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L.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Linkous-Pristas</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C. S. Marvel</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K.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Matyjaszewski</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F. R. Mayo</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J. Mays</a:t>
            </a:r>
          </a:p>
          <a:p>
            <a:pPr marL="0" marR="0" lvl="0" indent="0" algn="l" defTabSz="914099" rtl="0" eaLnBrk="0" fontAlgn="base" latinLnBrk="0" hangingPunct="0">
              <a:lnSpc>
                <a:spcPct val="100000"/>
              </a:lnSpc>
              <a:spcBef>
                <a:spcPct val="0"/>
              </a:spcBef>
              <a:spcAft>
                <a:spcPct val="0"/>
              </a:spcAft>
              <a:buClrTx/>
              <a:buSzTx/>
              <a:buFontTx/>
              <a:buNone/>
              <a:tabLst/>
              <a:defRPr/>
            </a:pPr>
            <a:r>
              <a:rPr lang="en-US" sz="1600" dirty="0">
                <a:solidFill>
                  <a:srgbClr val="000000"/>
                </a:solidFill>
                <a:latin typeface="Arial" panose="020B0604020202020204" pitchFamily="34" charset="0"/>
                <a:cs typeface="Arial" panose="020B0604020202020204" pitchFamily="34" charset="0"/>
              </a:rPr>
              <a:t>M. Meador</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W. V.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Metanomski</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J. E. McGrath</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K.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Mitchem</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R. B. Moore</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R. S. Moore</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S. Morgan</a:t>
            </a:r>
          </a:p>
          <a:p>
            <a:pPr marL="0" marR="0" lvl="0" indent="0" algn="l" defTabSz="914099" rtl="0" eaLnBrk="0" fontAlgn="base" latinLnBrk="0" hangingPunct="0">
              <a:lnSpc>
                <a:spcPct val="100000"/>
              </a:lnSpc>
              <a:spcBef>
                <a:spcPct val="0"/>
              </a:spcBef>
              <a:spcAft>
                <a:spcPct val="0"/>
              </a:spcAft>
              <a:buClrTx/>
              <a:buSzTx/>
              <a:buFontTx/>
              <a:buNone/>
              <a:tabLst/>
              <a:defRPr/>
            </a:pPr>
            <a:r>
              <a:rPr lang="en-US" sz="1600" dirty="0">
                <a:solidFill>
                  <a:srgbClr val="000000"/>
                </a:solidFill>
                <a:latin typeface="Arial" panose="020B0604020202020204" pitchFamily="34" charset="0"/>
                <a:cs typeface="Arial" panose="020B0604020202020204" pitchFamily="34" charset="0"/>
              </a:rPr>
              <a:t>S. Orski</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C. G.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Overberger</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T. J.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Pacansky</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19" name="Rectangle 18">
            <a:extLst>
              <a:ext uri="{FF2B5EF4-FFF2-40B4-BE49-F238E27FC236}">
                <a16:creationId xmlns:a16="http://schemas.microsoft.com/office/drawing/2014/main" id="{185874C5-3C80-4A02-8725-903C247104C1}"/>
              </a:ext>
            </a:extLst>
          </p:cNvPr>
          <p:cNvSpPr/>
          <p:nvPr/>
        </p:nvSpPr>
        <p:spPr bwMode="auto">
          <a:xfrm>
            <a:off x="10054844" y="1343124"/>
            <a:ext cx="1939981" cy="4033105"/>
          </a:xfrm>
          <a:prstGeom prst="rect">
            <a:avLst/>
          </a:prstGeom>
          <a:ln>
            <a:no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E. M. Pearce</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J.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Pochan</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J. Riffle</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B.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Rattner</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A. B.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Salamone</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J. C.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Salamone</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U. Schubert</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W.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Stockmayer</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R. F.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Storey</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G.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Tew</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B. H.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Ullyot</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E. J. Vandenberg</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S. R.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Venumbaka</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J.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Vogl</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O.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Vogl</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F. H. Winslow</a:t>
            </a:r>
          </a:p>
        </p:txBody>
      </p:sp>
      <p:sp>
        <p:nvSpPr>
          <p:cNvPr id="20" name="Rectangle 19">
            <a:extLst>
              <a:ext uri="{FF2B5EF4-FFF2-40B4-BE49-F238E27FC236}">
                <a16:creationId xmlns:a16="http://schemas.microsoft.com/office/drawing/2014/main" id="{9EA47517-75D1-4CEF-9F31-0CFB265146BC}"/>
              </a:ext>
            </a:extLst>
          </p:cNvPr>
          <p:cNvSpPr/>
          <p:nvPr/>
        </p:nvSpPr>
        <p:spPr bwMode="auto">
          <a:xfrm>
            <a:off x="4283968" y="5707288"/>
            <a:ext cx="1995484" cy="1019612"/>
          </a:xfrm>
          <a:prstGeom prst="rect">
            <a:avLst/>
          </a:prstGeom>
          <a:noFill/>
          <a:ln>
            <a:no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F. Blum</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N. </a:t>
            </a:r>
            <a:r>
              <a:rPr kumimoji="0" lang="en-US" sz="160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Byerly</a:t>
            </a:r>
            <a:endParaRPr kumimoji="0" lang="en-US" sz="160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H.N. Cheng (x2)</a:t>
            </a:r>
          </a:p>
          <a:p>
            <a:pPr defTabSz="914099" eaLnBrk="0" fontAlgn="base" hangingPunct="0">
              <a:spcBef>
                <a:spcPct val="0"/>
              </a:spcBef>
              <a:spcAft>
                <a:spcPct val="0"/>
              </a:spcAft>
              <a:defRPr/>
            </a:pPr>
            <a:r>
              <a:rPr kumimoji="0" lang="en-US" sz="160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C. Coltrain</a:t>
            </a:r>
          </a:p>
        </p:txBody>
      </p:sp>
      <p:sp>
        <p:nvSpPr>
          <p:cNvPr id="21" name="Rectangle 20">
            <a:extLst>
              <a:ext uri="{FF2B5EF4-FFF2-40B4-BE49-F238E27FC236}">
                <a16:creationId xmlns:a16="http://schemas.microsoft.com/office/drawing/2014/main" id="{7BA399B5-C0BC-47E8-9543-9262483B6AA4}"/>
              </a:ext>
            </a:extLst>
          </p:cNvPr>
          <p:cNvSpPr/>
          <p:nvPr/>
        </p:nvSpPr>
        <p:spPr bwMode="auto">
          <a:xfrm>
            <a:off x="6022374" y="5809928"/>
            <a:ext cx="2006618" cy="791196"/>
          </a:xfrm>
          <a:prstGeom prst="rect">
            <a:avLst/>
          </a:prstGeom>
          <a:noFill/>
          <a:ln>
            <a:no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B.M. Culbertson</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W.H. Daly</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F.R.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Dammont</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2" name="Rectangle 21">
            <a:extLst>
              <a:ext uri="{FF2B5EF4-FFF2-40B4-BE49-F238E27FC236}">
                <a16:creationId xmlns:a16="http://schemas.microsoft.com/office/drawing/2014/main" id="{FFCBCF6E-93FE-4AF2-8C51-E1F02DCEF431}"/>
              </a:ext>
            </a:extLst>
          </p:cNvPr>
          <p:cNvSpPr/>
          <p:nvPr/>
        </p:nvSpPr>
        <p:spPr bwMode="auto">
          <a:xfrm>
            <a:off x="7831485" y="5809928"/>
            <a:ext cx="2005380" cy="791196"/>
          </a:xfrm>
          <a:prstGeom prst="rect">
            <a:avLst/>
          </a:prstGeom>
          <a:noFill/>
          <a:ln>
            <a:no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S. Iacono</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J.E. McGrath</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K. Mitchem</a:t>
            </a: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E.M. Pearce</a:t>
            </a:r>
          </a:p>
        </p:txBody>
      </p:sp>
      <p:sp>
        <p:nvSpPr>
          <p:cNvPr id="23" name="Rectangle 22">
            <a:extLst>
              <a:ext uri="{FF2B5EF4-FFF2-40B4-BE49-F238E27FC236}">
                <a16:creationId xmlns:a16="http://schemas.microsoft.com/office/drawing/2014/main" id="{E78D2917-DBD4-4F88-8E46-42CC84DBBA5E}"/>
              </a:ext>
            </a:extLst>
          </p:cNvPr>
          <p:cNvSpPr/>
          <p:nvPr/>
        </p:nvSpPr>
        <p:spPr bwMode="auto">
          <a:xfrm>
            <a:off x="9329064" y="5809928"/>
            <a:ext cx="1926563" cy="791196"/>
          </a:xfrm>
          <a:prstGeom prst="rect">
            <a:avLst/>
          </a:prstGeom>
          <a:noFill/>
          <a:ln>
            <a:no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J.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Pochan</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A. </a:t>
            </a:r>
            <a:r>
              <a:rPr kumimoji="0" lang="en-US" sz="16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Salamone</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l" defTabSz="914099" rtl="0" eaLnBrk="0" fontAlgn="base" latinLnBrk="0" hangingPunct="0">
              <a:lnSpc>
                <a:spcPct val="100000"/>
              </a:lnSpc>
              <a:spcBef>
                <a:spcPct val="0"/>
              </a:spcBef>
              <a:spcAft>
                <a:spcPct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E.J. Vandenberg</a:t>
            </a:r>
          </a:p>
        </p:txBody>
      </p:sp>
      <p:sp>
        <p:nvSpPr>
          <p:cNvPr id="24" name="Rectangle 23">
            <a:extLst>
              <a:ext uri="{FF2B5EF4-FFF2-40B4-BE49-F238E27FC236}">
                <a16:creationId xmlns:a16="http://schemas.microsoft.com/office/drawing/2014/main" id="{6BBC24EF-22DF-4C9F-A0C1-B7E5BFC62E29}"/>
              </a:ext>
            </a:extLst>
          </p:cNvPr>
          <p:cNvSpPr/>
          <p:nvPr/>
        </p:nvSpPr>
        <p:spPr>
          <a:xfrm>
            <a:off x="265126" y="1093488"/>
            <a:ext cx="3125120" cy="4632835"/>
          </a:xfrm>
          <a:prstGeom prst="rect">
            <a:avLst/>
          </a:prstGeom>
          <a:solidFill>
            <a:schemeClr val="accent1">
              <a:lumMod val="20000"/>
              <a:lumOff val="80000"/>
            </a:schemeClr>
          </a:solidFill>
        </p:spPr>
        <p:style>
          <a:lnRef idx="1">
            <a:schemeClr val="accent1"/>
          </a:lnRef>
          <a:fillRef idx="2">
            <a:schemeClr val="accent1"/>
          </a:fillRef>
          <a:effectRef idx="1">
            <a:schemeClr val="accent1"/>
          </a:effectRef>
          <a:fontRef idx="minor">
            <a:schemeClr val="dk1"/>
          </a:fontRef>
        </p:style>
        <p:txBody>
          <a:bodyPr anchor="ctr">
            <a:noAutofit/>
          </a:bodyPr>
          <a:lstStyle/>
          <a:p>
            <a:pPr marL="109538" marR="0" lvl="0" indent="0" algn="ctr" defTabSz="914400" rtl="0" eaLnBrk="0" fontAlgn="base" latinLnBrk="0" hangingPunct="0">
              <a:lnSpc>
                <a:spcPct val="100000"/>
              </a:lnSpc>
              <a:spcBef>
                <a:spcPts val="600"/>
              </a:spcBef>
              <a:spcAft>
                <a:spcPts val="600"/>
              </a:spcAft>
              <a:buClrTx/>
              <a:buSzTx/>
              <a:buFontTx/>
              <a:buNone/>
              <a:tabLst/>
              <a:defRPr/>
            </a:pPr>
            <a:r>
              <a:rPr kumimoji="0" lang="en-US" sz="16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NOMINATION PROCEDURE</a:t>
            </a: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109537" marR="0" lvl="0" indent="0" algn="l" defTabSz="914400" rtl="0" eaLnBrk="0" fontAlgn="base" latinLnBrk="0" hangingPunct="0">
              <a:lnSpc>
                <a:spcPct val="100000"/>
              </a:lnSpc>
              <a:spcBef>
                <a:spcPct val="0"/>
              </a:spcBef>
              <a:spcAft>
                <a:spcPts val="0"/>
              </a:spcAft>
              <a:buClrTx/>
              <a:buSzTx/>
              <a:buFontTx/>
              <a:buNone/>
              <a:tabLst/>
              <a:defRPr/>
            </a:pP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292100" marR="0" lvl="0" indent="-182563" algn="l" defTabSz="914400" rtl="0" eaLnBrk="0" fontAlgn="base" latinLnBrk="0" hangingPunct="0">
              <a:lnSpc>
                <a:spcPct val="100000"/>
              </a:lnSpc>
              <a:spcBef>
                <a:spcPct val="0"/>
              </a:spcBef>
              <a:spcAft>
                <a:spcPts val="0"/>
              </a:spcAft>
              <a:buClrTx/>
              <a:buSzTx/>
              <a:buFont typeface="Arial" panose="020B0604020202020204" pitchFamily="34" charset="0"/>
              <a:buChar char="•"/>
              <a:tabLst/>
              <a:defRPr/>
            </a:pPr>
            <a:r>
              <a:rPr kumimoji="0" lang="en-US" sz="16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ABOVE AND BEYOND SERVICE</a:t>
            </a:r>
          </a:p>
          <a:p>
            <a:pPr marL="292100" marR="0" lvl="0" indent="-182563" algn="l" defTabSz="914400" rtl="0" eaLnBrk="0" fontAlgn="base" latinLnBrk="0" hangingPunct="0">
              <a:lnSpc>
                <a:spcPct val="100000"/>
              </a:lnSpc>
              <a:spcBef>
                <a:spcPct val="0"/>
              </a:spcBef>
              <a:spcAft>
                <a:spcPts val="0"/>
              </a:spcAft>
              <a:buClrTx/>
              <a:buSzTx/>
              <a:buFont typeface="Arial" panose="020B0604020202020204" pitchFamily="34" charset="0"/>
              <a:buChar char="•"/>
              <a:tabLst/>
              <a:defRPr/>
            </a:pPr>
            <a:endParaRPr kumimoji="0" lang="en-US" sz="16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292100" marR="0" lvl="0" indent="-182563" algn="l" defTabSz="914400" rtl="0" eaLnBrk="0" fontAlgn="base" latinLnBrk="0" hangingPunct="0">
              <a:lnSpc>
                <a:spcPct val="100000"/>
              </a:lnSpc>
              <a:spcBef>
                <a:spcPct val="0"/>
              </a:spcBef>
              <a:spcAft>
                <a:spcPts val="0"/>
              </a:spcAft>
              <a:buClrTx/>
              <a:buSzTx/>
              <a:buFont typeface="Arial" panose="020B0604020202020204" pitchFamily="34" charset="0"/>
              <a:buChar char="•"/>
              <a:tabLst/>
              <a:defRPr/>
            </a:pPr>
            <a:r>
              <a:rPr kumimoji="0" lang="en-US" sz="16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Submit recommendation letter to: POLY Chair</a:t>
            </a:r>
          </a:p>
          <a:p>
            <a:pPr marL="292100" marR="0" lvl="0" indent="-182563" algn="l" defTabSz="914400" rtl="0" eaLnBrk="0" fontAlgn="base" latinLnBrk="0" hangingPunct="0">
              <a:lnSpc>
                <a:spcPct val="100000"/>
              </a:lnSpc>
              <a:spcBef>
                <a:spcPct val="0"/>
              </a:spcBef>
              <a:spcAft>
                <a:spcPts val="0"/>
              </a:spcAft>
              <a:buClrTx/>
              <a:buSzTx/>
              <a:buFont typeface="Arial" panose="020B0604020202020204" pitchFamily="34" charset="0"/>
              <a:buChar char="•"/>
              <a:tabLst/>
              <a:defRPr/>
            </a:pP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292100" marR="0" lvl="0" indent="-182563" algn="l" defTabSz="914400" rtl="0" eaLnBrk="0" fontAlgn="base" latinLnBrk="0" hangingPunct="0">
              <a:lnSpc>
                <a:spcPct val="100000"/>
              </a:lnSpc>
              <a:spcBef>
                <a:spcPct val="0"/>
              </a:spcBef>
              <a:spcAft>
                <a:spcPts val="0"/>
              </a:spcAft>
              <a:buClrTx/>
              <a:buSzTx/>
              <a:buFont typeface="Arial" panose="020B0604020202020204" pitchFamily="34" charset="0"/>
              <a:buChar char="•"/>
              <a:tabLst/>
              <a:defRPr/>
            </a:pPr>
            <a:r>
              <a:rPr kumimoji="0" lang="en-US" sz="16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Deadline:</a:t>
            </a:r>
            <a:r>
              <a:rPr kumimoji="0" lang="en-US" sz="1600" b="0"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en-US" sz="16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1/31/25</a:t>
            </a:r>
          </a:p>
          <a:p>
            <a:pPr marL="292100" marR="0" lvl="0" indent="-182563" algn="l" defTabSz="914400" rtl="0" eaLnBrk="0" fontAlgn="base" latinLnBrk="0" hangingPunct="0">
              <a:lnSpc>
                <a:spcPct val="100000"/>
              </a:lnSpc>
              <a:spcBef>
                <a:spcPct val="0"/>
              </a:spcBef>
              <a:spcAft>
                <a:spcPts val="0"/>
              </a:spcAft>
              <a:buClrTx/>
              <a:buSzTx/>
              <a:buFont typeface="Arial" panose="020B0604020202020204" pitchFamily="34" charset="0"/>
              <a:buChar char="•"/>
              <a:tabLst/>
              <a:defRPr/>
            </a:pPr>
            <a:endParaRPr kumimoji="0" lang="en-US" sz="16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292100" marR="0" lvl="0" indent="-182563" algn="l" defTabSz="914400" rtl="0" eaLnBrk="0" fontAlgn="base" latinLnBrk="0" hangingPunct="0">
              <a:lnSpc>
                <a:spcPct val="100000"/>
              </a:lnSpc>
              <a:spcBef>
                <a:spcPct val="0"/>
              </a:spcBef>
              <a:spcAft>
                <a:spcPts val="0"/>
              </a:spcAft>
              <a:buClrTx/>
              <a:buSzTx/>
              <a:buFont typeface="Arial" panose="020B0604020202020204" pitchFamily="34" charset="0"/>
              <a:buChar char="•"/>
              <a:tabLst/>
              <a:defRPr/>
            </a:pPr>
            <a:r>
              <a:rPr kumimoji="0" lang="en-US" sz="16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Nominations from:  </a:t>
            </a: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POLY Executive Committee Only</a:t>
            </a:r>
          </a:p>
          <a:p>
            <a:pPr marL="292100" marR="0" lvl="0" indent="-182563" algn="l" defTabSz="914400" rtl="0" eaLnBrk="0" fontAlgn="base" latinLnBrk="0" hangingPunct="0">
              <a:lnSpc>
                <a:spcPct val="100000"/>
              </a:lnSpc>
              <a:spcBef>
                <a:spcPct val="0"/>
              </a:spcBef>
              <a:spcAft>
                <a:spcPts val="0"/>
              </a:spcAft>
              <a:buClrTx/>
              <a:buSzTx/>
              <a:buFont typeface="Arial" panose="020B0604020202020204" pitchFamily="34" charset="0"/>
              <a:buChar char="•"/>
              <a:tabLst/>
              <a:defRPr/>
            </a:pP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292100" marR="0" lvl="0" indent="-182563" algn="l" defTabSz="914400" rtl="0" eaLnBrk="0" fontAlgn="base" latinLnBrk="0" hangingPunct="0">
              <a:lnSpc>
                <a:spcPct val="100000"/>
              </a:lnSpc>
              <a:spcBef>
                <a:spcPct val="0"/>
              </a:spcBef>
              <a:spcAft>
                <a:spcPts val="0"/>
              </a:spcAft>
              <a:buClrTx/>
              <a:buSzTx/>
              <a:buFont typeface="Arial" panose="020B0604020202020204" pitchFamily="34" charset="0"/>
              <a:buChar char="•"/>
              <a:tabLst/>
              <a:defRPr/>
            </a:pPr>
            <a:r>
              <a:rPr kumimoji="0" lang="en-US" sz="16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Selected by: </a:t>
            </a:r>
            <a:r>
              <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Chair</a:t>
            </a:r>
          </a:p>
          <a:p>
            <a:pPr marL="292100" marR="0" lvl="0" indent="-182563" algn="l" defTabSz="914400" rtl="0" eaLnBrk="0" fontAlgn="base" latinLnBrk="0" hangingPunct="0">
              <a:lnSpc>
                <a:spcPct val="100000"/>
              </a:lnSpc>
              <a:spcBef>
                <a:spcPct val="0"/>
              </a:spcBef>
              <a:spcAft>
                <a:spcPts val="0"/>
              </a:spcAft>
              <a:buClrTx/>
              <a:buSzTx/>
              <a:buFont typeface="Arial" panose="020B0604020202020204" pitchFamily="34" charset="0"/>
              <a:buChar char="•"/>
              <a:tabLst/>
              <a:defRPr/>
            </a:pPr>
            <a:endParaRPr kumimoji="0" lang="en-US" sz="1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292100" marR="0" lvl="0" indent="-182563" algn="l" defTabSz="914400" rtl="0" eaLnBrk="0" fontAlgn="base" latinLnBrk="0" hangingPunct="0">
              <a:lnSpc>
                <a:spcPct val="100000"/>
              </a:lnSpc>
              <a:spcBef>
                <a:spcPct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w="0"/>
                <a:solidFill>
                  <a:srgbClr val="000000"/>
                </a:solidFill>
                <a:effectLst/>
                <a:uLnTx/>
                <a:uFillTx/>
                <a:latin typeface="Arial" panose="020B0604020202020204" pitchFamily="34" charset="0"/>
                <a:ea typeface="+mn-ea"/>
                <a:cs typeface="Arial" panose="020B0604020202020204" pitchFamily="34" charset="0"/>
              </a:rPr>
              <a:t>No limit per year, but not always given. </a:t>
            </a:r>
          </a:p>
        </p:txBody>
      </p:sp>
    </p:spTree>
    <p:extLst>
      <p:ext uri="{BB962C8B-B14F-4D97-AF65-F5344CB8AC3E}">
        <p14:creationId xmlns:p14="http://schemas.microsoft.com/office/powerpoint/2010/main" val="21249151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09F7577-10EB-48B7-9A70-B0D695B08459}"/>
              </a:ext>
            </a:extLst>
          </p:cNvPr>
          <p:cNvSpPr/>
          <p:nvPr/>
        </p:nvSpPr>
        <p:spPr>
          <a:xfrm>
            <a:off x="272473" y="1799275"/>
            <a:ext cx="8477988" cy="3672800"/>
          </a:xfrm>
          <a:prstGeom prst="rect">
            <a:avLst/>
          </a:prstGeom>
        </p:spPr>
        <p:txBody>
          <a:bodyPr wrap="square">
            <a:spAutoFit/>
          </a:bodyPr>
          <a:lstStyle/>
          <a:p>
            <a:pPr>
              <a:spcAft>
                <a:spcPts val="1000"/>
              </a:spcAft>
            </a:pPr>
            <a:r>
              <a:rPr lang="en-US" b="1" dirty="0">
                <a:solidFill>
                  <a:srgbClr val="1155CC"/>
                </a:solidFill>
                <a:hlinkClick r:id="rId2"/>
              </a:rPr>
              <a:t>ACS Fellows Website</a:t>
            </a:r>
            <a:r>
              <a:rPr lang="en-US" b="1" dirty="0">
                <a:solidFill>
                  <a:srgbClr val="1155CC"/>
                </a:solidFill>
              </a:rPr>
              <a:t>:  https://www.acs.org/funding/awards/acs-fellows.html</a:t>
            </a:r>
            <a:endParaRPr lang="en-US" b="1" dirty="0">
              <a:solidFill>
                <a:srgbClr val="000000"/>
              </a:solidFill>
            </a:endParaRPr>
          </a:p>
          <a:p>
            <a:pPr algn="l">
              <a:spcAft>
                <a:spcPts val="1000"/>
              </a:spcAft>
              <a:buFont typeface="Arial" panose="020B0604020202020204" pitchFamily="34" charset="0"/>
              <a:buChar char="•"/>
            </a:pPr>
            <a:r>
              <a:rPr lang="en-US" b="0" i="0" dirty="0">
                <a:solidFill>
                  <a:srgbClr val="333333"/>
                </a:solidFill>
                <a:effectLst/>
              </a:rPr>
              <a:t>The number of nominations submitted by each Division may not exceed twice the number of Councilors from the Division. (8)</a:t>
            </a:r>
            <a:br>
              <a:rPr lang="en-US" b="0" i="0" dirty="0">
                <a:solidFill>
                  <a:srgbClr val="333333"/>
                </a:solidFill>
                <a:effectLst/>
              </a:rPr>
            </a:br>
            <a:endParaRPr lang="en-US" i="0" dirty="0">
              <a:solidFill>
                <a:srgbClr val="333333"/>
              </a:solidFill>
              <a:effectLst/>
            </a:endParaRPr>
          </a:p>
          <a:p>
            <a:pPr marL="342900" indent="-342900" algn="l">
              <a:buAutoNum type="arabicParenBoth"/>
            </a:pPr>
            <a:r>
              <a:rPr lang="en-US" i="0" dirty="0">
                <a:solidFill>
                  <a:srgbClr val="333333"/>
                </a:solidFill>
                <a:effectLst/>
              </a:rPr>
              <a:t>Documented excellence and leadership that has an impact in </a:t>
            </a:r>
            <a:r>
              <a:rPr lang="en-US" i="1" dirty="0">
                <a:solidFill>
                  <a:srgbClr val="333333"/>
                </a:solidFill>
                <a:effectLst/>
              </a:rPr>
              <a:t>the science, the profession, education, and/or management</a:t>
            </a:r>
            <a:r>
              <a:rPr lang="en-US" i="0" dirty="0">
                <a:solidFill>
                  <a:srgbClr val="333333"/>
                </a:solidFill>
                <a:effectLst/>
              </a:rPr>
              <a:t>. </a:t>
            </a:r>
          </a:p>
          <a:p>
            <a:pPr algn="l"/>
            <a:endParaRPr lang="en-US" i="0" dirty="0">
              <a:solidFill>
                <a:srgbClr val="333333"/>
              </a:solidFill>
              <a:effectLst/>
            </a:endParaRPr>
          </a:p>
          <a:p>
            <a:pPr algn="l"/>
            <a:r>
              <a:rPr lang="en-US" i="0" dirty="0">
                <a:solidFill>
                  <a:srgbClr val="333333"/>
                </a:solidFill>
                <a:effectLst/>
              </a:rPr>
              <a:t>(2) Documented excellence and leadership in v</a:t>
            </a:r>
            <a:r>
              <a:rPr lang="en-US" i="1" dirty="0">
                <a:solidFill>
                  <a:srgbClr val="333333"/>
                </a:solidFill>
                <a:effectLst/>
              </a:rPr>
              <a:t>olunteer service, based on specific results achieved, in service to the ACS and its membership and community</a:t>
            </a:r>
            <a:r>
              <a:rPr lang="en-US" i="0" dirty="0">
                <a:solidFill>
                  <a:srgbClr val="333333"/>
                </a:solidFill>
                <a:effectLst/>
              </a:rPr>
              <a:t>. </a:t>
            </a:r>
          </a:p>
          <a:p>
            <a:pPr algn="l"/>
            <a:endParaRPr lang="en-US" i="0" dirty="0">
              <a:solidFill>
                <a:srgbClr val="333333"/>
              </a:solidFill>
              <a:effectLst/>
            </a:endParaRPr>
          </a:p>
          <a:p>
            <a:pPr algn="l"/>
            <a:endParaRPr lang="en-US" dirty="0">
              <a:solidFill>
                <a:srgbClr val="333333"/>
              </a:solidFill>
            </a:endParaRPr>
          </a:p>
          <a:p>
            <a:pPr algn="l"/>
            <a:r>
              <a:rPr lang="en-US" dirty="0">
                <a:solidFill>
                  <a:srgbClr val="333333"/>
                </a:solidFill>
              </a:rPr>
              <a:t>Nominations for the 2024 Class of Fellows will be open from </a:t>
            </a:r>
            <a:r>
              <a:rPr lang="en-US" b="1" i="1" u="sng" dirty="0">
                <a:solidFill>
                  <a:srgbClr val="333333"/>
                </a:solidFill>
              </a:rPr>
              <a:t>February 1 to April 1, 2024</a:t>
            </a:r>
            <a:r>
              <a:rPr lang="en-US" dirty="0">
                <a:solidFill>
                  <a:srgbClr val="333333"/>
                </a:solidFill>
              </a:rPr>
              <a:t>.</a:t>
            </a:r>
            <a:endParaRPr lang="en-US" b="0" i="0" dirty="0">
              <a:solidFill>
                <a:srgbClr val="333333"/>
              </a:solidFill>
              <a:effectLst/>
            </a:endParaRPr>
          </a:p>
        </p:txBody>
      </p:sp>
      <p:cxnSp>
        <p:nvCxnSpPr>
          <p:cNvPr id="3" name="Straight Connector 2">
            <a:extLst>
              <a:ext uri="{FF2B5EF4-FFF2-40B4-BE49-F238E27FC236}">
                <a16:creationId xmlns:a16="http://schemas.microsoft.com/office/drawing/2014/main" id="{A4DC25F1-955C-4427-96DA-19EA56DBB116}"/>
              </a:ext>
            </a:extLst>
          </p:cNvPr>
          <p:cNvCxnSpPr>
            <a:cxnSpLocks/>
            <a:stCxn id="2050" idx="3"/>
          </p:cNvCxnSpPr>
          <p:nvPr/>
        </p:nvCxnSpPr>
        <p:spPr>
          <a:xfrm>
            <a:off x="1521655" y="803831"/>
            <a:ext cx="10371088" cy="19"/>
          </a:xfrm>
          <a:prstGeom prst="line">
            <a:avLst/>
          </a:prstGeom>
          <a:ln w="57150">
            <a:solidFill>
              <a:srgbClr val="000099"/>
            </a:solidFill>
          </a:ln>
        </p:spPr>
        <p:style>
          <a:lnRef idx="1">
            <a:schemeClr val="accent1"/>
          </a:lnRef>
          <a:fillRef idx="0">
            <a:schemeClr val="accent1"/>
          </a:fillRef>
          <a:effectRef idx="0">
            <a:schemeClr val="accent1"/>
          </a:effectRef>
          <a:fontRef idx="minor">
            <a:schemeClr val="tx1"/>
          </a:fontRef>
        </p:style>
      </p:cxnSp>
      <p:sp>
        <p:nvSpPr>
          <p:cNvPr id="4" name="Title 1">
            <a:extLst>
              <a:ext uri="{FF2B5EF4-FFF2-40B4-BE49-F238E27FC236}">
                <a16:creationId xmlns:a16="http://schemas.microsoft.com/office/drawing/2014/main" id="{24D20D73-D162-4D7D-BB2E-7F04CB152E4B}"/>
              </a:ext>
            </a:extLst>
          </p:cNvPr>
          <p:cNvSpPr txBox="1">
            <a:spLocks/>
          </p:cNvSpPr>
          <p:nvPr/>
        </p:nvSpPr>
        <p:spPr>
          <a:xfrm>
            <a:off x="782783" y="249666"/>
            <a:ext cx="10515600" cy="7299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000" dirty="0">
                <a:solidFill>
                  <a:srgbClr val="000099"/>
                </a:solidFill>
                <a:latin typeface="72 Black" panose="020B0A04030603020204" pitchFamily="34" charset="0"/>
                <a:cs typeface="72 Black" panose="020B0A04030603020204" pitchFamily="34" charset="0"/>
              </a:rPr>
              <a:t>ACS Fellows Award</a:t>
            </a:r>
          </a:p>
        </p:txBody>
      </p:sp>
      <p:sp>
        <p:nvSpPr>
          <p:cNvPr id="5" name="TextBox 4">
            <a:extLst>
              <a:ext uri="{FF2B5EF4-FFF2-40B4-BE49-F238E27FC236}">
                <a16:creationId xmlns:a16="http://schemas.microsoft.com/office/drawing/2014/main" id="{6D4EFEFE-F901-4BB0-B386-87954944E935}"/>
              </a:ext>
            </a:extLst>
          </p:cNvPr>
          <p:cNvSpPr txBox="1"/>
          <p:nvPr/>
        </p:nvSpPr>
        <p:spPr>
          <a:xfrm>
            <a:off x="8750461" y="1182256"/>
            <a:ext cx="3441539" cy="2585323"/>
          </a:xfrm>
          <a:prstGeom prst="rect">
            <a:avLst/>
          </a:prstGeom>
          <a:solidFill>
            <a:schemeClr val="accent4">
              <a:lumMod val="40000"/>
              <a:lumOff val="60000"/>
            </a:schemeClr>
          </a:solidFill>
        </p:spPr>
        <p:txBody>
          <a:bodyPr wrap="square" rtlCol="0">
            <a:spAutoFit/>
          </a:bodyPr>
          <a:lstStyle/>
          <a:p>
            <a:r>
              <a:rPr lang="en-US" u="sng" dirty="0"/>
              <a:t>WHO</a:t>
            </a:r>
            <a:r>
              <a:rPr lang="en-US" dirty="0"/>
              <a:t>?</a:t>
            </a:r>
          </a:p>
          <a:p>
            <a:r>
              <a:rPr lang="en-US" dirty="0"/>
              <a:t>Name, Nominator</a:t>
            </a:r>
          </a:p>
          <a:p>
            <a:r>
              <a:rPr lang="en-US" dirty="0"/>
              <a:t>Name, Nominator</a:t>
            </a:r>
          </a:p>
          <a:p>
            <a:r>
              <a:rPr lang="en-US" dirty="0"/>
              <a:t>Name, Nominator</a:t>
            </a:r>
          </a:p>
          <a:p>
            <a:r>
              <a:rPr lang="en-US" dirty="0"/>
              <a:t>Name, Nominator</a:t>
            </a:r>
          </a:p>
          <a:p>
            <a:r>
              <a:rPr lang="en-US" dirty="0"/>
              <a:t>Name, Nominator</a:t>
            </a:r>
          </a:p>
          <a:p>
            <a:r>
              <a:rPr lang="en-US" dirty="0"/>
              <a:t>Name, Nominator</a:t>
            </a:r>
          </a:p>
          <a:p>
            <a:r>
              <a:rPr lang="en-US" dirty="0"/>
              <a:t>Name, Nominator</a:t>
            </a:r>
          </a:p>
          <a:p>
            <a:r>
              <a:rPr lang="en-US" dirty="0"/>
              <a:t>Name, Nominator</a:t>
            </a:r>
          </a:p>
        </p:txBody>
      </p:sp>
      <p:pic>
        <p:nvPicPr>
          <p:cNvPr id="2050" name="Picture 2" descr="American Chemical Society - Wikipedia">
            <a:extLst>
              <a:ext uri="{FF2B5EF4-FFF2-40B4-BE49-F238E27FC236}">
                <a16:creationId xmlns:a16="http://schemas.microsoft.com/office/drawing/2014/main" id="{1DF197FE-187C-480C-A959-450AF5DF591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9807" y="191231"/>
            <a:ext cx="1291848" cy="1225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276172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fae6d70f-954b-4811-92b6-0530d6f84c43}" enabled="0" method="" siteId="{fae6d70f-954b-4811-92b6-0530d6f84c43}" removed="1"/>
</clbl:labelList>
</file>

<file path=docProps/app.xml><?xml version="1.0" encoding="utf-8"?>
<Properties xmlns="http://schemas.openxmlformats.org/officeDocument/2006/extended-properties" xmlns:vt="http://schemas.openxmlformats.org/officeDocument/2006/docPropsVTypes">
  <TotalTime>1900</TotalTime>
  <Words>1288</Words>
  <Application>Microsoft Office PowerPoint</Application>
  <PresentationFormat>Widescreen</PresentationFormat>
  <Paragraphs>283</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72 Black</vt:lpstr>
      <vt:lpstr>Arial</vt:lpstr>
      <vt:lpstr>Calibri</vt:lpstr>
      <vt:lpstr>Calibri Light</vt:lpstr>
      <vt:lpstr>Calibri-Italic</vt:lpstr>
      <vt:lpstr>Calisto MT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Mitchem, Kathy</dc:creator>
  <cp:lastModifiedBy>Black, Carlee</cp:lastModifiedBy>
  <cp:revision>50</cp:revision>
  <dcterms:created xsi:type="dcterms:W3CDTF">2023-02-02T00:26:22Z</dcterms:created>
  <dcterms:modified xsi:type="dcterms:W3CDTF">2025-01-29T15:04:43Z</dcterms:modified>
</cp:coreProperties>
</file>