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8"/>
  </p:notesMasterIdLst>
  <p:sldIdLst>
    <p:sldId id="747" r:id="rId3"/>
    <p:sldId id="750" r:id="rId4"/>
    <p:sldId id="749" r:id="rId5"/>
    <p:sldId id="748" r:id="rId6"/>
    <p:sldId id="75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38B00B-C305-42F9-91A5-DE2237EE1BC3}" type="datetimeFigureOut">
              <a:rPr lang="en-US" smtClean="0"/>
              <a:t>8/17/2025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0EE932-CE78-4C02-BD86-F3B256A46E97}" type="slidenum">
              <a:rPr lang="en-US" smtClean="0"/>
              <a:t>‹#›</a:t>
            </a:fld>
            <a:endParaRPr lang="en-US"/>
          </a:p>
        </p:txBody>
      </p:sp>
    </p:spTree>
    <p:extLst>
      <p:ext uri="{BB962C8B-B14F-4D97-AF65-F5344CB8AC3E}">
        <p14:creationId xmlns:p14="http://schemas.microsoft.com/office/powerpoint/2010/main" val="1362577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8163" y="677863"/>
            <a:ext cx="6027737" cy="3390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7771BED-391F-452D-BD01-7141883267D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59182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8163" y="677863"/>
            <a:ext cx="6027737" cy="3390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7771BED-391F-452D-BD01-7141883267D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60900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84545245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296706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1" y="6238876"/>
            <a:ext cx="12192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144842686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373347237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0"/>
            <a:ext cx="10972800" cy="21359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xfrm>
            <a:off x="7721601" y="6405564"/>
            <a:ext cx="4059767" cy="365125"/>
          </a:xfrm>
          <a:prstGeom prst="rect">
            <a:avLst/>
          </a:prstGeom>
        </p:spPr>
        <p:txBody>
          <a:bodyPr/>
          <a:lstStyle>
            <a:lvl1pPr eaLnBrk="1" hangingPunct="1">
              <a:defRPr>
                <a:latin typeface="Arial" charset="0"/>
                <a:cs typeface="+mn-cs"/>
              </a:defRPr>
            </a:lvl1pPr>
          </a:lstStyle>
          <a:p>
            <a:pPr>
              <a:defRPr/>
            </a:pPr>
            <a:endParaRPr lang="en-US"/>
          </a:p>
        </p:txBody>
      </p:sp>
      <p:sp>
        <p:nvSpPr>
          <p:cNvPr id="4" name="Rectangle 5"/>
          <p:cNvSpPr>
            <a:spLocks noGrp="1" noChangeArrowheads="1"/>
          </p:cNvSpPr>
          <p:nvPr>
            <p:ph type="ftr" sz="quarter" idx="11"/>
          </p:nvPr>
        </p:nvSpPr>
        <p:spPr>
          <a:xfrm>
            <a:off x="406400" y="6410326"/>
            <a:ext cx="4775200" cy="366713"/>
          </a:xfrm>
          <a:prstGeom prst="rect">
            <a:avLst/>
          </a:prstGeom>
        </p:spPr>
        <p:txBody>
          <a:bodyPr/>
          <a:lstStyle>
            <a:lvl1pPr eaLnBrk="1" hangingPunct="1">
              <a:defRPr>
                <a:latin typeface="Arial" charset="0"/>
                <a:cs typeface="+mn-cs"/>
              </a:defRPr>
            </a:lvl1pPr>
          </a:lstStyle>
          <a:p>
            <a:pPr>
              <a:defRPr/>
            </a:pPr>
            <a:endParaRPr lang="en-US"/>
          </a:p>
        </p:txBody>
      </p:sp>
      <p:sp>
        <p:nvSpPr>
          <p:cNvPr id="5" name="Rectangle 6"/>
          <p:cNvSpPr>
            <a:spLocks noGrp="1" noChangeArrowheads="1"/>
          </p:cNvSpPr>
          <p:nvPr>
            <p:ph type="sldNum" sz="quarter" idx="12"/>
          </p:nvPr>
        </p:nvSpPr>
        <p:spPr>
          <a:xfrm>
            <a:off x="5791200" y="1039814"/>
            <a:ext cx="609600" cy="4413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B59202C9-3463-46C8-9585-4AECF1DF60E0}" type="slidenum">
              <a:rPr lang="en-US" altLang="en-US"/>
              <a:pPr>
                <a:defRPr/>
              </a:pPr>
              <a:t>‹#›</a:t>
            </a:fld>
            <a:endParaRPr lang="en-US" altLang="en-US"/>
          </a:p>
        </p:txBody>
      </p:sp>
    </p:spTree>
    <p:extLst>
      <p:ext uri="{BB962C8B-B14F-4D97-AF65-F5344CB8AC3E}">
        <p14:creationId xmlns:p14="http://schemas.microsoft.com/office/powerpoint/2010/main" val="3087742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8139D-1790-479F-B0D5-046F41276A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512834-99B8-4C9B-BFD4-6E3CE9EEB3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F480ED-515B-47CC-9462-056F0B3FB616}"/>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5" name="Footer Placeholder 4">
            <a:extLst>
              <a:ext uri="{FF2B5EF4-FFF2-40B4-BE49-F238E27FC236}">
                <a16:creationId xmlns:a16="http://schemas.microsoft.com/office/drawing/2014/main" id="{E18018F6-A713-4139-A251-680474724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31258-A1D2-4430-B517-A2DF139BE7CD}"/>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418426784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E463E-F00E-4CE6-9B0F-8170421638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824E00-1531-42E4-A39E-7C84FF1A9C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5703E2-56D5-4972-92A4-F1C86821C72E}"/>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5" name="Footer Placeholder 4">
            <a:extLst>
              <a:ext uri="{FF2B5EF4-FFF2-40B4-BE49-F238E27FC236}">
                <a16:creationId xmlns:a16="http://schemas.microsoft.com/office/drawing/2014/main" id="{2F976AC3-B1F5-4678-8CD3-7D2490D0B2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96903B-323C-47F0-8FBC-D816651BEC4C}"/>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4236334585"/>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4BAE-1C35-41ED-9F51-4DF651222A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84C16E-E661-4240-9DEB-3FFF2D4670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7A8ABC-4CCF-44D8-A399-BEF0A5232D1D}"/>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5" name="Footer Placeholder 4">
            <a:extLst>
              <a:ext uri="{FF2B5EF4-FFF2-40B4-BE49-F238E27FC236}">
                <a16:creationId xmlns:a16="http://schemas.microsoft.com/office/drawing/2014/main" id="{C0B8BAE7-15EA-4FB0-88C8-C604201C78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5C2303-1C57-4B4E-9007-A1691503369F}"/>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3734922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9EC0D-CD42-4C2B-ADA8-67DA4BDAC9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57151F-233D-443C-AE76-7A4ADA6601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CE40A5-7CE7-44E9-B2F8-055DA31D3B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E59765-328E-4247-8F11-AB08C79C7A62}"/>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6" name="Footer Placeholder 5">
            <a:extLst>
              <a:ext uri="{FF2B5EF4-FFF2-40B4-BE49-F238E27FC236}">
                <a16:creationId xmlns:a16="http://schemas.microsoft.com/office/drawing/2014/main" id="{7CEAF235-67ED-4E2C-9A00-8CFE20FCAC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A7A2FF-DB30-4270-8320-389DFBEB3633}"/>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4224716911"/>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1EE03-37AB-4332-B197-51FBAFDC1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C34D4B-1D0B-4B7D-8B3B-5C66110E71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A9C142-4AD1-4C4B-8A69-6E50C8E5B9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3C2F60-0421-457C-AFDC-51546469AF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369A1D-A850-4D3C-8225-1AF777D797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EEDE88-B178-4C29-B56E-3A2D8AAEB282}"/>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8" name="Footer Placeholder 7">
            <a:extLst>
              <a:ext uri="{FF2B5EF4-FFF2-40B4-BE49-F238E27FC236}">
                <a16:creationId xmlns:a16="http://schemas.microsoft.com/office/drawing/2014/main" id="{028789D2-9A27-4939-B90E-6A64CE1A3F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9D6F03-EC60-4CCD-8F00-A740105CCA55}"/>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203301724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21A1D-6E41-4A02-B6A6-AAABB6D0C8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DC7D1E-FA1A-4CA2-906B-210B8852392E}"/>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4" name="Footer Placeholder 3">
            <a:extLst>
              <a:ext uri="{FF2B5EF4-FFF2-40B4-BE49-F238E27FC236}">
                <a16:creationId xmlns:a16="http://schemas.microsoft.com/office/drawing/2014/main" id="{4748C385-ACD0-4B88-99E9-F48BE6F67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13204D2-0695-4FEF-8981-D46290449EA8}"/>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66901124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val="2867174643"/>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189A7A-4747-4D87-9A55-8495F0281C4F}"/>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3" name="Footer Placeholder 2">
            <a:extLst>
              <a:ext uri="{FF2B5EF4-FFF2-40B4-BE49-F238E27FC236}">
                <a16:creationId xmlns:a16="http://schemas.microsoft.com/office/drawing/2014/main" id="{6448FF52-2F1A-4AD6-92D6-61714A857F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DC4628-931E-4F26-93D7-C7C1E8E17DF3}"/>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55161777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3F8EA-FAF6-4EB4-896D-1BBAC55CF9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9C928C-504D-4AFB-A097-CEB737D6F4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40E3E2-A4A2-4F48-BD24-7CC5F0C5E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20080F-8943-43C9-B8BF-E405D2041B3A}"/>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6" name="Footer Placeholder 5">
            <a:extLst>
              <a:ext uri="{FF2B5EF4-FFF2-40B4-BE49-F238E27FC236}">
                <a16:creationId xmlns:a16="http://schemas.microsoft.com/office/drawing/2014/main" id="{55391CCA-5BAD-4EB3-9468-9310A45C8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B1042F-F4A9-4353-A720-E1BD226C48A1}"/>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22187640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AFB94-0839-4E17-8AE4-BC25BDEB9D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AABC4E-CE35-4183-8A91-92D5ACD750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5A5C87-53F3-434A-9F9F-35D051FEEA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CE7121-5596-48FF-B933-C9FDA3C052BE}"/>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6" name="Footer Placeholder 5">
            <a:extLst>
              <a:ext uri="{FF2B5EF4-FFF2-40B4-BE49-F238E27FC236}">
                <a16:creationId xmlns:a16="http://schemas.microsoft.com/office/drawing/2014/main" id="{9DA33463-D93F-4C45-8B60-5F9CF7EC2D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92CD36-FEFD-4CF2-837F-45C33779CE66}"/>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6873565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A6319-0C78-4A9A-806D-177CA88E04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F4C3F0-7EAD-4366-A437-D15522CAB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87B3F-4B6A-4E96-A6CB-2EC9A2BB29C1}"/>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5" name="Footer Placeholder 4">
            <a:extLst>
              <a:ext uri="{FF2B5EF4-FFF2-40B4-BE49-F238E27FC236}">
                <a16:creationId xmlns:a16="http://schemas.microsoft.com/office/drawing/2014/main" id="{1F86BA1C-90E5-4EDB-93E1-9C911D2B0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6B42E4-FBE6-4B4A-ACC2-AF9879C7364E}"/>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37321252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DF3B07-63BE-42FD-85EF-8B7F214A8F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6E8CD8-8170-4ABC-AACF-0B150E2A39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6A867B-C877-4DF2-AEF3-B3C035554A58}"/>
              </a:ext>
            </a:extLst>
          </p:cNvPr>
          <p:cNvSpPr>
            <a:spLocks noGrp="1"/>
          </p:cNvSpPr>
          <p:nvPr>
            <p:ph type="dt" sz="half" idx="10"/>
          </p:nvPr>
        </p:nvSpPr>
        <p:spPr/>
        <p:txBody>
          <a:bodyPr/>
          <a:lstStyle/>
          <a:p>
            <a:fld id="{1EE51474-923C-4517-88F2-4269A9BB07DF}" type="datetimeFigureOut">
              <a:rPr lang="en-US" smtClean="0"/>
              <a:t>8/17/2025</a:t>
            </a:fld>
            <a:endParaRPr lang="en-US"/>
          </a:p>
        </p:txBody>
      </p:sp>
      <p:sp>
        <p:nvSpPr>
          <p:cNvPr id="5" name="Footer Placeholder 4">
            <a:extLst>
              <a:ext uri="{FF2B5EF4-FFF2-40B4-BE49-F238E27FC236}">
                <a16:creationId xmlns:a16="http://schemas.microsoft.com/office/drawing/2014/main" id="{235FAD6D-6C28-4CF0-97AB-57630D9109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C7A225-DFCB-4417-94D5-960FA5EC7405}"/>
              </a:ext>
            </a:extLst>
          </p:cNvPr>
          <p:cNvSpPr>
            <a:spLocks noGrp="1"/>
          </p:cNvSpPr>
          <p:nvPr>
            <p:ph type="sldNum" sz="quarter" idx="12"/>
          </p:nvPr>
        </p:nvSpPr>
        <p:spPr/>
        <p:txBody>
          <a:bodyPr/>
          <a:lstStyle/>
          <a:p>
            <a:fld id="{118B2DE8-144D-40FC-9EB5-27727F5B95D8}" type="slidenum">
              <a:rPr lang="en-US" smtClean="0"/>
              <a:t>‹#›</a:t>
            </a:fld>
            <a:endParaRPr lang="en-US"/>
          </a:p>
        </p:txBody>
      </p:sp>
    </p:spTree>
    <p:extLst>
      <p:ext uri="{BB962C8B-B14F-4D97-AF65-F5344CB8AC3E}">
        <p14:creationId xmlns:p14="http://schemas.microsoft.com/office/powerpoint/2010/main" val="1258728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7297194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2325609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2869819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933508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7119796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770976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620912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1027" name="Text Placeholder 2"/>
          <p:cNvSpPr>
            <a:spLocks noGrp="1"/>
          </p:cNvSpPr>
          <p:nvPr>
            <p:ph type="body" idx="1"/>
          </p:nvPr>
        </p:nvSpPr>
        <p:spPr bwMode="auto">
          <a:xfrm>
            <a:off x="508000" y="1412875"/>
            <a:ext cx="11176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716905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pitchFamily="34" charset="0"/>
        </a:defRPr>
      </a:lvl9pPr>
    </p:titleStyle>
    <p:bodyStyle>
      <a:lvl1pPr marL="396875" indent="-396875" algn="l" defTabSz="912813" rtl="0" eaLnBrk="0" fontAlgn="base" hangingPunct="0">
        <a:lnSpc>
          <a:spcPct val="90000"/>
        </a:lnSpc>
        <a:spcBef>
          <a:spcPct val="20000"/>
        </a:spcBef>
        <a:spcAft>
          <a:spcPct val="0"/>
        </a:spcAft>
        <a:buBlip>
          <a:blip r:embed="rId16"/>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7"/>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AEC9CD-EE34-4C63-BE18-D668F329B6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94ECA0-BCAC-4A20-97DC-9EAB71AC8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476629-C04E-4C10-B3AC-E360B47256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E51474-923C-4517-88F2-4269A9BB07DF}" type="datetimeFigureOut">
              <a:rPr lang="en-US" smtClean="0"/>
              <a:t>8/17/2025</a:t>
            </a:fld>
            <a:endParaRPr lang="en-US"/>
          </a:p>
        </p:txBody>
      </p:sp>
      <p:sp>
        <p:nvSpPr>
          <p:cNvPr id="5" name="Footer Placeholder 4">
            <a:extLst>
              <a:ext uri="{FF2B5EF4-FFF2-40B4-BE49-F238E27FC236}">
                <a16:creationId xmlns:a16="http://schemas.microsoft.com/office/drawing/2014/main" id="{9658BADB-1808-49D8-8714-05DC50E717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C342243-6007-4BA4-908B-53615F49EB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8B2DE8-144D-40FC-9EB5-27727F5B95D8}" type="slidenum">
              <a:rPr lang="en-US" smtClean="0"/>
              <a:t>‹#›</a:t>
            </a:fld>
            <a:endParaRPr lang="en-US"/>
          </a:p>
        </p:txBody>
      </p:sp>
    </p:spTree>
    <p:extLst>
      <p:ext uri="{BB962C8B-B14F-4D97-AF65-F5344CB8AC3E}">
        <p14:creationId xmlns:p14="http://schemas.microsoft.com/office/powerpoint/2010/main" val="14403407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5.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gif"/><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B2A46C3E-6779-D9A8-0D9C-A6253B2AB9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9" name="TextBox 8">
            <a:extLst>
              <a:ext uri="{FF2B5EF4-FFF2-40B4-BE49-F238E27FC236}">
                <a16:creationId xmlns:a16="http://schemas.microsoft.com/office/drawing/2014/main" id="{8CEBD5A5-76A5-44F6-8730-EED87D26CBB7}"/>
              </a:ext>
            </a:extLst>
          </p:cNvPr>
          <p:cNvSpPr txBox="1"/>
          <p:nvPr/>
        </p:nvSpPr>
        <p:spPr>
          <a:xfrm>
            <a:off x="408161" y="6487483"/>
            <a:ext cx="568783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99"/>
                </a:solidFill>
                <a:effectLst/>
                <a:uLnTx/>
                <a:uFillTx/>
                <a:latin typeface="Calibri" panose="020F0502020204030204"/>
                <a:ea typeface="+mn-ea"/>
                <a:cs typeface="+mn-cs"/>
              </a:rPr>
              <a:t>American Chemical Society Division of Polymer Chemistry</a:t>
            </a:r>
          </a:p>
        </p:txBody>
      </p:sp>
      <p:cxnSp>
        <p:nvCxnSpPr>
          <p:cNvPr id="10" name="Straight Connector 9">
            <a:extLst>
              <a:ext uri="{FF2B5EF4-FFF2-40B4-BE49-F238E27FC236}">
                <a16:creationId xmlns:a16="http://schemas.microsoft.com/office/drawing/2014/main" id="{DA6751B4-A041-43E5-94C1-ACFF02A994B8}"/>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2A463CEC-DB8F-4439-9103-ED3A39D2473B}"/>
              </a:ext>
            </a:extLst>
          </p:cNvPr>
          <p:cNvSpPr>
            <a:spLocks noGrp="1"/>
          </p:cNvSpPr>
          <p:nvPr>
            <p:ph type="title"/>
          </p:nvPr>
        </p:nvSpPr>
        <p:spPr>
          <a:xfrm>
            <a:off x="98859" y="149292"/>
            <a:ext cx="12093141" cy="729962"/>
          </a:xfrm>
        </p:spPr>
        <p:txBody>
          <a:bodyPr/>
          <a:lstStyle/>
          <a:p>
            <a:pPr algn="ctr"/>
            <a:r>
              <a:rPr lang="en-US" b="1" dirty="0">
                <a:solidFill>
                  <a:srgbClr val="000099"/>
                </a:solidFill>
                <a:latin typeface="72 Black" panose="020B0A04030603020204" pitchFamily="34" charset="0"/>
                <a:cs typeface="72 Black" panose="020B0A04030603020204" pitchFamily="34" charset="0"/>
              </a:rPr>
              <a:t>Secretary Report – Justin Kennemur</a:t>
            </a:r>
          </a:p>
        </p:txBody>
      </p:sp>
      <p:cxnSp>
        <p:nvCxnSpPr>
          <p:cNvPr id="13" name="Straight Connector 12">
            <a:extLst>
              <a:ext uri="{FF2B5EF4-FFF2-40B4-BE49-F238E27FC236}">
                <a16:creationId xmlns:a16="http://schemas.microsoft.com/office/drawing/2014/main" id="{29DCC6D7-6400-4E45-882D-8AE565C5F7C8}"/>
              </a:ext>
            </a:extLst>
          </p:cNvPr>
          <p:cNvCxnSpPr>
            <a:cxnSpLocks/>
          </p:cNvCxnSpPr>
          <p:nvPr/>
        </p:nvCxnSpPr>
        <p:spPr>
          <a:xfrm>
            <a:off x="243840" y="860491"/>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7" name="Rectangle 1">
            <a:extLst>
              <a:ext uri="{FF2B5EF4-FFF2-40B4-BE49-F238E27FC236}">
                <a16:creationId xmlns:a16="http://schemas.microsoft.com/office/drawing/2014/main" id="{1C700AAC-3A9E-49F7-AF7A-5F36C7256A2C}"/>
              </a:ext>
            </a:extLst>
          </p:cNvPr>
          <p:cNvSpPr>
            <a:spLocks noChangeArrowheads="1"/>
          </p:cNvSpPr>
          <p:nvPr/>
        </p:nvSpPr>
        <p:spPr bwMode="auto">
          <a:xfrm>
            <a:off x="3233405" y="3593675"/>
            <a:ext cx="582404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Arial" panose="020B0604020202020204" pitchFamily="34" charset="0"/>
              </a:rPr>
              <a:t>(circulated to </a:t>
            </a:r>
            <a:r>
              <a:rPr kumimoji="0" lang="en-US" altLang="en-US" b="1" i="0" u="none" strike="noStrike" cap="none" normalizeH="0" baseline="0" dirty="0" err="1">
                <a:ln>
                  <a:noFill/>
                </a:ln>
                <a:solidFill>
                  <a:srgbClr val="000000"/>
                </a:solidFill>
                <a:effectLst/>
                <a:latin typeface="Arial" panose="020B0604020202020204" pitchFamily="34" charset="0"/>
              </a:rPr>
              <a:t>polyorgchart</a:t>
            </a:r>
            <a:r>
              <a:rPr kumimoji="0" lang="en-US" altLang="en-US" b="1" i="0" u="none" strike="noStrike" cap="none" normalizeH="0" baseline="0" dirty="0">
                <a:ln>
                  <a:noFill/>
                </a:ln>
                <a:solidFill>
                  <a:srgbClr val="000000"/>
                </a:solidFill>
                <a:effectLst/>
                <a:latin typeface="Arial" panose="020B0604020202020204" pitchFamily="34" charset="0"/>
              </a:rPr>
              <a:t> email on August 8</a:t>
            </a:r>
            <a:r>
              <a:rPr kumimoji="0" lang="en-US" altLang="en-US" b="1" i="0" u="none" strike="noStrike" cap="none" normalizeH="0" baseline="30000" dirty="0">
                <a:ln>
                  <a:noFill/>
                </a:ln>
                <a:solidFill>
                  <a:srgbClr val="000000"/>
                </a:solidFill>
                <a:effectLst/>
                <a:latin typeface="Arial" panose="020B0604020202020204" pitchFamily="34" charset="0"/>
              </a:rPr>
              <a:t>th</a:t>
            </a:r>
            <a:r>
              <a:rPr kumimoji="0" lang="en-US" altLang="en-US" b="1" i="0" u="none" strike="noStrike" cap="none" normalizeH="0" baseline="0" dirty="0">
                <a:ln>
                  <a:noFill/>
                </a:ln>
                <a:solidFill>
                  <a:srgbClr val="000000"/>
                </a:solidFill>
                <a:effectLst/>
                <a:latin typeface="Arial" panose="020B0604020202020204" pitchFamily="34" charset="0"/>
              </a:rPr>
              <a:t>) </a:t>
            </a:r>
            <a:endParaRPr kumimoji="0" lang="en-US" altLang="en-US" b="1" i="0" u="none" strike="noStrike" cap="none" normalizeH="0" baseline="0" dirty="0">
              <a:ln>
                <a:noFill/>
              </a:ln>
              <a:solidFill>
                <a:schemeClr val="tx1"/>
              </a:solidFill>
              <a:effectLst/>
              <a:latin typeface="Arial" panose="020B0604020202020204" pitchFamily="34" charset="0"/>
            </a:endParaRPr>
          </a:p>
        </p:txBody>
      </p:sp>
      <p:sp>
        <p:nvSpPr>
          <p:cNvPr id="14" name="TextBox 13">
            <a:extLst>
              <a:ext uri="{FF2B5EF4-FFF2-40B4-BE49-F238E27FC236}">
                <a16:creationId xmlns:a16="http://schemas.microsoft.com/office/drawing/2014/main" id="{1E9F752F-DA68-4B41-B1A4-923825BAF94D}"/>
              </a:ext>
            </a:extLst>
          </p:cNvPr>
          <p:cNvSpPr txBox="1"/>
          <p:nvPr/>
        </p:nvSpPr>
        <p:spPr>
          <a:xfrm rot="19533004">
            <a:off x="1144255" y="149821"/>
            <a:ext cx="894797" cy="584775"/>
          </a:xfrm>
          <a:prstGeom prst="rect">
            <a:avLst/>
          </a:prstGeom>
          <a:noFill/>
        </p:spPr>
        <p:txBody>
          <a:bodyPr wrap="none" rtlCol="0">
            <a:spAutoFit/>
          </a:bodyPr>
          <a:lstStyle/>
          <a:p>
            <a:r>
              <a:rPr lang="en-US" sz="3200" dirty="0">
                <a:latin typeface="Bernard MT Condensed" panose="02050806060905020404" pitchFamily="18" charset="0"/>
              </a:rPr>
              <a:t>LAST</a:t>
            </a:r>
          </a:p>
        </p:txBody>
      </p:sp>
      <p:sp>
        <p:nvSpPr>
          <p:cNvPr id="16" name="TextBox 15">
            <a:extLst>
              <a:ext uri="{FF2B5EF4-FFF2-40B4-BE49-F238E27FC236}">
                <a16:creationId xmlns:a16="http://schemas.microsoft.com/office/drawing/2014/main" id="{5DAEF401-0B90-4BCA-B49E-CE127FF181C6}"/>
              </a:ext>
            </a:extLst>
          </p:cNvPr>
          <p:cNvSpPr txBox="1"/>
          <p:nvPr/>
        </p:nvSpPr>
        <p:spPr>
          <a:xfrm>
            <a:off x="1799702" y="1963918"/>
            <a:ext cx="8201548" cy="1446550"/>
          </a:xfrm>
          <a:prstGeom prst="rect">
            <a:avLst/>
          </a:prstGeom>
          <a:noFill/>
        </p:spPr>
        <p:txBody>
          <a:bodyPr wrap="square" rtlCol="0">
            <a:spAutoFit/>
          </a:bodyPr>
          <a:lstStyle/>
          <a:p>
            <a:pPr algn="ctr"/>
            <a:r>
              <a:rPr lang="en-US" sz="4400" b="1" dirty="0"/>
              <a:t>APPROVAL OF MINUTES</a:t>
            </a:r>
          </a:p>
          <a:p>
            <a:pPr algn="ctr"/>
            <a:r>
              <a:rPr lang="en-US" sz="4400" b="1" dirty="0"/>
              <a:t>SPRING 2025 BOARD MEETING</a:t>
            </a:r>
          </a:p>
        </p:txBody>
      </p:sp>
    </p:spTree>
    <p:extLst>
      <p:ext uri="{BB962C8B-B14F-4D97-AF65-F5344CB8AC3E}">
        <p14:creationId xmlns:p14="http://schemas.microsoft.com/office/powerpoint/2010/main" val="176154774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B2A46C3E-6779-D9A8-0D9C-A6253B2AB9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9" name="TextBox 8">
            <a:extLst>
              <a:ext uri="{FF2B5EF4-FFF2-40B4-BE49-F238E27FC236}">
                <a16:creationId xmlns:a16="http://schemas.microsoft.com/office/drawing/2014/main" id="{8CEBD5A5-76A5-44F6-8730-EED87D26CBB7}"/>
              </a:ext>
            </a:extLst>
          </p:cNvPr>
          <p:cNvSpPr txBox="1"/>
          <p:nvPr/>
        </p:nvSpPr>
        <p:spPr>
          <a:xfrm>
            <a:off x="408161" y="6487483"/>
            <a:ext cx="568783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99"/>
                </a:solidFill>
                <a:effectLst/>
                <a:uLnTx/>
                <a:uFillTx/>
                <a:latin typeface="Calibri" panose="020F0502020204030204"/>
                <a:ea typeface="+mn-ea"/>
                <a:cs typeface="+mn-cs"/>
              </a:rPr>
              <a:t>American Chemical Society Division of Polymer Chemistry</a:t>
            </a:r>
          </a:p>
        </p:txBody>
      </p:sp>
      <p:cxnSp>
        <p:nvCxnSpPr>
          <p:cNvPr id="10" name="Straight Connector 9">
            <a:extLst>
              <a:ext uri="{FF2B5EF4-FFF2-40B4-BE49-F238E27FC236}">
                <a16:creationId xmlns:a16="http://schemas.microsoft.com/office/drawing/2014/main" id="{DA6751B4-A041-43E5-94C1-ACFF02A994B8}"/>
              </a:ext>
            </a:extLst>
          </p:cNvPr>
          <p:cNvCxnSpPr>
            <a:cxnSpLocks/>
          </p:cNvCxnSpPr>
          <p:nvPr/>
        </p:nvCxnSpPr>
        <p:spPr>
          <a:xfrm>
            <a:off x="503651" y="64874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649D24AF-D052-4C76-AEC2-AB2B0A9E73E1}"/>
              </a:ext>
            </a:extLst>
          </p:cNvPr>
          <p:cNvPicPr>
            <a:picLocks noChangeAspect="1"/>
          </p:cNvPicPr>
          <p:nvPr/>
        </p:nvPicPr>
        <p:blipFill>
          <a:blip r:embed="rId4"/>
          <a:stretch>
            <a:fillRect/>
          </a:stretch>
        </p:blipFill>
        <p:spPr>
          <a:xfrm>
            <a:off x="1367790" y="-25634"/>
            <a:ext cx="9033510" cy="5123067"/>
          </a:xfrm>
          <a:prstGeom prst="rect">
            <a:avLst/>
          </a:prstGeom>
        </p:spPr>
      </p:pic>
      <p:sp>
        <p:nvSpPr>
          <p:cNvPr id="7" name="Rectangle 1">
            <a:extLst>
              <a:ext uri="{FF2B5EF4-FFF2-40B4-BE49-F238E27FC236}">
                <a16:creationId xmlns:a16="http://schemas.microsoft.com/office/drawing/2014/main" id="{1C700AAC-3A9E-49F7-AF7A-5F36C7256A2C}"/>
              </a:ext>
            </a:extLst>
          </p:cNvPr>
          <p:cNvSpPr>
            <a:spLocks noChangeArrowheads="1"/>
          </p:cNvSpPr>
          <p:nvPr/>
        </p:nvSpPr>
        <p:spPr bwMode="auto">
          <a:xfrm>
            <a:off x="2549981" y="4963989"/>
            <a:ext cx="964202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Arial" panose="020B0604020202020204" pitchFamily="34" charset="0"/>
              </a:rPr>
              <a:t>POLY Bylaws Sec. 2.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Arial" panose="020B0604020202020204" pitchFamily="34" charset="0"/>
              </a:rPr>
              <a:t>At any time before the adjournment of the annual business meeting, additional candidates may be nominated by written petition, each signed by at least ten Division members and transmitted to the Secretary of the Division</a:t>
            </a:r>
            <a:r>
              <a:rPr kumimoji="0" lang="en-US" altLang="en-US" sz="1400" b="0" i="0" u="none" strike="noStrike" cap="none" normalizeH="0" baseline="0" dirty="0">
                <a:ln>
                  <a:noFill/>
                </a:ln>
                <a:solidFill>
                  <a:srgbClr val="000000"/>
                </a:solidFill>
                <a:effectLst/>
                <a:latin typeface="Arial" panose="020B0604020202020204" pitchFamily="34" charset="0"/>
              </a:rPr>
              <a:t>. Each petition must be accompanied by a written statement by each nominee agreeing to serve if elected, by a brief biography of each nominee, and if supplied, a statement from the nominee to accompany the election ballot. The Secretary shall determine the eligibility of said petition candidates.</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15" name="Title 1">
            <a:extLst>
              <a:ext uri="{FF2B5EF4-FFF2-40B4-BE49-F238E27FC236}">
                <a16:creationId xmlns:a16="http://schemas.microsoft.com/office/drawing/2014/main" id="{BC0349F8-72DB-4F2A-A51B-882DF5B22C50}"/>
              </a:ext>
            </a:extLst>
          </p:cNvPr>
          <p:cNvSpPr txBox="1">
            <a:spLocks/>
          </p:cNvSpPr>
          <p:nvPr/>
        </p:nvSpPr>
        <p:spPr>
          <a:xfrm>
            <a:off x="296880" y="4948999"/>
            <a:ext cx="2141819" cy="729962"/>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99"/>
                </a:solidFill>
                <a:latin typeface="72 Black" panose="020B0A04030603020204" pitchFamily="34" charset="0"/>
                <a:cs typeface="72 Black" panose="020B0A04030603020204" pitchFamily="34" charset="0"/>
              </a:rPr>
              <a:t>Call for additional nominations?</a:t>
            </a:r>
          </a:p>
        </p:txBody>
      </p:sp>
    </p:spTree>
    <p:extLst>
      <p:ext uri="{BB962C8B-B14F-4D97-AF65-F5344CB8AC3E}">
        <p14:creationId xmlns:p14="http://schemas.microsoft.com/office/powerpoint/2010/main" val="326749457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C471633E-A520-45A7-8037-9B2A363D719A}"/>
              </a:ext>
            </a:extLst>
          </p:cNvPr>
          <p:cNvPicPr>
            <a:picLocks noChangeAspect="1"/>
          </p:cNvPicPr>
          <p:nvPr/>
        </p:nvPicPr>
        <p:blipFill rotWithShape="1">
          <a:blip r:embed="rId2">
            <a:extLst>
              <a:ext uri="{BEBA8EAE-BF5A-486C-A8C5-ECC9F3942E4B}">
                <a14:imgProps xmlns:a14="http://schemas.microsoft.com/office/drawing/2010/main">
                  <a14:imgLayer r:embed="rId3">
                    <a14:imgEffect>
                      <a14:sharpenSoften amount="48000"/>
                    </a14:imgEffect>
                  </a14:imgLayer>
                </a14:imgProps>
              </a:ext>
            </a:extLst>
          </a:blip>
          <a:srcRect t="6694"/>
          <a:stretch/>
        </p:blipFill>
        <p:spPr>
          <a:xfrm>
            <a:off x="800672" y="93562"/>
            <a:ext cx="9748527" cy="6133483"/>
          </a:xfrm>
          <a:prstGeom prst="rect">
            <a:avLst/>
          </a:prstGeom>
        </p:spPr>
      </p:pic>
      <p:pic>
        <p:nvPicPr>
          <p:cNvPr id="5" name="Picture 4" descr="Background pattern&#10;&#10;Description automatically generated">
            <a:extLst>
              <a:ext uri="{FF2B5EF4-FFF2-40B4-BE49-F238E27FC236}">
                <a16:creationId xmlns:a16="http://schemas.microsoft.com/office/drawing/2014/main" id="{09573C06-AFFD-4478-9993-5CF5180A8A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859" y="5587701"/>
            <a:ext cx="809584" cy="1172572"/>
          </a:xfrm>
          <a:prstGeom prst="rect">
            <a:avLst/>
          </a:prstGeom>
        </p:spPr>
      </p:pic>
      <p:sp>
        <p:nvSpPr>
          <p:cNvPr id="6" name="TextBox 5">
            <a:extLst>
              <a:ext uri="{FF2B5EF4-FFF2-40B4-BE49-F238E27FC236}">
                <a16:creationId xmlns:a16="http://schemas.microsoft.com/office/drawing/2014/main" id="{83DEF548-E856-4DC6-9C04-3BC8E738813E}"/>
              </a:ext>
            </a:extLst>
          </p:cNvPr>
          <p:cNvSpPr txBox="1"/>
          <p:nvPr/>
        </p:nvSpPr>
        <p:spPr>
          <a:xfrm>
            <a:off x="408161" y="6474783"/>
            <a:ext cx="662232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99"/>
                </a:solidFill>
                <a:effectLst/>
                <a:uLnTx/>
                <a:uFillTx/>
                <a:latin typeface="Arial" panose="020B0604020202020204" pitchFamily="34" charset="0"/>
                <a:cs typeface="Arial" panose="020B0604020202020204" pitchFamily="34" charset="0"/>
              </a:rPr>
              <a:t>American Chemical Society Division of Polymer Chemistry</a:t>
            </a:r>
          </a:p>
        </p:txBody>
      </p:sp>
      <p:cxnSp>
        <p:nvCxnSpPr>
          <p:cNvPr id="7" name="Straight Connector 6">
            <a:extLst>
              <a:ext uri="{FF2B5EF4-FFF2-40B4-BE49-F238E27FC236}">
                <a16:creationId xmlns:a16="http://schemas.microsoft.com/office/drawing/2014/main" id="{01A05042-4F35-401D-820B-8299C32BF05E}"/>
              </a:ext>
            </a:extLst>
          </p:cNvPr>
          <p:cNvCxnSpPr>
            <a:cxnSpLocks/>
          </p:cNvCxnSpPr>
          <p:nvPr/>
        </p:nvCxnSpPr>
        <p:spPr>
          <a:xfrm>
            <a:off x="503651" y="64747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A8AB6CE6-7698-4578-9127-C753A64AE06C}"/>
              </a:ext>
            </a:extLst>
          </p:cNvPr>
          <p:cNvSpPr>
            <a:spLocks noGrp="1"/>
          </p:cNvSpPr>
          <p:nvPr>
            <p:ph type="title"/>
          </p:nvPr>
        </p:nvSpPr>
        <p:spPr>
          <a:xfrm>
            <a:off x="8488075" y="4249936"/>
            <a:ext cx="3726094" cy="729962"/>
          </a:xfrm>
        </p:spPr>
        <p:txBody>
          <a:bodyPr>
            <a:normAutofit fontScale="90000"/>
          </a:bodyPr>
          <a:lstStyle/>
          <a:p>
            <a:pPr algn="ctr"/>
            <a:r>
              <a:rPr lang="en-US" sz="2700" b="1" dirty="0">
                <a:solidFill>
                  <a:srgbClr val="000099"/>
                </a:solidFill>
                <a:latin typeface="Arial" panose="020B0604020202020204" pitchFamily="34" charset="0"/>
                <a:cs typeface="Arial" panose="020B0604020202020204" pitchFamily="34" charset="0"/>
              </a:rPr>
              <a:t>All of this is found on the POLY Website under National Meetings</a:t>
            </a:r>
            <a:br>
              <a:rPr lang="en-US" b="1" dirty="0">
                <a:solidFill>
                  <a:srgbClr val="000099"/>
                </a:solidFill>
                <a:latin typeface="Arial" panose="020B0604020202020204" pitchFamily="34" charset="0"/>
                <a:cs typeface="Arial" panose="020B0604020202020204" pitchFamily="34" charset="0"/>
              </a:rPr>
            </a:br>
            <a:r>
              <a:rPr lang="en-US" b="1" dirty="0">
                <a:solidFill>
                  <a:srgbClr val="000099"/>
                </a:solidFill>
                <a:latin typeface="Arial" panose="020B0604020202020204" pitchFamily="34" charset="0"/>
                <a:cs typeface="Arial" panose="020B0604020202020204" pitchFamily="34" charset="0"/>
              </a:rPr>
              <a:t>polyacs.org</a:t>
            </a:r>
          </a:p>
        </p:txBody>
      </p:sp>
      <p:sp>
        <p:nvSpPr>
          <p:cNvPr id="12" name="Title 1">
            <a:extLst>
              <a:ext uri="{FF2B5EF4-FFF2-40B4-BE49-F238E27FC236}">
                <a16:creationId xmlns:a16="http://schemas.microsoft.com/office/drawing/2014/main" id="{CA91E90E-3806-463C-BC4F-30D1CEAAD0AF}"/>
              </a:ext>
            </a:extLst>
          </p:cNvPr>
          <p:cNvSpPr txBox="1">
            <a:spLocks/>
          </p:cNvSpPr>
          <p:nvPr/>
        </p:nvSpPr>
        <p:spPr>
          <a:xfrm>
            <a:off x="4001386" y="5888665"/>
            <a:ext cx="8716708" cy="57064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800" b="1" dirty="0">
                <a:solidFill>
                  <a:srgbClr val="000099"/>
                </a:solidFill>
                <a:latin typeface="Arial" panose="020B0604020202020204" pitchFamily="34" charset="0"/>
                <a:cs typeface="Arial" panose="020B0604020202020204" pitchFamily="34" charset="0"/>
              </a:rPr>
              <a:t>Also COFFEE: served M, Tu, W at 9:30 at membership desk</a:t>
            </a:r>
          </a:p>
        </p:txBody>
      </p:sp>
      <p:sp>
        <p:nvSpPr>
          <p:cNvPr id="13" name="Title 1">
            <a:extLst>
              <a:ext uri="{FF2B5EF4-FFF2-40B4-BE49-F238E27FC236}">
                <a16:creationId xmlns:a16="http://schemas.microsoft.com/office/drawing/2014/main" id="{06E1E494-5A58-49FC-8B0B-954090633CB7}"/>
              </a:ext>
            </a:extLst>
          </p:cNvPr>
          <p:cNvSpPr txBox="1">
            <a:spLocks/>
          </p:cNvSpPr>
          <p:nvPr/>
        </p:nvSpPr>
        <p:spPr>
          <a:xfrm>
            <a:off x="8359740" y="93562"/>
            <a:ext cx="3726094" cy="729962"/>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b="1" dirty="0">
                <a:solidFill>
                  <a:srgbClr val="000099"/>
                </a:solidFill>
                <a:latin typeface="Arial" panose="020B0604020202020204" pitchFamily="34" charset="0"/>
                <a:cs typeface="Arial" panose="020B0604020202020204" pitchFamily="34" charset="0"/>
              </a:rPr>
              <a:t>MEETING AT A GLANCE: POLY Non Technical Events</a:t>
            </a:r>
            <a:endParaRPr lang="en-US" b="1"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224973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09573C06-AFFD-4478-9993-5CF5180A8A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587701"/>
            <a:ext cx="809584" cy="1172572"/>
          </a:xfrm>
          <a:prstGeom prst="rect">
            <a:avLst/>
          </a:prstGeom>
        </p:spPr>
      </p:pic>
      <p:sp>
        <p:nvSpPr>
          <p:cNvPr id="6" name="TextBox 5">
            <a:extLst>
              <a:ext uri="{FF2B5EF4-FFF2-40B4-BE49-F238E27FC236}">
                <a16:creationId xmlns:a16="http://schemas.microsoft.com/office/drawing/2014/main" id="{83DEF548-E856-4DC6-9C04-3BC8E738813E}"/>
              </a:ext>
            </a:extLst>
          </p:cNvPr>
          <p:cNvSpPr txBox="1"/>
          <p:nvPr/>
        </p:nvSpPr>
        <p:spPr>
          <a:xfrm>
            <a:off x="408161" y="6474783"/>
            <a:ext cx="662232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99"/>
                </a:solidFill>
                <a:effectLst/>
                <a:uLnTx/>
                <a:uFillTx/>
                <a:latin typeface="Arial" panose="020B0604020202020204" pitchFamily="34" charset="0"/>
                <a:cs typeface="Arial" panose="020B0604020202020204" pitchFamily="34" charset="0"/>
              </a:rPr>
              <a:t>American Chemical Society Division of Polymer Chemistry</a:t>
            </a:r>
          </a:p>
        </p:txBody>
      </p:sp>
      <p:cxnSp>
        <p:nvCxnSpPr>
          <p:cNvPr id="7" name="Straight Connector 6">
            <a:extLst>
              <a:ext uri="{FF2B5EF4-FFF2-40B4-BE49-F238E27FC236}">
                <a16:creationId xmlns:a16="http://schemas.microsoft.com/office/drawing/2014/main" id="{01A05042-4F35-401D-820B-8299C32BF05E}"/>
              </a:ext>
            </a:extLst>
          </p:cNvPr>
          <p:cNvCxnSpPr>
            <a:cxnSpLocks/>
          </p:cNvCxnSpPr>
          <p:nvPr/>
        </p:nvCxnSpPr>
        <p:spPr>
          <a:xfrm>
            <a:off x="503651" y="64747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A8AB6CE6-7698-4578-9127-C753A64AE06C}"/>
              </a:ext>
            </a:extLst>
          </p:cNvPr>
          <p:cNvSpPr>
            <a:spLocks noGrp="1"/>
          </p:cNvSpPr>
          <p:nvPr>
            <p:ph type="title"/>
          </p:nvPr>
        </p:nvSpPr>
        <p:spPr>
          <a:xfrm>
            <a:off x="0" y="136592"/>
            <a:ext cx="12192000" cy="729962"/>
          </a:xfrm>
        </p:spPr>
        <p:txBody>
          <a:bodyPr/>
          <a:lstStyle/>
          <a:p>
            <a:pPr algn="ctr"/>
            <a:r>
              <a:rPr lang="en-US" b="1" dirty="0">
                <a:solidFill>
                  <a:srgbClr val="000099"/>
                </a:solidFill>
                <a:latin typeface="Arial" panose="020B0604020202020204" pitchFamily="34" charset="0"/>
                <a:cs typeface="Arial" panose="020B0604020202020204" pitchFamily="34" charset="0"/>
              </a:rPr>
              <a:t>Volunteers Needed</a:t>
            </a:r>
          </a:p>
        </p:txBody>
      </p:sp>
      <p:cxnSp>
        <p:nvCxnSpPr>
          <p:cNvPr id="9" name="Straight Connector 8">
            <a:extLst>
              <a:ext uri="{FF2B5EF4-FFF2-40B4-BE49-F238E27FC236}">
                <a16:creationId xmlns:a16="http://schemas.microsoft.com/office/drawing/2014/main" id="{27DCC852-FEE4-49D5-A4E6-F021BD1FC6EC}"/>
              </a:ext>
            </a:extLst>
          </p:cNvPr>
          <p:cNvCxnSpPr>
            <a:cxnSpLocks/>
          </p:cNvCxnSpPr>
          <p:nvPr/>
        </p:nvCxnSpPr>
        <p:spPr>
          <a:xfrm>
            <a:off x="243840" y="911291"/>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2A69E930-C72F-4506-8E16-CB84B35470EA}"/>
              </a:ext>
            </a:extLst>
          </p:cNvPr>
          <p:cNvSpPr txBox="1"/>
          <p:nvPr/>
        </p:nvSpPr>
        <p:spPr>
          <a:xfrm>
            <a:off x="1995226" y="1753636"/>
            <a:ext cx="8201548" cy="3477875"/>
          </a:xfrm>
          <a:prstGeom prst="rect">
            <a:avLst/>
          </a:prstGeom>
          <a:noFill/>
        </p:spPr>
        <p:txBody>
          <a:bodyPr wrap="square" rtlCol="0">
            <a:spAutoFit/>
          </a:bodyPr>
          <a:lstStyle/>
          <a:p>
            <a:pPr algn="ctr"/>
            <a:r>
              <a:rPr lang="en-US" sz="4400" b="1" dirty="0"/>
              <a:t>I have to leave Tuesday PM</a:t>
            </a:r>
          </a:p>
          <a:p>
            <a:pPr algn="ctr"/>
            <a:endParaRPr lang="en-US" sz="4400" b="1" dirty="0"/>
          </a:p>
          <a:p>
            <a:pPr algn="ctr"/>
            <a:endParaRPr lang="en-US" sz="4400" b="1" dirty="0"/>
          </a:p>
          <a:p>
            <a:pPr algn="ctr"/>
            <a:r>
              <a:rPr lang="en-US" sz="4400" b="1" dirty="0"/>
              <a:t>Looking for volunteers to hand out drink tickets at the Plenary.</a:t>
            </a:r>
          </a:p>
        </p:txBody>
      </p:sp>
    </p:spTree>
    <p:extLst>
      <p:ext uri="{BB962C8B-B14F-4D97-AF65-F5344CB8AC3E}">
        <p14:creationId xmlns:p14="http://schemas.microsoft.com/office/powerpoint/2010/main" val="86082962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09573C06-AFFD-4478-9993-5CF5180A8A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587701"/>
            <a:ext cx="809584" cy="1172572"/>
          </a:xfrm>
          <a:prstGeom prst="rect">
            <a:avLst/>
          </a:prstGeom>
        </p:spPr>
      </p:pic>
      <p:sp>
        <p:nvSpPr>
          <p:cNvPr id="6" name="TextBox 5">
            <a:extLst>
              <a:ext uri="{FF2B5EF4-FFF2-40B4-BE49-F238E27FC236}">
                <a16:creationId xmlns:a16="http://schemas.microsoft.com/office/drawing/2014/main" id="{83DEF548-E856-4DC6-9C04-3BC8E738813E}"/>
              </a:ext>
            </a:extLst>
          </p:cNvPr>
          <p:cNvSpPr txBox="1"/>
          <p:nvPr/>
        </p:nvSpPr>
        <p:spPr>
          <a:xfrm>
            <a:off x="408161" y="6474783"/>
            <a:ext cx="662232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99"/>
                </a:solidFill>
                <a:effectLst/>
                <a:uLnTx/>
                <a:uFillTx/>
                <a:latin typeface="Arial" panose="020B0604020202020204" pitchFamily="34" charset="0"/>
                <a:cs typeface="Arial" panose="020B0604020202020204" pitchFamily="34" charset="0"/>
              </a:rPr>
              <a:t>American Chemical Society Division of Polymer Chemistry</a:t>
            </a:r>
          </a:p>
        </p:txBody>
      </p:sp>
      <p:cxnSp>
        <p:nvCxnSpPr>
          <p:cNvPr id="7" name="Straight Connector 6">
            <a:extLst>
              <a:ext uri="{FF2B5EF4-FFF2-40B4-BE49-F238E27FC236}">
                <a16:creationId xmlns:a16="http://schemas.microsoft.com/office/drawing/2014/main" id="{01A05042-4F35-401D-820B-8299C32BF05E}"/>
              </a:ext>
            </a:extLst>
          </p:cNvPr>
          <p:cNvCxnSpPr>
            <a:cxnSpLocks/>
          </p:cNvCxnSpPr>
          <p:nvPr/>
        </p:nvCxnSpPr>
        <p:spPr>
          <a:xfrm>
            <a:off x="503651" y="6474783"/>
            <a:ext cx="11500507"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A8AB6CE6-7698-4578-9127-C753A64AE06C}"/>
              </a:ext>
            </a:extLst>
          </p:cNvPr>
          <p:cNvSpPr>
            <a:spLocks noGrp="1"/>
          </p:cNvSpPr>
          <p:nvPr>
            <p:ph type="title"/>
          </p:nvPr>
        </p:nvSpPr>
        <p:spPr>
          <a:xfrm>
            <a:off x="0" y="136592"/>
            <a:ext cx="12192000" cy="729962"/>
          </a:xfrm>
        </p:spPr>
        <p:txBody>
          <a:bodyPr/>
          <a:lstStyle/>
          <a:p>
            <a:pPr algn="ctr"/>
            <a:r>
              <a:rPr lang="en-US" b="1" dirty="0">
                <a:solidFill>
                  <a:srgbClr val="000099"/>
                </a:solidFill>
                <a:latin typeface="Arial" panose="020B0604020202020204" pitchFamily="34" charset="0"/>
                <a:cs typeface="Arial" panose="020B0604020202020204" pitchFamily="34" charset="0"/>
              </a:rPr>
              <a:t>THANK YOU!!!</a:t>
            </a:r>
          </a:p>
        </p:txBody>
      </p:sp>
      <p:cxnSp>
        <p:nvCxnSpPr>
          <p:cNvPr id="9" name="Straight Connector 8">
            <a:extLst>
              <a:ext uri="{FF2B5EF4-FFF2-40B4-BE49-F238E27FC236}">
                <a16:creationId xmlns:a16="http://schemas.microsoft.com/office/drawing/2014/main" id="{27DCC852-FEE4-49D5-A4E6-F021BD1FC6EC}"/>
              </a:ext>
            </a:extLst>
          </p:cNvPr>
          <p:cNvCxnSpPr>
            <a:cxnSpLocks/>
          </p:cNvCxnSpPr>
          <p:nvPr/>
        </p:nvCxnSpPr>
        <p:spPr>
          <a:xfrm>
            <a:off x="243840" y="911291"/>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2A69E930-C72F-4506-8E16-CB84B35470EA}"/>
              </a:ext>
            </a:extLst>
          </p:cNvPr>
          <p:cNvSpPr txBox="1"/>
          <p:nvPr/>
        </p:nvSpPr>
        <p:spPr>
          <a:xfrm>
            <a:off x="3051677" y="2642965"/>
            <a:ext cx="8201548" cy="2800767"/>
          </a:xfrm>
          <a:prstGeom prst="rect">
            <a:avLst/>
          </a:prstGeom>
          <a:noFill/>
        </p:spPr>
        <p:txBody>
          <a:bodyPr wrap="square" rtlCol="0">
            <a:spAutoFit/>
          </a:bodyPr>
          <a:lstStyle/>
          <a:p>
            <a:pPr algn="ctr"/>
            <a:r>
              <a:rPr lang="en-US" sz="4400" b="1" dirty="0"/>
              <a:t>It’s been a pleasure serving as Secretary with you all.</a:t>
            </a:r>
          </a:p>
          <a:p>
            <a:pPr algn="ctr"/>
            <a:endParaRPr lang="en-US" sz="4400" b="1" dirty="0"/>
          </a:p>
          <a:p>
            <a:pPr algn="ctr"/>
            <a:r>
              <a:rPr lang="en-US" sz="4400" b="1" dirty="0"/>
              <a:t>Not goodbye…..See you later.</a:t>
            </a:r>
          </a:p>
        </p:txBody>
      </p:sp>
      <p:pic>
        <p:nvPicPr>
          <p:cNvPr id="2" name="Picture 1">
            <a:extLst>
              <a:ext uri="{FF2B5EF4-FFF2-40B4-BE49-F238E27FC236}">
                <a16:creationId xmlns:a16="http://schemas.microsoft.com/office/drawing/2014/main" id="{AB7161DC-E131-44B4-9A40-9706F92970A4}"/>
              </a:ext>
            </a:extLst>
          </p:cNvPr>
          <p:cNvPicPr>
            <a:picLocks noChangeAspect="1"/>
          </p:cNvPicPr>
          <p:nvPr/>
        </p:nvPicPr>
        <p:blipFill>
          <a:blip r:embed="rId3"/>
          <a:stretch>
            <a:fillRect/>
          </a:stretch>
        </p:blipFill>
        <p:spPr>
          <a:xfrm>
            <a:off x="186374" y="1164121"/>
            <a:ext cx="2351086" cy="2351086"/>
          </a:xfrm>
          <a:prstGeom prst="rect">
            <a:avLst/>
          </a:prstGeom>
        </p:spPr>
      </p:pic>
      <p:sp>
        <p:nvSpPr>
          <p:cNvPr id="11" name="TextBox 10">
            <a:extLst>
              <a:ext uri="{FF2B5EF4-FFF2-40B4-BE49-F238E27FC236}">
                <a16:creationId xmlns:a16="http://schemas.microsoft.com/office/drawing/2014/main" id="{D3C967CC-3EA0-4A82-B20F-DBB096C31D07}"/>
              </a:ext>
            </a:extLst>
          </p:cNvPr>
          <p:cNvSpPr txBox="1"/>
          <p:nvPr/>
        </p:nvSpPr>
        <p:spPr>
          <a:xfrm>
            <a:off x="98858" y="3515207"/>
            <a:ext cx="2587191" cy="1815882"/>
          </a:xfrm>
          <a:prstGeom prst="rect">
            <a:avLst/>
          </a:prstGeom>
          <a:noFill/>
        </p:spPr>
        <p:txBody>
          <a:bodyPr wrap="square" rtlCol="0">
            <a:spAutoFit/>
          </a:bodyPr>
          <a:lstStyle/>
          <a:p>
            <a:pPr algn="ctr"/>
            <a:r>
              <a:rPr lang="en-US" sz="2800" b="1" dirty="0"/>
              <a:t>Can’t thank you enough Kathy for all the help!!!</a:t>
            </a:r>
          </a:p>
        </p:txBody>
      </p:sp>
      <p:sp>
        <p:nvSpPr>
          <p:cNvPr id="12" name="TextBox 11">
            <a:extLst>
              <a:ext uri="{FF2B5EF4-FFF2-40B4-BE49-F238E27FC236}">
                <a16:creationId xmlns:a16="http://schemas.microsoft.com/office/drawing/2014/main" id="{A8821A52-397C-4325-A523-719C2A0B2AC2}"/>
              </a:ext>
            </a:extLst>
          </p:cNvPr>
          <p:cNvSpPr txBox="1"/>
          <p:nvPr/>
        </p:nvSpPr>
        <p:spPr>
          <a:xfrm>
            <a:off x="2293531" y="1547952"/>
            <a:ext cx="9473911" cy="769441"/>
          </a:xfrm>
          <a:prstGeom prst="rect">
            <a:avLst/>
          </a:prstGeom>
          <a:noFill/>
        </p:spPr>
        <p:txBody>
          <a:bodyPr wrap="square" rtlCol="0">
            <a:spAutoFit/>
          </a:bodyPr>
          <a:lstStyle/>
          <a:p>
            <a:pPr algn="ctr"/>
            <a:r>
              <a:rPr lang="en-US" sz="4400" b="1" dirty="0">
                <a:solidFill>
                  <a:srgbClr val="0000FF"/>
                </a:solidFill>
              </a:rPr>
              <a:t>COMING SOON: POLY Secretary SOP</a:t>
            </a:r>
          </a:p>
        </p:txBody>
      </p:sp>
    </p:spTree>
    <p:extLst>
      <p:ext uri="{BB962C8B-B14F-4D97-AF65-F5344CB8AC3E}">
        <p14:creationId xmlns:p14="http://schemas.microsoft.com/office/powerpoint/2010/main" val="2503127971"/>
      </p:ext>
    </p:extLst>
  </p:cSld>
  <p:clrMapOvr>
    <a:masterClrMapping/>
  </p:clrMapOvr>
  <p:transition>
    <p:fade/>
  </p:transition>
</p:sld>
</file>

<file path=ppt/theme/theme1.xml><?xml version="1.0" encoding="utf-8"?>
<a:theme xmlns:a="http://schemas.openxmlformats.org/drawingml/2006/main" name="Title of Presentation">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256</Words>
  <Application>Microsoft Office PowerPoint</Application>
  <PresentationFormat>Widescreen</PresentationFormat>
  <Paragraphs>29</Paragraphs>
  <Slides>5</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72 Black</vt:lpstr>
      <vt:lpstr>Arial</vt:lpstr>
      <vt:lpstr>Bernard MT Condensed</vt:lpstr>
      <vt:lpstr>Calibri</vt:lpstr>
      <vt:lpstr>Calibri Light</vt:lpstr>
      <vt:lpstr>Wingdings</vt:lpstr>
      <vt:lpstr>Title of Presentation</vt:lpstr>
      <vt:lpstr>Office Theme</vt:lpstr>
      <vt:lpstr>Secretary Report – Justin Kennemur</vt:lpstr>
      <vt:lpstr>PowerPoint Presentation</vt:lpstr>
      <vt:lpstr>All of this is found on the POLY Website under National Meetings polyacs.org</vt:lpstr>
      <vt:lpstr>Volunteers Needed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Black, Carlee</dc:creator>
  <cp:lastModifiedBy>Justin Kennemur</cp:lastModifiedBy>
  <cp:revision>40</cp:revision>
  <dcterms:created xsi:type="dcterms:W3CDTF">2022-01-05T19:55:31Z</dcterms:created>
  <dcterms:modified xsi:type="dcterms:W3CDTF">2025-08-17T19:40:36Z</dcterms:modified>
</cp:coreProperties>
</file>