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08" r:id="rId3"/>
    <p:sldId id="289" r:id="rId4"/>
    <p:sldId id="300" r:id="rId5"/>
    <p:sldId id="312" r:id="rId6"/>
    <p:sldId id="302" r:id="rId7"/>
    <p:sldId id="310" r:id="rId8"/>
    <p:sldId id="260" r:id="rId9"/>
    <p:sldId id="261" r:id="rId10"/>
    <p:sldId id="311" r:id="rId11"/>
    <p:sldId id="307" r:id="rId12"/>
    <p:sldId id="314" r:id="rId13"/>
    <p:sldId id="264" r:id="rId1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700"/>
    <a:srgbClr val="B4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B370C-D07F-4771-BA30-04B8BC7CEFA8}" v="20" dt="2023-08-09T01:24:10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9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7AA9A-9B1A-4360-8720-87A0BF7228B7}" type="datetimeFigureOut">
              <a:rPr lang="en-US" smtClean="0"/>
              <a:t>1/29/25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5A282-ED25-418F-9222-9A5959AE1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8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0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0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body" idx="2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099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2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3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63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8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0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1/29/25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6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5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1/29/25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9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5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459F-11BD-4F9D-AF64-95BBB10201AF}" type="datetimeFigureOut">
              <a:rPr lang="en-US" smtClean="0"/>
              <a:t>1/29/25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-522956323,&quot;Placement&quot;:&quot;Footer&quot;,&quot;Top&quot;:519.343,&quot;Left&quot;:434.047333,&quot;SlideWidth&quot;:960,&quot;SlideHeight&quot;:540}">
            <a:extLst>
              <a:ext uri="{FF2B5EF4-FFF2-40B4-BE49-F238E27FC236}">
                <a16:creationId xmlns:a16="http://schemas.microsoft.com/office/drawing/2014/main" id="{C7309F36-E735-4880-A5C3-82787C9C491A}"/>
              </a:ext>
            </a:extLst>
          </p:cNvPr>
          <p:cNvSpPr txBox="1"/>
          <p:nvPr userDrawn="1"/>
        </p:nvSpPr>
        <p:spPr>
          <a:xfrm>
            <a:off x="5512401" y="6595656"/>
            <a:ext cx="116719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419473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332509" y="2226591"/>
            <a:ext cx="5943600" cy="2147926"/>
          </a:xfrm>
        </p:spPr>
        <p:txBody>
          <a:bodyPr/>
          <a:lstStyle/>
          <a:p>
            <a:r>
              <a:rPr lang="en-US" dirty="0"/>
              <a:t>POLY Industrial Advisory Board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41978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prstClr val="white"/>
                </a:solidFill>
              </a:rPr>
              <a:t>Chair</a:t>
            </a:r>
            <a:r>
              <a:rPr lang="en-US" sz="2400" dirty="0">
                <a:solidFill>
                  <a:prstClr val="white"/>
                </a:solidFill>
              </a:rPr>
              <a:t>: Jeff Ting (Nanite)</a:t>
            </a:r>
          </a:p>
          <a:p>
            <a:pPr algn="ctr"/>
            <a:r>
              <a:rPr lang="en-US" sz="2400" dirty="0">
                <a:solidFill>
                  <a:prstClr val="white"/>
                </a:solidFill>
              </a:rPr>
              <a:t>Co-Chair: Mike Sims (Syensqo)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8772" y="4158762"/>
            <a:ext cx="69221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Annual dues: $1,500</a:t>
            </a:r>
          </a:p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Small company dues: $500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57D2C-9560-CC9C-B525-6AEE77821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772" y="444903"/>
            <a:ext cx="6922198" cy="3686148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54E1ED61-0680-593F-3D95-3C1F82E13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7" y="444903"/>
            <a:ext cx="4737228" cy="113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F5390E-2035-975C-10D1-C73625BF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AB7B5B25-50F4-733F-B957-DED053DC5004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Initiatives in 2025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015594-03A7-430A-7EEF-04D2E2BB224C}"/>
              </a:ext>
            </a:extLst>
          </p:cNvPr>
          <p:cNvGrpSpPr/>
          <p:nvPr/>
        </p:nvGrpSpPr>
        <p:grpSpPr>
          <a:xfrm>
            <a:off x="2706277" y="1145647"/>
            <a:ext cx="6779446" cy="5257750"/>
            <a:chOff x="271724" y="1463699"/>
            <a:chExt cx="6779446" cy="52577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6F7601-5C3F-79FA-A4EC-C7DDAB155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724" y="1463699"/>
              <a:ext cx="6779446" cy="43023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A935DE1-5055-E836-E380-B8705DC28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724" y="5810941"/>
              <a:ext cx="6779446" cy="910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252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F5390E-2035-975C-10D1-C73625BF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AB7B5B25-50F4-733F-B957-DED053DC5004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Initiatives in 2025</a:t>
            </a:r>
          </a:p>
        </p:txBody>
      </p:sp>
      <p:pic>
        <p:nvPicPr>
          <p:cNvPr id="24" name="Picture 23" descr="A group of people in circles&#10;&#10;Description automatically generated">
            <a:extLst>
              <a:ext uri="{FF2B5EF4-FFF2-40B4-BE49-F238E27FC236}">
                <a16:creationId xmlns:a16="http://schemas.microsoft.com/office/drawing/2014/main" id="{EA8F61A5-1D7F-5471-192C-357A594E6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2" y="1396464"/>
            <a:ext cx="6175811" cy="3473894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C0761F4-A7D6-7EE7-B13B-4AF289A39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258" y="1638266"/>
            <a:ext cx="4486400" cy="3027864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40 Sign-Up Responses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20 Attendees on Zoom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Topics Covered</a:t>
            </a:r>
            <a:endParaRPr lang="en-US" sz="1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Exploring Career Options and Understanding the Pivot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7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Identifying Transferable Skills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Managing Challenges and Risks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74C247-B97C-17EF-73EF-B8E56BCDF0AF}"/>
              </a:ext>
            </a:extLst>
          </p:cNvPr>
          <p:cNvGrpSpPr/>
          <p:nvPr/>
        </p:nvGrpSpPr>
        <p:grpSpPr>
          <a:xfrm>
            <a:off x="1085758" y="5060915"/>
            <a:ext cx="10446900" cy="1655320"/>
            <a:chOff x="916593" y="5072204"/>
            <a:chExt cx="10446900" cy="1655320"/>
          </a:xfrm>
        </p:grpSpPr>
        <p:pic>
          <p:nvPicPr>
            <p:cNvPr id="3078" name="Picture 6" descr="Forms response chart. Question title: Which part of the workshop did you find most valuable?&#10;. Number of responses: 6 responses.">
              <a:extLst>
                <a:ext uri="{FF2B5EF4-FFF2-40B4-BE49-F238E27FC236}">
                  <a16:creationId xmlns:a16="http://schemas.microsoft.com/office/drawing/2014/main" id="{5CB238B2-834D-CF82-405B-3FC31D93D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792" y="5080437"/>
              <a:ext cx="3464701" cy="1647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orms response chart. Question title: Are you a current POLY Member?. Number of responses: 42 responses.">
              <a:extLst>
                <a:ext uri="{FF2B5EF4-FFF2-40B4-BE49-F238E27FC236}">
                  <a16:creationId xmlns:a16="http://schemas.microsoft.com/office/drawing/2014/main" id="{25772872-A6E8-205B-631A-8036DD6676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" t="7282" r="30736"/>
            <a:stretch/>
          </p:blipFill>
          <p:spPr bwMode="auto">
            <a:xfrm>
              <a:off x="916593" y="5072204"/>
              <a:ext cx="2830654" cy="164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orms response chart. Question title: On a scale of 1 to 5 (1 being not useful and 5 being very useful), how helpful did you find this workshop in understanding career pivot opportunities for polymer scientists and engineers?&#10;. Number of responses: 6 responses.">
              <a:extLst>
                <a:ext uri="{FF2B5EF4-FFF2-40B4-BE49-F238E27FC236}">
                  <a16:creationId xmlns:a16="http://schemas.microsoft.com/office/drawing/2014/main" id="{18EEDCF4-D9C5-DA70-2116-76AFB60ED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455" y="5072204"/>
              <a:ext cx="3236759" cy="1644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451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3E4952-19E7-0976-B87A-16D0BCB7F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D4066D41-36AD-02C8-382D-23CA2FE96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38095C8B-A34A-3372-9C25-195B93E9D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8F349B7B-88FC-2884-B1E4-99E9CAA9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63B556-D182-ED52-C90E-3AA756680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416CC-B796-6904-5EDB-79205B824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C3BE59-5970-254B-6323-9E2BCEE35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3055F0-EB56-E7A7-C4B9-1BAAB1451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F56C62-0B97-12D7-6156-2CB23E07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6" y="1441113"/>
            <a:ext cx="4733849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Future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AE672-DC76-ABF9-A93A-3FA94C0A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136" y="956183"/>
            <a:ext cx="5841940" cy="555167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Expand virtual panel topics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How to get your first industry job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Career progression in industry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Basics of IP/patents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Workshops at ACS meetings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Resume building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Interviewing/soft skills</a:t>
            </a:r>
          </a:p>
          <a:p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IAB Company Posters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Showcase at ACS POLY sessions?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7B85-1A84-F332-7381-E2C8C4651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6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09" y="3196033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680" y="1007270"/>
            <a:ext cx="11324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Industrial Advisory Board</a:t>
            </a:r>
          </a:p>
          <a:p>
            <a:pPr algn="ctr"/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00809" y="2888452"/>
            <a:ext cx="10790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D995702-9CB0-35C2-D49A-00757191F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49" y="1890347"/>
            <a:ext cx="3087702" cy="30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7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1724" y="136551"/>
            <a:ext cx="10375459" cy="716074"/>
          </a:xfrm>
        </p:spPr>
        <p:txBody>
          <a:bodyPr>
            <a:normAutofit/>
          </a:bodyPr>
          <a:lstStyle/>
          <a:p>
            <a:r>
              <a:rPr lang="en-US" dirty="0"/>
              <a:t>IAB Mission &amp; Officers 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254" y="5924888"/>
            <a:ext cx="977292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“Enhance and foster industrial engagement and support to develop </a:t>
            </a: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programming, education, recognition &amp; awards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within the ACS Division of Polymer Chemistry.”</a:t>
            </a:r>
            <a:endParaRPr lang="en-US" sz="200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30849" y="3466560"/>
            <a:ext cx="41719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Networking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Monday networking hour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Tuesday morning 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Finance &amp;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IAB business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Bulletin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Succession Planning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7716E5-300E-4210-BD6C-9B65815ECFCC}"/>
              </a:ext>
            </a:extLst>
          </p:cNvPr>
          <p:cNvSpPr/>
          <p:nvPr/>
        </p:nvSpPr>
        <p:spPr>
          <a:xfrm>
            <a:off x="1530849" y="947672"/>
            <a:ext cx="41719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u="sng" dirty="0">
                <a:solidFill>
                  <a:prstClr val="white"/>
                </a:solidFill>
              </a:rPr>
              <a:t>Chair</a:t>
            </a:r>
            <a:r>
              <a:rPr lang="en-US" sz="2100" dirty="0">
                <a:solidFill>
                  <a:prstClr val="white"/>
                </a:solidFill>
              </a:rPr>
              <a:t>: Jeff Ting (Nanite)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86236C-9817-4DCF-9716-A35FC9BDB4E5}"/>
              </a:ext>
            </a:extLst>
          </p:cNvPr>
          <p:cNvSpPr/>
          <p:nvPr/>
        </p:nvSpPr>
        <p:spPr>
          <a:xfrm>
            <a:off x="5702755" y="3466560"/>
            <a:ext cx="495839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Industrial Awards (IPS &amp; YIPS)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POLY Awards Subcommittee Member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New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Membership &amp; Retainment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Industrial Innovation in Polymer Science (IIPS)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Other industrial programming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724FB-6C31-9B65-CC5E-A49DB1FC1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1A5AB1-9A07-93A7-5677-3B79FEA58E12}"/>
              </a:ext>
            </a:extLst>
          </p:cNvPr>
          <p:cNvSpPr/>
          <p:nvPr/>
        </p:nvSpPr>
        <p:spPr>
          <a:xfrm>
            <a:off x="5702754" y="945645"/>
            <a:ext cx="49444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u="sng" dirty="0">
                <a:solidFill>
                  <a:prstClr val="white"/>
                </a:solidFill>
              </a:rPr>
              <a:t>Co-Chair</a:t>
            </a:r>
            <a:r>
              <a:rPr lang="en-US" sz="2100" dirty="0">
                <a:solidFill>
                  <a:prstClr val="white"/>
                </a:solidFill>
              </a:rPr>
              <a:t>: Mike Sims (Syensqo)</a:t>
            </a:r>
          </a:p>
        </p:txBody>
      </p:sp>
      <p:pic>
        <p:nvPicPr>
          <p:cNvPr id="14" name="Picture 1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E194CF1-7753-137A-7542-D659E08BE0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94" y="1355947"/>
            <a:ext cx="2110613" cy="2110613"/>
          </a:xfrm>
          <a:prstGeom prst="rect">
            <a:avLst/>
          </a:prstGeom>
        </p:spPr>
      </p:pic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8A85280-8A2A-AF8C-0692-E80FBEE611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 b="8811"/>
          <a:stretch/>
        </p:blipFill>
        <p:spPr>
          <a:xfrm>
            <a:off x="7220253" y="1456538"/>
            <a:ext cx="1909429" cy="19094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4246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B8DF54-BBC5-4052-B7B0-72D51704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6" y="1441113"/>
            <a:ext cx="4733849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IAB Focuses for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A565-54F4-41F9-8BDB-79DFE1E3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130" y="956183"/>
            <a:ext cx="5221224" cy="555167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Maintain programming &amp; awards support</a:t>
            </a:r>
          </a:p>
          <a:p>
            <a:r>
              <a:rPr lang="en-US" sz="3200" dirty="0">
                <a:solidFill>
                  <a:schemeClr val="tx2"/>
                </a:solidFill>
              </a:rPr>
              <a:t>Deliver on member company initiatives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IAB Networking Sessions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IAB Meetings</a:t>
            </a:r>
          </a:p>
          <a:p>
            <a:r>
              <a:rPr lang="en-US" sz="3200" dirty="0">
                <a:solidFill>
                  <a:schemeClr val="tx2"/>
                </a:solidFill>
              </a:rPr>
              <a:t>Integrate smaller company members</a:t>
            </a:r>
          </a:p>
          <a:p>
            <a:r>
              <a:rPr lang="en-US" sz="3200" dirty="0">
                <a:solidFill>
                  <a:schemeClr val="tx2"/>
                </a:solidFill>
              </a:rPr>
              <a:t>Understanding value POLY and IAB provide in long-term hybrid environment</a:t>
            </a:r>
          </a:p>
          <a:p>
            <a:r>
              <a:rPr lang="en-US" sz="3200" dirty="0">
                <a:solidFill>
                  <a:schemeClr val="tx2"/>
                </a:solidFill>
              </a:rPr>
              <a:t>Balance with business office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9EAB8-58E3-F7ED-3F45-69309B09A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9C78232E-1F15-1665-D88D-8C7FB504E1D0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IAB Budget 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D773FF-5C2F-D1A9-3DA6-F53170D6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pic>
        <p:nvPicPr>
          <p:cNvPr id="11" name="Picture 10" descr="A graph with different colored bars and numbers&#10;&#10;Description automatically generated">
            <a:extLst>
              <a:ext uri="{FF2B5EF4-FFF2-40B4-BE49-F238E27FC236}">
                <a16:creationId xmlns:a16="http://schemas.microsoft.com/office/drawing/2014/main" id="{1DFEBE6C-AE38-D0C4-4F12-D6873EADD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48" y="1640541"/>
            <a:ext cx="8072104" cy="43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2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F52575-84BD-EADC-30E4-26415C09DA39}"/>
              </a:ext>
            </a:extLst>
          </p:cNvPr>
          <p:cNvGraphicFramePr>
            <a:graphicFrameLocks noGrp="1"/>
          </p:cNvGraphicFramePr>
          <p:nvPr/>
        </p:nvGraphicFramePr>
        <p:xfrm>
          <a:off x="2724505" y="879744"/>
          <a:ext cx="6721051" cy="561833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39073">
                  <a:extLst>
                    <a:ext uri="{9D8B030D-6E8A-4147-A177-3AD203B41FA5}">
                      <a16:colId xmlns:a16="http://schemas.microsoft.com/office/drawing/2014/main" val="2123545675"/>
                    </a:ext>
                  </a:extLst>
                </a:gridCol>
                <a:gridCol w="2240989">
                  <a:extLst>
                    <a:ext uri="{9D8B030D-6E8A-4147-A177-3AD203B41FA5}">
                      <a16:colId xmlns:a16="http://schemas.microsoft.com/office/drawing/2014/main" val="2152017806"/>
                    </a:ext>
                  </a:extLst>
                </a:gridCol>
                <a:gridCol w="2240989">
                  <a:extLst>
                    <a:ext uri="{9D8B030D-6E8A-4147-A177-3AD203B41FA5}">
                      <a16:colId xmlns:a16="http://schemas.microsoft.com/office/drawing/2014/main" val="1187291817"/>
                    </a:ext>
                  </a:extLst>
                </a:gridCol>
              </a:tblGrid>
              <a:tr h="34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Proposed 2025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681850"/>
                  </a:ext>
                </a:extLst>
              </a:tr>
              <a:tr h="414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Income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$17,475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$20,500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6927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44869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Expenses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550207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Networking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$7522.04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$7000.00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38965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Meetings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$3116.67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$5100.00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129166"/>
                  </a:ext>
                </a:extLst>
              </a:tr>
              <a:tr h="9758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Awards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$3000.00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$5500.00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835237"/>
                  </a:ext>
                </a:extLst>
              </a:tr>
              <a:tr h="7470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Programming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(no virtual)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$3250.00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$1000.00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9992"/>
                  </a:ext>
                </a:extLst>
              </a:tr>
              <a:tr h="6457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Other (shirts, pins)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332630"/>
                  </a:ext>
                </a:extLst>
              </a:tr>
              <a:tr h="41487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$16,888.71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$18,600.00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082559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359129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Bal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$586.29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$1900.00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898046"/>
                  </a:ext>
                </a:extLst>
              </a:tr>
            </a:tbl>
          </a:graphicData>
        </a:graphic>
      </p:graphicFrame>
      <p:sp>
        <p:nvSpPr>
          <p:cNvPr id="8" name="Title 6">
            <a:extLst>
              <a:ext uri="{FF2B5EF4-FFF2-40B4-BE49-F238E27FC236}">
                <a16:creationId xmlns:a16="http://schemas.microsoft.com/office/drawing/2014/main" id="{9C78232E-1F15-1665-D88D-8C7FB504E1D0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 IAB Budget Summary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D773FF-5C2F-D1A9-3DA6-F53170D6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06C0-FE0A-0D9B-7E2C-BC148E7A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" y="1546445"/>
            <a:ext cx="5446643" cy="171506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Industrial Innovations in Polymer Science symposium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Organizers: Michael Liu, Laura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Macdougall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Jie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Wu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Monday, March 27th  - AM &amp; PM Sessions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Regency </a:t>
            </a:r>
            <a:r>
              <a:rPr lang="en-US" sz="17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Blrm</a:t>
            </a:r>
            <a:r>
              <a:rPr lang="en-US" sz="1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E, Hyatt Regency Indianapolis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911FC0B3-D47D-CD74-3730-877DF2281238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Spring 2025 Programming and Networking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C5C64-EFF0-5BE4-5C87-C739453A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pic>
        <p:nvPicPr>
          <p:cNvPr id="1026" name="Picture 2" descr="Promotional Assets for Glaukos | Glaukos">
            <a:extLst>
              <a:ext uri="{FF2B5EF4-FFF2-40B4-BE49-F238E27FC236}">
                <a16:creationId xmlns:a16="http://schemas.microsoft.com/office/drawing/2014/main" id="{E2883504-C435-3D36-F8B5-D0B281926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33" y="3508715"/>
            <a:ext cx="2570922" cy="7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 Chemical Company - Wikipedia">
            <a:extLst>
              <a:ext uri="{FF2B5EF4-FFF2-40B4-BE49-F238E27FC236}">
                <a16:creationId xmlns:a16="http://schemas.microsoft.com/office/drawing/2014/main" id="{E750CFA5-DC1F-4725-A11A-C875ED70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44" y="5365211"/>
            <a:ext cx="2093097" cy="7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scade Bio on LinkedIn: Today, we are excited to announce the launch of  our new website and… | 10 comments">
            <a:extLst>
              <a:ext uri="{FF2B5EF4-FFF2-40B4-BE49-F238E27FC236}">
                <a16:creationId xmlns:a16="http://schemas.microsoft.com/office/drawing/2014/main" id="{35C7CAD2-9B92-1CCF-BF48-466DBBEE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32" y="4465986"/>
            <a:ext cx="2570922" cy="6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D96BD3-FE60-C30B-F03C-320F46A1C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1816" y="4867522"/>
            <a:ext cx="3780184" cy="201636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79895D-3165-40EE-465A-F945D0CEEFFD}"/>
              </a:ext>
            </a:extLst>
          </p:cNvPr>
          <p:cNvSpPr txBox="1">
            <a:spLocks/>
          </p:cNvSpPr>
          <p:nvPr/>
        </p:nvSpPr>
        <p:spPr>
          <a:xfrm>
            <a:off x="6095999" y="1555312"/>
            <a:ext cx="6022957" cy="3017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IAB Networking Reception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Monday, March 24th,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6:00-9:00 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Rustic Root Rooftop (pending)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535 Fifth Ave, San Diego, CA 92101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IAB Members, POLY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ExCom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Officers, and potential Industrial representatives welcome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Industrial Advisory Board Meeting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Tuesday, March 25th (continental breakfast), 7:30 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Marriott Marquis, San Diego, CA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IAB Member Company Representatives, POLY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ExCom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Officers Only</a:t>
            </a:r>
          </a:p>
        </p:txBody>
      </p:sp>
    </p:spTree>
    <p:extLst>
      <p:ext uri="{BB962C8B-B14F-4D97-AF65-F5344CB8AC3E}">
        <p14:creationId xmlns:p14="http://schemas.microsoft.com/office/powerpoint/2010/main" val="428260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06C0-FE0A-0D9B-7E2C-BC148E7A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" y="1555312"/>
            <a:ext cx="5595021" cy="28430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Industrial Innovations in Polymer Science </a:t>
            </a:r>
            <a:r>
              <a:rPr lang="en-US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symposium</a:t>
            </a:r>
            <a:endParaRPr lang="en-US" sz="17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Organizers: Michael Petr, Rohini Gupta,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Manesh</a:t>
            </a: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Sekharan</a:t>
            </a:r>
            <a:endParaRPr lang="en-US" sz="1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Washington, DC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Young Industrial Polymer Scientist Award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Organizer: Shashi K. Murthy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Washington, DC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Next Generation Materials Discovery and Production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dirty="0">
                <a:latin typeface="Calibri" panose="020F0502020204030204" pitchFamily="34" charset="0"/>
                <a:ea typeface="Times New Roman" panose="02020603050405020304" pitchFamily="18" charset="0"/>
              </a:rPr>
              <a:t>Organizer: Mike Sims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B054FB5D-8640-E442-1DB0-C45E65609F48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Fall 2025 Programming and Networking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2D351-FF78-675E-7BE9-DEB9ECC2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2C2ECB-4739-4FF9-E09D-C933EC5E4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784" y="4398338"/>
            <a:ext cx="3776472" cy="1848061"/>
          </a:xfrm>
          <a:prstGeom prst="rect">
            <a:avLst/>
          </a:prstGeom>
        </p:spPr>
      </p:pic>
      <p:pic>
        <p:nvPicPr>
          <p:cNvPr id="11" name="Picture 4" descr="Dow Chemical Company - Wikipedia">
            <a:extLst>
              <a:ext uri="{FF2B5EF4-FFF2-40B4-BE49-F238E27FC236}">
                <a16:creationId xmlns:a16="http://schemas.microsoft.com/office/drawing/2014/main" id="{B8DDDE12-EF33-7E89-8390-3702E4B2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4" y="5117500"/>
            <a:ext cx="2093097" cy="7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SF logo">
            <a:extLst>
              <a:ext uri="{FF2B5EF4-FFF2-40B4-BE49-F238E27FC236}">
                <a16:creationId xmlns:a16="http://schemas.microsoft.com/office/drawing/2014/main" id="{27D6C632-1E55-1744-7BDC-73609D09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2" y="5060209"/>
            <a:ext cx="1703189" cy="8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yensqo - Wikipedia">
            <a:extLst>
              <a:ext uri="{FF2B5EF4-FFF2-40B4-BE49-F238E27FC236}">
                <a16:creationId xmlns:a16="http://schemas.microsoft.com/office/drawing/2014/main" id="{31A2955C-5451-BD2B-897A-DD1620C8E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64" y="6125951"/>
            <a:ext cx="1828366" cy="5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26E202-50DE-3A19-1203-D9FB92CF1F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1" y="6125951"/>
            <a:ext cx="2436448" cy="444202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82AFC95-6CBD-5467-DFDC-10A755622ED3}"/>
              </a:ext>
            </a:extLst>
          </p:cNvPr>
          <p:cNvSpPr txBox="1">
            <a:spLocks/>
          </p:cNvSpPr>
          <p:nvPr/>
        </p:nvSpPr>
        <p:spPr>
          <a:xfrm>
            <a:off x="6095999" y="1555312"/>
            <a:ext cx="6022957" cy="3017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IAB Networking Reception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Monday, March 24th,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6:00-9:00 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Rustic Root Rooftop (pending)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535 Fifth Ave, San Diego, CA 92101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IAB Members, POLY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ExCom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Officers, and potential Industrial representatives welcome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Industrial Advisory Board Meeting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Tuesday, March 25th (continental breakfast), 7:30 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Marriott Marquis, San Diego, CA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IAB Member Company Representatives, POLY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ExCom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Officers Only</a:t>
            </a:r>
          </a:p>
        </p:txBody>
      </p:sp>
    </p:spTree>
    <p:extLst>
      <p:ext uri="{BB962C8B-B14F-4D97-AF65-F5344CB8AC3E}">
        <p14:creationId xmlns:p14="http://schemas.microsoft.com/office/powerpoint/2010/main" val="240848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/>
        </p:nvSpPr>
        <p:spPr>
          <a:xfrm>
            <a:off x="-9331" y="169887"/>
            <a:ext cx="121920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latin typeface="Arial Black"/>
                <a:ea typeface="Arial Black"/>
                <a:cs typeface="Arial Black"/>
                <a:sym typeface="Arial Black"/>
              </a:rPr>
              <a:t>2025 POLY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latin typeface="Arial Black"/>
                <a:ea typeface="Arial Black"/>
                <a:cs typeface="Arial Black"/>
                <a:sym typeface="Arial Black"/>
              </a:rPr>
              <a:t>Graduate Student Travel Award</a:t>
            </a:r>
            <a:endParaRPr dirty="0"/>
          </a:p>
        </p:txBody>
      </p:sp>
      <p:sp>
        <p:nvSpPr>
          <p:cNvPr id="90" name="Google Shape;90;p11"/>
          <p:cNvSpPr txBox="1"/>
          <p:nvPr/>
        </p:nvSpPr>
        <p:spPr>
          <a:xfrm>
            <a:off x="614080" y="4156699"/>
            <a:ext cx="54819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Muhammad Arslan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University of Houston</a:t>
            </a:r>
            <a:endParaRPr dirty="0"/>
          </a:p>
        </p:txBody>
      </p:sp>
      <p:sp>
        <p:nvSpPr>
          <p:cNvPr id="91" name="Google Shape;91;p11"/>
          <p:cNvSpPr txBox="1"/>
          <p:nvPr/>
        </p:nvSpPr>
        <p:spPr>
          <a:xfrm>
            <a:off x="267308" y="5312933"/>
            <a:ext cx="11644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To provide funding for graduate students studying polymer science at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US institutions to travel to national ACS meetings and present their results</a:t>
            </a:r>
            <a:endParaRPr dirty="0"/>
          </a:p>
        </p:txBody>
      </p:sp>
      <p:cxnSp>
        <p:nvCxnSpPr>
          <p:cNvPr id="92" name="Google Shape;92;p11"/>
          <p:cNvCxnSpPr/>
          <p:nvPr/>
        </p:nvCxnSpPr>
        <p:spPr>
          <a:xfrm>
            <a:off x="814979" y="1473058"/>
            <a:ext cx="9551331" cy="0"/>
          </a:xfrm>
          <a:prstGeom prst="straightConnector1">
            <a:avLst/>
          </a:prstGeom>
          <a:noFill/>
          <a:ln w="19050" cap="flat" cmpd="sng">
            <a:solidFill>
              <a:srgbClr val="000099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93" name="Google Shape;93;p11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08" y="152562"/>
            <a:ext cx="955002" cy="13831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/>
        </p:nvSpPr>
        <p:spPr>
          <a:xfrm>
            <a:off x="6095999" y="4156699"/>
            <a:ext cx="54819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Bohdan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Domnich</a:t>
            </a:r>
            <a:endParaRPr sz="32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North Dakota State University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3E09B-6C37-7719-1D73-B04FF88DE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49E079-4EC3-94A7-01B3-7862D76FE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994" y="1654314"/>
            <a:ext cx="1994089" cy="2502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57257B-AE43-F4C4-7807-36B58E0C5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939" y="1654313"/>
            <a:ext cx="2170038" cy="25023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3;p11" descr="Background pattern&#10;&#10;Description automatically generated">
            <a:extLst>
              <a:ext uri="{FF2B5EF4-FFF2-40B4-BE49-F238E27FC236}">
                <a16:creationId xmlns:a16="http://schemas.microsoft.com/office/drawing/2014/main" id="{E776E2B5-F766-428A-85F5-2BD333E653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8" y="152562"/>
            <a:ext cx="955002" cy="1383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9;p11">
            <a:extLst>
              <a:ext uri="{FF2B5EF4-FFF2-40B4-BE49-F238E27FC236}">
                <a16:creationId xmlns:a16="http://schemas.microsoft.com/office/drawing/2014/main" id="{C3A87ABF-3335-42E2-9E97-B6FBDC9B5E4B}"/>
              </a:ext>
            </a:extLst>
          </p:cNvPr>
          <p:cNvSpPr txBox="1"/>
          <p:nvPr/>
        </p:nvSpPr>
        <p:spPr>
          <a:xfrm>
            <a:off x="0" y="211214"/>
            <a:ext cx="121920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 Black"/>
                <a:ea typeface="Arial Black"/>
                <a:cs typeface="Arial Black"/>
                <a:sym typeface="Arial Black"/>
              </a:rPr>
              <a:t>IAB Sponsored Meeting</a:t>
            </a:r>
          </a:p>
          <a:p>
            <a:pPr algn="ctr">
              <a:defRPr/>
            </a:pPr>
            <a:r>
              <a:rPr lang="en-US" sz="3000" b="1" dirty="0">
                <a:ln w="0"/>
              </a:rPr>
              <a:t>POLY Biannual - NGRPC</a:t>
            </a:r>
          </a:p>
          <a:p>
            <a:pPr algn="ctr">
              <a:defRPr/>
            </a:pPr>
            <a:r>
              <a:rPr lang="en-US" sz="3000" b="1" dirty="0">
                <a:ln w="0"/>
              </a:rPr>
              <a:t>National Graduate Research Polymer Conference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1" name="Google Shape;92;p11">
            <a:extLst>
              <a:ext uri="{FF2B5EF4-FFF2-40B4-BE49-F238E27FC236}">
                <a16:creationId xmlns:a16="http://schemas.microsoft.com/office/drawing/2014/main" id="{452BA1F8-0F1D-4FA6-948E-5EECDF27A493}"/>
              </a:ext>
            </a:extLst>
          </p:cNvPr>
          <p:cNvCxnSpPr/>
          <p:nvPr/>
        </p:nvCxnSpPr>
        <p:spPr>
          <a:xfrm>
            <a:off x="814979" y="1830776"/>
            <a:ext cx="9551331" cy="0"/>
          </a:xfrm>
          <a:prstGeom prst="straightConnector1">
            <a:avLst/>
          </a:prstGeom>
          <a:noFill/>
          <a:ln w="19050" cap="flat" cmpd="sng">
            <a:solidFill>
              <a:srgbClr val="000099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0FA3C54-AAC2-5DCF-65BD-C2765846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EE7209C-973E-7265-C26B-48A1C5119FEE}"/>
              </a:ext>
            </a:extLst>
          </p:cNvPr>
          <p:cNvGrpSpPr/>
          <p:nvPr/>
        </p:nvGrpSpPr>
        <p:grpSpPr>
          <a:xfrm>
            <a:off x="1181622" y="1962597"/>
            <a:ext cx="9828756" cy="4588011"/>
            <a:chOff x="814979" y="1962597"/>
            <a:chExt cx="9828756" cy="45880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717978-6669-B626-F403-70AD9277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979" y="1962597"/>
              <a:ext cx="3882754" cy="457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2D4FF1-FA66-DDFF-EC02-4ACEFCB64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5822" y="1978608"/>
              <a:ext cx="2725824" cy="457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A23994-22A3-6B3C-E5E7-9419485AA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19735" y="1962597"/>
              <a:ext cx="2424000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7506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3962</TotalTime>
  <Words>570</Words>
  <Application>Microsoft Macintosh PowerPoint</Application>
  <PresentationFormat>Widescreen</PresentationFormat>
  <Paragraphs>143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Office Theme</vt:lpstr>
      <vt:lpstr>think-cell Slide</vt:lpstr>
      <vt:lpstr>POLY Industrial Advisory Board</vt:lpstr>
      <vt:lpstr>IAB Mission &amp; Officers 2025</vt:lpstr>
      <vt:lpstr>IAB Focuses for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ideas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Industrial Advisory Board</dc:title>
  <dc:creator>Lesia Linkous Pristas</dc:creator>
  <cp:lastModifiedBy>Jeff Ting</cp:lastModifiedBy>
  <cp:revision>121</cp:revision>
  <cp:lastPrinted>2021-08-11T15:07:51Z</cp:lastPrinted>
  <dcterms:created xsi:type="dcterms:W3CDTF">2019-03-21T17:42:19Z</dcterms:created>
  <dcterms:modified xsi:type="dcterms:W3CDTF">2025-01-29T14:47:05Z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ac0ad3-18d9-49e9-a80d-c985041778ba_Enabled">
    <vt:lpwstr>true</vt:lpwstr>
  </property>
  <property fmtid="{D5CDD505-2E9C-101B-9397-08002B2CF9AE}" pid="3" name="MSIP_Label_3aac0ad3-18d9-49e9-a80d-c985041778ba_SetDate">
    <vt:lpwstr>2022-07-29T20:14:44Z</vt:lpwstr>
  </property>
  <property fmtid="{D5CDD505-2E9C-101B-9397-08002B2CF9AE}" pid="4" name="MSIP_Label_3aac0ad3-18d9-49e9-a80d-c985041778ba_Method">
    <vt:lpwstr>Standard</vt:lpwstr>
  </property>
  <property fmtid="{D5CDD505-2E9C-101B-9397-08002B2CF9AE}" pid="5" name="MSIP_Label_3aac0ad3-18d9-49e9-a80d-c985041778ba_Name">
    <vt:lpwstr>General Business</vt:lpwstr>
  </property>
  <property fmtid="{D5CDD505-2E9C-101B-9397-08002B2CF9AE}" pid="6" name="MSIP_Label_3aac0ad3-18d9-49e9-a80d-c985041778ba_SiteId">
    <vt:lpwstr>c3e32f53-cb7f-4809-968d-1cc4ccc785fe</vt:lpwstr>
  </property>
  <property fmtid="{D5CDD505-2E9C-101B-9397-08002B2CF9AE}" pid="7" name="MSIP_Label_3aac0ad3-18d9-49e9-a80d-c985041778ba_ActionId">
    <vt:lpwstr>8bc4ed34-8d51-45a3-beeb-e2b6299b5efe</vt:lpwstr>
  </property>
  <property fmtid="{D5CDD505-2E9C-101B-9397-08002B2CF9AE}" pid="8" name="MSIP_Label_3aac0ad3-18d9-49e9-a80d-c985041778ba_ContentBits">
    <vt:lpwstr>2</vt:lpwstr>
  </property>
  <property fmtid="{D5CDD505-2E9C-101B-9397-08002B2CF9AE}" pid="9" name="MSIP_Label_defa4170-0d19-0005-0004-bc88714345d2_Enabled">
    <vt:lpwstr>true</vt:lpwstr>
  </property>
  <property fmtid="{D5CDD505-2E9C-101B-9397-08002B2CF9AE}" pid="10" name="MSIP_Label_defa4170-0d19-0005-0004-bc88714345d2_SetDate">
    <vt:lpwstr>2025-01-29T14:27:02Z</vt:lpwstr>
  </property>
  <property fmtid="{D5CDD505-2E9C-101B-9397-08002B2CF9AE}" pid="11" name="MSIP_Label_defa4170-0d19-0005-0004-bc88714345d2_Method">
    <vt:lpwstr>Standard</vt:lpwstr>
  </property>
  <property fmtid="{D5CDD505-2E9C-101B-9397-08002B2CF9AE}" pid="12" name="MSIP_Label_defa4170-0d19-0005-0004-bc88714345d2_Name">
    <vt:lpwstr>defa4170-0d19-0005-0004-bc88714345d2</vt:lpwstr>
  </property>
  <property fmtid="{D5CDD505-2E9C-101B-9397-08002B2CF9AE}" pid="13" name="MSIP_Label_defa4170-0d19-0005-0004-bc88714345d2_SiteId">
    <vt:lpwstr>5e60f7a7-d410-4d38-b875-93ca12adc30e</vt:lpwstr>
  </property>
  <property fmtid="{D5CDD505-2E9C-101B-9397-08002B2CF9AE}" pid="14" name="MSIP_Label_defa4170-0d19-0005-0004-bc88714345d2_ActionId">
    <vt:lpwstr>5ab35248-ae93-4bd6-ae2b-b5f11b0f28e8</vt:lpwstr>
  </property>
  <property fmtid="{D5CDD505-2E9C-101B-9397-08002B2CF9AE}" pid="15" name="MSIP_Label_defa4170-0d19-0005-0004-bc88714345d2_ContentBits">
    <vt:lpwstr>0</vt:lpwstr>
  </property>
</Properties>
</file>