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5" r:id="rId4"/>
    <p:sldId id="280" r:id="rId5"/>
    <p:sldId id="278" r:id="rId6"/>
    <p:sldId id="277" r:id="rId7"/>
    <p:sldId id="281" r:id="rId8"/>
    <p:sldId id="282" r:id="rId9"/>
    <p:sldId id="276" r:id="rId10"/>
    <p:sldId id="264" r:id="rId11"/>
    <p:sldId id="273" r:id="rId12"/>
    <p:sldId id="279" r:id="rId13"/>
    <p:sldId id="270" r:id="rId14"/>
    <p:sldId id="274" r:id="rId15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7" d="100"/>
          <a:sy n="97" d="100"/>
        </p:scale>
        <p:origin x="36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0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1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0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8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8/20/2021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0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8/20/2021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6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8/20/2021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5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8/20/2021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9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8/20/2021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7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8/20/2021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5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8459F-11BD-4F9D-AF64-95BBB10201AF}" type="datetimeFigureOut">
              <a:rPr lang="en-US" smtClean="0"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33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2596666"/>
            <a:ext cx="5943600" cy="2147926"/>
          </a:xfrm>
        </p:spPr>
        <p:txBody>
          <a:bodyPr/>
          <a:lstStyle/>
          <a:p>
            <a:r>
              <a:rPr lang="en-US" dirty="0"/>
              <a:t>POLY Industrial Advisory Board</a:t>
            </a:r>
          </a:p>
        </p:txBody>
      </p:sp>
      <p:pic>
        <p:nvPicPr>
          <p:cNvPr id="5" name="Picture 28" descr="iabp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9"/>
          <a:stretch>
            <a:fillRect/>
          </a:stretch>
        </p:blipFill>
        <p:spPr bwMode="auto">
          <a:xfrm>
            <a:off x="219348" y="152401"/>
            <a:ext cx="1390104" cy="17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30828" y="5503238"/>
            <a:ext cx="40952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prstClr val="white"/>
                </a:solidFill>
              </a:rPr>
              <a:t>Chair</a:t>
            </a:r>
            <a:r>
              <a:rPr lang="en-US" sz="2400" dirty="0">
                <a:solidFill>
                  <a:prstClr val="white"/>
                </a:solidFill>
              </a:rPr>
              <a:t>: Corinne Lipscomb (3M)</a:t>
            </a:r>
          </a:p>
          <a:p>
            <a:r>
              <a:rPr lang="en-US" sz="2400" u="sng" dirty="0">
                <a:solidFill>
                  <a:prstClr val="white"/>
                </a:solidFill>
              </a:rPr>
              <a:t>Vice Chair</a:t>
            </a:r>
            <a:r>
              <a:rPr lang="en-US" sz="2400" dirty="0">
                <a:solidFill>
                  <a:prstClr val="white"/>
                </a:solidFill>
              </a:rPr>
              <a:t>: Peter Boul (Aramco)</a:t>
            </a:r>
          </a:p>
        </p:txBody>
      </p:sp>
      <p:sp>
        <p:nvSpPr>
          <p:cNvPr id="4" name="Rectangle 3"/>
          <p:cNvSpPr/>
          <p:nvPr/>
        </p:nvSpPr>
        <p:spPr>
          <a:xfrm>
            <a:off x="6162948" y="4573983"/>
            <a:ext cx="40895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Annual dues: $1,500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55A8E9-A18A-4784-9927-58528F486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2" y="478077"/>
            <a:ext cx="4945380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52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50" y="3886632"/>
            <a:ext cx="10515600" cy="2852737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pic>
        <p:nvPicPr>
          <p:cNvPr id="4" name="Picture 28" descr="iabp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9"/>
          <a:stretch>
            <a:fillRect/>
          </a:stretch>
        </p:blipFill>
        <p:spPr bwMode="auto">
          <a:xfrm>
            <a:off x="5404412" y="3929495"/>
            <a:ext cx="1390104" cy="17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0680" y="1007270"/>
            <a:ext cx="113241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Industrial Advisory Board</a:t>
            </a:r>
          </a:p>
          <a:p>
            <a:pPr algn="ctr"/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en-US" sz="3600" b="1" i="1">
                <a:ln/>
              </a:rPr>
              <a:t>IAB Fall </a:t>
            </a:r>
            <a:r>
              <a:rPr lang="en-US" sz="3600" b="1" i="1" dirty="0">
                <a:ln/>
              </a:rPr>
              <a:t>Meeting</a:t>
            </a:r>
          </a:p>
          <a:p>
            <a:pPr algn="ctr"/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Monday August 30, 2021 * 2:00 pm – 3:00 pm EDT (1PM CST) </a:t>
            </a:r>
            <a:endParaRPr lang="en-US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VIA ZOOM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17550" y="3647209"/>
            <a:ext cx="10790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944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8422-8149-45BE-905C-E3BFC0AAB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3041711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CE8E-BCA0-4E2D-9028-FA9A5AF8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99" y="159037"/>
            <a:ext cx="10515600" cy="1325563"/>
          </a:xfrm>
        </p:spPr>
        <p:txBody>
          <a:bodyPr/>
          <a:lstStyle/>
          <a:p>
            <a:r>
              <a:rPr lang="en-US" dirty="0"/>
              <a:t>2022 – Energy Industry Event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2937F-84F2-49E1-AC69-BB9D7A96D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249" b="29052"/>
          <a:stretch/>
        </p:blipFill>
        <p:spPr>
          <a:xfrm>
            <a:off x="10480590" y="742564"/>
            <a:ext cx="1542921" cy="642159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8B5EB33-4DB9-435E-8419-AF543D2FF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590" y="1339879"/>
            <a:ext cx="1543791" cy="642159"/>
          </a:xfrm>
          <a:prstGeom prst="rect">
            <a:avLst/>
          </a:prstGeom>
        </p:spPr>
      </p:pic>
      <p:pic>
        <p:nvPicPr>
          <p:cNvPr id="20" name="Picture 19" descr="A body of water with buildings along it&#10;&#10;Description automatically generated with medium confidence">
            <a:extLst>
              <a:ext uri="{FF2B5EF4-FFF2-40B4-BE49-F238E27FC236}">
                <a16:creationId xmlns:a16="http://schemas.microsoft.com/office/drawing/2014/main" id="{BA8F8383-AC88-4977-85F6-614B51A5B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9" y="2095129"/>
            <a:ext cx="8407712" cy="4490707"/>
          </a:xfrm>
          <a:prstGeom prst="rect">
            <a:avLst/>
          </a:prstGeom>
        </p:spPr>
      </p:pic>
      <p:pic>
        <p:nvPicPr>
          <p:cNvPr id="2050" name="Picture 2" descr="Total logo | Logok">
            <a:extLst>
              <a:ext uri="{FF2B5EF4-FFF2-40B4-BE49-F238E27FC236}">
                <a16:creationId xmlns:a16="http://schemas.microsoft.com/office/drawing/2014/main" id="{42864E48-8A14-4203-A934-DCBFA0091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4" b="26359"/>
          <a:stretch/>
        </p:blipFill>
        <p:spPr bwMode="auto">
          <a:xfrm>
            <a:off x="10256106" y="108291"/>
            <a:ext cx="1768275" cy="6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9097043-5194-464A-8199-6402BFAE64E1}"/>
              </a:ext>
            </a:extLst>
          </p:cNvPr>
          <p:cNvSpPr txBox="1"/>
          <p:nvPr/>
        </p:nvSpPr>
        <p:spPr>
          <a:xfrm>
            <a:off x="2965142" y="5662506"/>
            <a:ext cx="3300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Leonardo Royal Hotel</a:t>
            </a:r>
          </a:p>
          <a:p>
            <a:r>
              <a:rPr lang="en-AU" dirty="0"/>
              <a:t>The Hague, Netherlands</a:t>
            </a:r>
          </a:p>
          <a:p>
            <a:r>
              <a:rPr lang="en-AU" dirty="0"/>
              <a:t>March 15-16 2022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E3F39F-3A21-4275-A786-92A0456666F8}"/>
              </a:ext>
            </a:extLst>
          </p:cNvPr>
          <p:cNvSpPr txBox="1"/>
          <p:nvPr/>
        </p:nvSpPr>
        <p:spPr>
          <a:xfrm>
            <a:off x="235699" y="2258460"/>
            <a:ext cx="566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Energy Materials Workshop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56EB0541-856B-4B1D-AE29-A81C0DD5A8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5" b="12190"/>
          <a:stretch/>
        </p:blipFill>
        <p:spPr>
          <a:xfrm>
            <a:off x="6819279" y="2189230"/>
            <a:ext cx="1665053" cy="93815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D8E8B04-E8EE-4D37-8050-6AE9E647D440}"/>
              </a:ext>
            </a:extLst>
          </p:cNvPr>
          <p:cNvSpPr txBox="1"/>
          <p:nvPr/>
        </p:nvSpPr>
        <p:spPr>
          <a:xfrm>
            <a:off x="8711560" y="2258460"/>
            <a:ext cx="348044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effectLst/>
                <a:latin typeface="Arial" panose="020B0604020202020204" pitchFamily="34" charset="0"/>
              </a:rPr>
              <a:t>Topics Covered</a:t>
            </a: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Smart Materials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Applied Polymer Science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Batteries</a:t>
            </a:r>
          </a:p>
          <a:p>
            <a:r>
              <a:rPr lang="en-US" dirty="0">
                <a:latin typeface="Arial" panose="020B0604020202020204" pitchFamily="34" charset="0"/>
              </a:rPr>
              <a:t>Hydrogen storage materials</a:t>
            </a:r>
          </a:p>
          <a:p>
            <a:r>
              <a:rPr lang="en-US" dirty="0">
                <a:latin typeface="Arial" panose="020B0604020202020204" pitchFamily="34" charset="0"/>
              </a:rPr>
              <a:t>Carbon conversion technologies</a:t>
            </a:r>
          </a:p>
          <a:p>
            <a:r>
              <a:rPr lang="en-US" dirty="0">
                <a:latin typeface="Arial" panose="020B0604020202020204" pitchFamily="34" charset="0"/>
              </a:rPr>
              <a:t>Geothermal Technologies</a:t>
            </a:r>
          </a:p>
          <a:p>
            <a:r>
              <a:rPr lang="en-US" dirty="0">
                <a:latin typeface="Arial" panose="020B0604020202020204" pitchFamily="34" charset="0"/>
              </a:rPr>
              <a:t>Advanced Well Technologies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1F81A3-3A0A-4C21-BA19-C6E34A19AE53}"/>
              </a:ext>
            </a:extLst>
          </p:cNvPr>
          <p:cNvSpPr txBox="1"/>
          <p:nvPr/>
        </p:nvSpPr>
        <p:spPr>
          <a:xfrm>
            <a:off x="8780016" y="5912528"/>
            <a:ext cx="3340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For more information contact:</a:t>
            </a:r>
          </a:p>
          <a:p>
            <a:r>
              <a:rPr lang="en-AU" dirty="0"/>
              <a:t>peter.boul@aramcoamericas.com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A74921-7BA4-4B6A-9E5B-4D0BF11CF1EE}"/>
              </a:ext>
            </a:extLst>
          </p:cNvPr>
          <p:cNvSpPr txBox="1"/>
          <p:nvPr/>
        </p:nvSpPr>
        <p:spPr>
          <a:xfrm>
            <a:off x="5847817" y="5633738"/>
            <a:ext cx="258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Organizers</a:t>
            </a:r>
          </a:p>
          <a:p>
            <a:r>
              <a:rPr lang="en-AU" dirty="0"/>
              <a:t>Peter Boul, Aramco</a:t>
            </a:r>
          </a:p>
          <a:p>
            <a:r>
              <a:rPr lang="en-AU" dirty="0"/>
              <a:t>Gaurav Agrawal, </a:t>
            </a:r>
            <a:r>
              <a:rPr lang="en-AU" dirty="0" err="1"/>
              <a:t>Newpark</a:t>
            </a:r>
            <a:endParaRPr lang="en-A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065EFF-B72C-4805-A53F-4E1D10B68563}"/>
              </a:ext>
            </a:extLst>
          </p:cNvPr>
          <p:cNvSpPr txBox="1"/>
          <p:nvPr/>
        </p:nvSpPr>
        <p:spPr>
          <a:xfrm>
            <a:off x="763479" y="1317532"/>
            <a:ext cx="287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Polymer Chemists Welcome!</a:t>
            </a:r>
          </a:p>
        </p:txBody>
      </p:sp>
    </p:spTree>
    <p:extLst>
      <p:ext uri="{BB962C8B-B14F-4D97-AF65-F5344CB8AC3E}">
        <p14:creationId xmlns:p14="http://schemas.microsoft.com/office/powerpoint/2010/main" val="3648497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CE8E-BCA0-4E2D-9028-FA9A5AF8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7" y="-103111"/>
            <a:ext cx="10515600" cy="1325563"/>
          </a:xfrm>
        </p:spPr>
        <p:txBody>
          <a:bodyPr/>
          <a:lstStyle/>
          <a:p>
            <a:r>
              <a:rPr lang="en-US" dirty="0"/>
              <a:t>In 2020-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331323-0C49-466C-86D2-0674455E9CEB}"/>
              </a:ext>
            </a:extLst>
          </p:cNvPr>
          <p:cNvSpPr txBox="1"/>
          <p:nvPr/>
        </p:nvSpPr>
        <p:spPr>
          <a:xfrm>
            <a:off x="265058" y="2633749"/>
            <a:ext cx="3173785" cy="2554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4300" lvl="1" indent="-1588"/>
            <a:r>
              <a:rPr lang="en-US" sz="2000" b="1" dirty="0">
                <a:cs typeface="Arial" panose="020B0604020202020204" pitchFamily="34" charset="0"/>
              </a:rPr>
              <a:t>- IIPS13</a:t>
            </a:r>
            <a:r>
              <a:rPr lang="en-US" sz="2000" dirty="0">
                <a:cs typeface="Arial" panose="020B0604020202020204" pitchFamily="34" charset="0"/>
              </a:rPr>
              <a:t>  San Francisco  (Fall 2020): P. Boul, K. Knauer, D. </a:t>
            </a:r>
            <a:r>
              <a:rPr lang="en-US" sz="2000" dirty="0" err="1">
                <a:cs typeface="Arial" panose="020B0604020202020204" pitchFamily="34" charset="0"/>
              </a:rPr>
              <a:t>Germack</a:t>
            </a:r>
            <a:endParaRPr lang="en-US" sz="2000" dirty="0">
              <a:cs typeface="Arial" panose="020B0604020202020204" pitchFamily="34" charset="0"/>
            </a:endParaRPr>
          </a:p>
          <a:p>
            <a:pPr marL="114300" lvl="1" indent="-1588"/>
            <a:r>
              <a:rPr lang="en-US" sz="2000" b="1" i="1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Monday, Aug 17 10:00 AM</a:t>
            </a:r>
            <a:endParaRPr lang="en-US" sz="2000" b="1" i="1" dirty="0">
              <a:cs typeface="Arial" panose="020B0604020202020204" pitchFamily="34" charset="0"/>
            </a:endParaRPr>
          </a:p>
          <a:p>
            <a:pPr marL="114300" lvl="1" indent="-1588"/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i="1" dirty="0">
                <a:cs typeface="Arial" panose="020B0604020202020204" pitchFamily="34" charset="0"/>
              </a:rPr>
              <a:t>“Chemistry from Bench to Market”</a:t>
            </a:r>
          </a:p>
          <a:p>
            <a:pPr marL="114300" lvl="1" indent="-1588"/>
            <a:endParaRPr lang="en-US" sz="2000" i="1" dirty="0">
              <a:cs typeface="Arial" panose="020B0604020202020204" pitchFamily="34" charset="0"/>
            </a:endParaRPr>
          </a:p>
          <a:p>
            <a:pPr marL="114300" lvl="1" indent="-1588"/>
            <a:r>
              <a:rPr lang="en-US" sz="2000" i="1" dirty="0">
                <a:cs typeface="Arial" panose="020B0604020202020204" pitchFamily="34" charset="0"/>
              </a:rPr>
              <a:t>- Q&amp;A through POLY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D6FC3A-783B-4452-AFB4-55CA1E9BEA9F}"/>
              </a:ext>
            </a:extLst>
          </p:cNvPr>
          <p:cNvSpPr/>
          <p:nvPr/>
        </p:nvSpPr>
        <p:spPr>
          <a:xfrm>
            <a:off x="406886" y="1977337"/>
            <a:ext cx="10132777" cy="355149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36518F-24A4-41CB-89CE-C2717B73D9BD}"/>
              </a:ext>
            </a:extLst>
          </p:cNvPr>
          <p:cNvSpPr/>
          <p:nvPr/>
        </p:nvSpPr>
        <p:spPr>
          <a:xfrm>
            <a:off x="177557" y="1051018"/>
            <a:ext cx="30573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4"/>
                </a:solidFill>
                <a:effectLst/>
              </a:rPr>
              <a:t>Programming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51DA5B-692E-4EB4-87F6-2FBC6183C4EC}"/>
              </a:ext>
            </a:extLst>
          </p:cNvPr>
          <p:cNvSpPr/>
          <p:nvPr/>
        </p:nvSpPr>
        <p:spPr>
          <a:xfrm>
            <a:off x="4447887" y="1051018"/>
            <a:ext cx="21752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4"/>
                </a:solidFill>
                <a:effectLst/>
              </a:rPr>
              <a:t>Meetings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2B9C9E-A283-48D9-8BBD-1F7DF961EF24}"/>
              </a:ext>
            </a:extLst>
          </p:cNvPr>
          <p:cNvSpPr/>
          <p:nvPr/>
        </p:nvSpPr>
        <p:spPr>
          <a:xfrm>
            <a:off x="8236132" y="1107893"/>
            <a:ext cx="26840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4"/>
                </a:solidFill>
                <a:effectLst/>
              </a:rPr>
              <a:t>Networking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AA971A-ED60-4F6E-846C-EF0EB440EF95}"/>
              </a:ext>
            </a:extLst>
          </p:cNvPr>
          <p:cNvSpPr/>
          <p:nvPr/>
        </p:nvSpPr>
        <p:spPr>
          <a:xfrm>
            <a:off x="3780879" y="1509416"/>
            <a:ext cx="21752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Virtual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1179FA-1F46-4F05-AA4F-4589AD0A00F3}"/>
              </a:ext>
            </a:extLst>
          </p:cNvPr>
          <p:cNvSpPr txBox="1"/>
          <p:nvPr/>
        </p:nvSpPr>
        <p:spPr>
          <a:xfrm>
            <a:off x="4087759" y="2681671"/>
            <a:ext cx="3173785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4300" lvl="1" indent="-1588"/>
            <a:r>
              <a:rPr lang="en-US" sz="2000" b="1" dirty="0">
                <a:cs typeface="Arial" panose="020B0604020202020204" pitchFamily="34" charset="0"/>
              </a:rPr>
              <a:t>- </a:t>
            </a:r>
            <a:r>
              <a:rPr lang="en-US" sz="2000" dirty="0">
                <a:cs typeface="Arial" panose="020B0604020202020204" pitchFamily="34" charset="0"/>
              </a:rPr>
              <a:t>IAB Meeting in both the Spring and Fall</a:t>
            </a:r>
            <a:endParaRPr lang="en-US" sz="2000" i="1" dirty="0"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E9DBBB-E77C-4747-88EB-4962E7EF35AC}"/>
              </a:ext>
            </a:extLst>
          </p:cNvPr>
          <p:cNvSpPr txBox="1"/>
          <p:nvPr/>
        </p:nvSpPr>
        <p:spPr>
          <a:xfrm>
            <a:off x="7991241" y="2642112"/>
            <a:ext cx="3173785" cy="2554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5612" lvl="1" indent="-342900">
              <a:buFontTx/>
              <a:buChar char="-"/>
            </a:pPr>
            <a:r>
              <a:rPr lang="en-US" sz="2000" dirty="0">
                <a:cs typeface="Arial" panose="020B0604020202020204" pitchFamily="34" charset="0"/>
              </a:rPr>
              <a:t>Fall IAB Networking Reception (3 opportunities offered)</a:t>
            </a:r>
          </a:p>
          <a:p>
            <a:pPr marL="455612" lvl="1" indent="-342900">
              <a:buFontTx/>
              <a:buChar char="-"/>
            </a:pPr>
            <a:r>
              <a:rPr lang="en-US" sz="2000" dirty="0">
                <a:cs typeface="Arial" panose="020B0604020202020204" pitchFamily="34" charset="0"/>
              </a:rPr>
              <a:t>December Young Industrial Employee virtual networking sessions (2 opportunities offered)</a:t>
            </a:r>
          </a:p>
        </p:txBody>
      </p:sp>
    </p:spTree>
    <p:extLst>
      <p:ext uri="{BB962C8B-B14F-4D97-AF65-F5344CB8AC3E}">
        <p14:creationId xmlns:p14="http://schemas.microsoft.com/office/powerpoint/2010/main" val="449084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CE8E-BCA0-4E2D-9028-FA9A5AF8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7" y="-103111"/>
            <a:ext cx="10515600" cy="1325563"/>
          </a:xfrm>
        </p:spPr>
        <p:txBody>
          <a:bodyPr/>
          <a:lstStyle/>
          <a:p>
            <a:r>
              <a:rPr lang="en-US" dirty="0"/>
              <a:t>In 2020-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331323-0C49-466C-86D2-0674455E9CEB}"/>
              </a:ext>
            </a:extLst>
          </p:cNvPr>
          <p:cNvSpPr txBox="1"/>
          <p:nvPr/>
        </p:nvSpPr>
        <p:spPr>
          <a:xfrm>
            <a:off x="1236335" y="5616064"/>
            <a:ext cx="771516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5612" lvl="1" indent="-342900">
              <a:buFontTx/>
              <a:buChar char="-"/>
            </a:pPr>
            <a:r>
              <a:rPr lang="en-US" sz="2800" dirty="0">
                <a:cs typeface="Arial" panose="020B0604020202020204" pitchFamily="34" charset="0"/>
              </a:rPr>
              <a:t>Some 2021 items were pre-paid during 2020</a:t>
            </a:r>
          </a:p>
          <a:p>
            <a:pPr marL="455612" lvl="1" indent="-342900">
              <a:buFontTx/>
              <a:buChar char="-"/>
            </a:pPr>
            <a:r>
              <a:rPr lang="en-US" sz="2800" dirty="0">
                <a:cs typeface="Arial" panose="020B0604020202020204" pitchFamily="34" charset="0"/>
              </a:rPr>
              <a:t>38% drop-off in funds collection in 2020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36518F-24A4-41CB-89CE-C2717B73D9BD}"/>
              </a:ext>
            </a:extLst>
          </p:cNvPr>
          <p:cNvSpPr/>
          <p:nvPr/>
        </p:nvSpPr>
        <p:spPr>
          <a:xfrm>
            <a:off x="1292517" y="1610042"/>
            <a:ext cx="16936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4"/>
                </a:solidFill>
                <a:effectLst/>
              </a:rPr>
              <a:t>Budget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EE2AD5B-75AA-412F-90B5-DB87599B2D23}"/>
              </a:ext>
            </a:extLst>
          </p:cNvPr>
          <p:cNvGraphicFramePr>
            <a:graphicFrameLocks noGrp="1"/>
          </p:cNvGraphicFramePr>
          <p:nvPr/>
        </p:nvGraphicFramePr>
        <p:xfrm>
          <a:off x="3660781" y="730750"/>
          <a:ext cx="7920159" cy="439216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604010">
                  <a:extLst>
                    <a:ext uri="{9D8B030D-6E8A-4147-A177-3AD203B41FA5}">
                      <a16:colId xmlns:a16="http://schemas.microsoft.com/office/drawing/2014/main" val="2123545675"/>
                    </a:ext>
                  </a:extLst>
                </a:gridCol>
                <a:gridCol w="2606240">
                  <a:extLst>
                    <a:ext uri="{9D8B030D-6E8A-4147-A177-3AD203B41FA5}">
                      <a16:colId xmlns:a16="http://schemas.microsoft.com/office/drawing/2014/main" val="2152017806"/>
                    </a:ext>
                  </a:extLst>
                </a:gridCol>
                <a:gridCol w="502743">
                  <a:extLst>
                    <a:ext uri="{9D8B030D-6E8A-4147-A177-3AD203B41FA5}">
                      <a16:colId xmlns:a16="http://schemas.microsoft.com/office/drawing/2014/main" val="3628084885"/>
                    </a:ext>
                  </a:extLst>
                </a:gridCol>
                <a:gridCol w="2207166">
                  <a:extLst>
                    <a:ext uri="{9D8B030D-6E8A-4147-A177-3AD203B41FA5}">
                      <a16:colId xmlns:a16="http://schemas.microsoft.com/office/drawing/2014/main" val="3750259572"/>
                    </a:ext>
                  </a:extLst>
                </a:gridCol>
              </a:tblGrid>
              <a:tr h="2738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Proposed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Actual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681850"/>
                  </a:ext>
                </a:extLst>
              </a:tr>
              <a:tr h="2738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Income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40,500.00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19,681.65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76927"/>
                  </a:ext>
                </a:extLst>
              </a:tr>
              <a:tr h="2738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744869"/>
                  </a:ext>
                </a:extLst>
              </a:tr>
              <a:tr h="2738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Expenses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1550207"/>
                  </a:ext>
                </a:extLst>
              </a:tr>
              <a:tr h="2738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Networking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10,000.00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680.32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238965"/>
                  </a:ext>
                </a:extLst>
              </a:tr>
              <a:tr h="2738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Meetings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10,800.00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400.00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2129166"/>
                  </a:ext>
                </a:extLst>
              </a:tr>
              <a:tr h="2738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Awards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5,200.00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5,099.00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8835237"/>
                  </a:ext>
                </a:extLst>
              </a:tr>
              <a:tr h="8467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Programming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… virtual, future </a:t>
                      </a:r>
                      <a:r>
                        <a:rPr lang="en-US" sz="2000" dirty="0" err="1">
                          <a:effectLst/>
                        </a:rPr>
                        <a:t>webshops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2000.00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10,695.00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189992"/>
                  </a:ext>
                </a:extLst>
              </a:tr>
              <a:tr h="2738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Other (shirts, pins)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1,600.00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648.82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1332630"/>
                  </a:ext>
                </a:extLst>
              </a:tr>
              <a:tr h="2738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subtotal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30,100.00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17,523.14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9082559"/>
                  </a:ext>
                </a:extLst>
              </a:tr>
              <a:tr h="2738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1359129"/>
                  </a:ext>
                </a:extLst>
              </a:tr>
              <a:tr h="2738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2158.51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7898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57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7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7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IAB Mission &amp; Officers 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526001"/>
            <a:ext cx="108204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ea typeface="Times New Roman" panose="02020603050405020304" pitchFamily="18" charset="0"/>
              </a:rPr>
              <a:t>“Enhance and foster industrial engagement and support to develop </a:t>
            </a:r>
            <a:r>
              <a:rPr lang="en-US" sz="2000" b="1" u="sng" dirty="0">
                <a:solidFill>
                  <a:sysClr val="windowText" lastClr="000000"/>
                </a:solidFill>
                <a:ea typeface="Times New Roman" panose="02020603050405020304" pitchFamily="18" charset="0"/>
              </a:rPr>
              <a:t>programming, education, recognition &amp; awards</a:t>
            </a:r>
            <a:r>
              <a:rPr lang="en-US" sz="2000" b="1" dirty="0">
                <a:solidFill>
                  <a:sysClr val="windowText" lastClr="000000"/>
                </a:solidFill>
                <a:ea typeface="Times New Roman" panose="02020603050405020304" pitchFamily="18" charset="0"/>
              </a:rPr>
              <a:t> within the ACS Division of Polymer Chemistry.”</a:t>
            </a:r>
            <a:endParaRPr lang="en-US" sz="2000" dirty="0">
              <a:solidFill>
                <a:sysClr val="windowText" lastClr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61322" y="4836867"/>
            <a:ext cx="312036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IPS &amp; YIPS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Networking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Finance &amp;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Bulletin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New Initiatives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00419" y="4843875"/>
            <a:ext cx="3335657" cy="170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Succession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Grants &amp; External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60209" y="1394763"/>
            <a:ext cx="293683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u="sng" dirty="0">
                <a:solidFill>
                  <a:prstClr val="white"/>
                </a:solidFill>
              </a:rPr>
              <a:t>Chair</a:t>
            </a:r>
            <a:r>
              <a:rPr lang="en-US" sz="2100" dirty="0">
                <a:solidFill>
                  <a:prstClr val="white"/>
                </a:solidFill>
              </a:rPr>
              <a:t>: Corinne Lipscomb</a:t>
            </a:r>
          </a:p>
          <a:p>
            <a:r>
              <a:rPr lang="en-US" sz="2100" dirty="0">
                <a:solidFill>
                  <a:prstClr val="white"/>
                </a:solidFill>
              </a:rPr>
              <a:t>	      (3M Company)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93075" y="1440007"/>
            <a:ext cx="192097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u="sng" dirty="0">
                <a:solidFill>
                  <a:prstClr val="white"/>
                </a:solidFill>
              </a:rPr>
              <a:t>Vice</a:t>
            </a:r>
            <a:r>
              <a:rPr lang="en-US" sz="2100" dirty="0">
                <a:solidFill>
                  <a:prstClr val="white"/>
                </a:solidFill>
              </a:rPr>
              <a:t>: Peter Boul</a:t>
            </a:r>
          </a:p>
          <a:p>
            <a:r>
              <a:rPr lang="en-US" sz="2100" dirty="0">
                <a:solidFill>
                  <a:prstClr val="white"/>
                </a:solidFill>
              </a:rPr>
              <a:t>           (Aramco)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4C2C71-DB7B-462D-9191-FF38299457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427" y="2404158"/>
            <a:ext cx="2177245" cy="1911433"/>
          </a:xfrm>
          <a:prstGeom prst="rect">
            <a:avLst/>
          </a:prstGeom>
        </p:spPr>
      </p:pic>
      <p:pic>
        <p:nvPicPr>
          <p:cNvPr id="6" name="Picture 5" descr="A person wearing a blue shirt&#10;&#10;Description automatically generated">
            <a:extLst>
              <a:ext uri="{FF2B5EF4-FFF2-40B4-BE49-F238E27FC236}">
                <a16:creationId xmlns:a16="http://schemas.microsoft.com/office/drawing/2014/main" id="{E8B11062-17E5-4E75-A04F-251AFC9D74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07" y="2353819"/>
            <a:ext cx="1336401" cy="201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29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CE8E-BCA0-4E2D-9028-FA9A5AF8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" y="-242318"/>
            <a:ext cx="10515600" cy="1325563"/>
          </a:xfrm>
        </p:spPr>
        <p:txBody>
          <a:bodyPr/>
          <a:lstStyle/>
          <a:p>
            <a:r>
              <a:rPr lang="en-US" dirty="0"/>
              <a:t>2021 – IAB Virtual Events, ACS Webinars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0F8918-79D1-4F50-B1F0-A03B4EB51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29" t="43066" r="46298" b="21518"/>
          <a:stretch/>
        </p:blipFill>
        <p:spPr>
          <a:xfrm>
            <a:off x="177557" y="1294510"/>
            <a:ext cx="4040859" cy="22887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51BC47-AC81-4003-8C34-D0109CDC537B}"/>
              </a:ext>
            </a:extLst>
          </p:cNvPr>
          <p:cNvSpPr txBox="1"/>
          <p:nvPr/>
        </p:nvSpPr>
        <p:spPr>
          <a:xfrm>
            <a:off x="3612675" y="1542437"/>
            <a:ext cx="6179856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marR="0">
              <a:spcBef>
                <a:spcPts val="0"/>
              </a:spcBef>
            </a:pPr>
            <a: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Speakers</a:t>
            </a:r>
          </a:p>
          <a:p>
            <a:pPr marL="857250" marR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Philippe </a:t>
            </a:r>
            <a:r>
              <a:rPr lang="en-US" sz="1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Reutenauer</a:t>
            </a:r>
            <a:r>
              <a:rPr lang="en-US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(LEA NATURE)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marR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Katrina Knauer (</a:t>
            </a:r>
            <a:r>
              <a:rPr lang="en-US" sz="1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Biocellection</a:t>
            </a:r>
            <a:r>
              <a:rPr lang="en-US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571500" marR="0">
              <a:spcBef>
                <a:spcPts val="0"/>
              </a:spcBef>
            </a:pPr>
            <a:r>
              <a:rPr lang="en-US" sz="1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Moderator</a:t>
            </a:r>
            <a:r>
              <a:rPr lang="en-US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57250" marR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Peter </a:t>
            </a:r>
            <a:r>
              <a:rPr lang="en-US" sz="1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Boul</a:t>
            </a:r>
            <a:r>
              <a:rPr lang="en-US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 (Aramco)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E4F837-D95C-44E3-9199-F590AA52EB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552" b="-1"/>
          <a:stretch/>
        </p:blipFill>
        <p:spPr>
          <a:xfrm>
            <a:off x="8028561" y="1687245"/>
            <a:ext cx="2018181" cy="10482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F90B30-4AEF-48E7-BF20-2947BA772C60}"/>
              </a:ext>
            </a:extLst>
          </p:cNvPr>
          <p:cNvSpPr txBox="1"/>
          <p:nvPr/>
        </p:nvSpPr>
        <p:spPr>
          <a:xfrm>
            <a:off x="7840431" y="2866852"/>
            <a:ext cx="324572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 least 100 industrial attendees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17C3D4-352C-4894-BAF6-ECB7DF7012E6}"/>
              </a:ext>
            </a:extLst>
          </p:cNvPr>
          <p:cNvCxnSpPr/>
          <p:nvPr/>
        </p:nvCxnSpPr>
        <p:spPr>
          <a:xfrm flipV="1">
            <a:off x="33178" y="3821935"/>
            <a:ext cx="12158822" cy="56877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BD639D6-3F21-4BB5-91FE-A1BE67F28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58" y="4043609"/>
            <a:ext cx="3907858" cy="26618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331323-0C49-466C-86D2-0674455E9CEB}"/>
              </a:ext>
            </a:extLst>
          </p:cNvPr>
          <p:cNvSpPr txBox="1"/>
          <p:nvPr/>
        </p:nvSpPr>
        <p:spPr>
          <a:xfrm>
            <a:off x="4011738" y="4141495"/>
            <a:ext cx="7205873" cy="243028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u="sng" dirty="0">
                <a:cs typeface="Times New Roman" panose="02020603050405020304" pitchFamily="18" charset="0"/>
              </a:rPr>
              <a:t>Fall Webinar – Polymers and Nanomaterials for Reduced Emissions</a:t>
            </a:r>
          </a:p>
          <a:p>
            <a:r>
              <a:rPr lang="en-US" i="1" dirty="0">
                <a:solidFill>
                  <a:schemeClr val="bg1"/>
                </a:solidFill>
              </a:rPr>
              <a:t>	October 21, 2021</a:t>
            </a:r>
          </a:p>
          <a:p>
            <a:r>
              <a:rPr lang="en-US" b="1" i="1" dirty="0">
                <a:solidFill>
                  <a:schemeClr val="bg1"/>
                </a:solidFill>
              </a:rPr>
              <a:t>Speakers</a:t>
            </a:r>
          </a:p>
          <a:p>
            <a:r>
              <a:rPr lang="en-US" i="1" dirty="0">
                <a:solidFill>
                  <a:schemeClr val="bg1"/>
                </a:solidFill>
              </a:rPr>
              <a:t>	Emily Pentzer, Texas A&amp;M University</a:t>
            </a:r>
          </a:p>
          <a:p>
            <a:r>
              <a:rPr lang="en-US" i="1" dirty="0">
                <a:solidFill>
                  <a:schemeClr val="bg1"/>
                </a:solidFill>
              </a:rPr>
              <a:t>	Ajayan Vinu, University of Newcastle</a:t>
            </a:r>
          </a:p>
          <a:p>
            <a:r>
              <a:rPr lang="en-US" b="1" i="1" dirty="0">
                <a:solidFill>
                  <a:schemeClr val="bg1"/>
                </a:solidFill>
              </a:rPr>
              <a:t>Moderators</a:t>
            </a:r>
          </a:p>
          <a:p>
            <a:r>
              <a:rPr lang="en-US" i="1" dirty="0">
                <a:solidFill>
                  <a:schemeClr val="bg1"/>
                </a:solidFill>
              </a:rPr>
              <a:t>	Laura Stratton, Polymer Chemistry Innovations, Inc.</a:t>
            </a:r>
          </a:p>
          <a:p>
            <a:r>
              <a:rPr lang="en-US" i="1" dirty="0">
                <a:solidFill>
                  <a:schemeClr val="bg1"/>
                </a:solidFill>
              </a:rPr>
              <a:t>	Peter Boul, Aramco</a:t>
            </a:r>
          </a:p>
        </p:txBody>
      </p:sp>
    </p:spTree>
    <p:extLst>
      <p:ext uri="{BB962C8B-B14F-4D97-AF65-F5344CB8AC3E}">
        <p14:creationId xmlns:p14="http://schemas.microsoft.com/office/powerpoint/2010/main" val="76922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CE8E-BCA0-4E2D-9028-FA9A5AF8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" y="-242318"/>
            <a:ext cx="10515600" cy="1325563"/>
          </a:xfrm>
        </p:spPr>
        <p:txBody>
          <a:bodyPr/>
          <a:lstStyle/>
          <a:p>
            <a:r>
              <a:rPr lang="en-US" dirty="0"/>
              <a:t>2021 – IAB Virtual Events, POLY </a:t>
            </a:r>
            <a:r>
              <a:rPr lang="en-US" dirty="0" err="1"/>
              <a:t>Webshops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7A426B-2C5C-4D70-BAE0-750CB7C23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2"/>
          <a:stretch/>
        </p:blipFill>
        <p:spPr>
          <a:xfrm>
            <a:off x="1171829" y="1233784"/>
            <a:ext cx="8670404" cy="45863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9F8E58-56B8-447A-8BCC-8A1B9459D092}"/>
              </a:ext>
            </a:extLst>
          </p:cNvPr>
          <p:cNvSpPr txBox="1"/>
          <p:nvPr/>
        </p:nvSpPr>
        <p:spPr>
          <a:xfrm>
            <a:off x="8532312" y="6177438"/>
            <a:ext cx="324572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 least 37 industrial attendees</a:t>
            </a:r>
          </a:p>
        </p:txBody>
      </p:sp>
    </p:spTree>
    <p:extLst>
      <p:ext uri="{BB962C8B-B14F-4D97-AF65-F5344CB8AC3E}">
        <p14:creationId xmlns:p14="http://schemas.microsoft.com/office/powerpoint/2010/main" val="818257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CE8E-BCA0-4E2D-9028-FA9A5AF8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7" y="-103111"/>
            <a:ext cx="10515600" cy="1325563"/>
          </a:xfrm>
        </p:spPr>
        <p:txBody>
          <a:bodyPr/>
          <a:lstStyle/>
          <a:p>
            <a:r>
              <a:rPr lang="en-US" dirty="0"/>
              <a:t>In 2021-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331323-0C49-466C-86D2-0674455E9CEB}"/>
              </a:ext>
            </a:extLst>
          </p:cNvPr>
          <p:cNvSpPr txBox="1"/>
          <p:nvPr/>
        </p:nvSpPr>
        <p:spPr>
          <a:xfrm>
            <a:off x="481812" y="1222452"/>
            <a:ext cx="7180628" cy="48299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New Industry Employee Networking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Pilot 6 Session Framework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Introduction Session &amp; Get to Know You Activity – February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	Organized by Michael Minkler, Milliken Chemical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Unwritten Rules to Industry Success Panel Discussion - April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Organized by Jeff Ting, 3M Company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Learning from YIPS Winners – October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Organized by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Mary Upshur, Dow Chemical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Other sessions TBD, which organization by: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	Mark </a:t>
            </a:r>
            <a:r>
              <a:rPr lang="en-US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Schwartzlander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, BASF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Kyle Snow, Citrine Informatics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Kacey </a:t>
            </a: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Hall, Milliken Chemical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CE679BB-2FE2-494B-993A-B8A4ABBE4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98" y="398303"/>
            <a:ext cx="4027830" cy="265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C0E5B6F-48DB-4045-B827-84E8865A5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48" y="3473249"/>
            <a:ext cx="2258373" cy="65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llumina logo">
            <a:extLst>
              <a:ext uri="{FF2B5EF4-FFF2-40B4-BE49-F238E27FC236}">
                <a16:creationId xmlns:a16="http://schemas.microsoft.com/office/drawing/2014/main" id="{7AB7E67A-96DC-46BC-9EE5-8BD3A8FC3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964" y="4398270"/>
            <a:ext cx="3098097" cy="97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xponent (consulting firm) - Wikipedia">
            <a:extLst>
              <a:ext uri="{FF2B5EF4-FFF2-40B4-BE49-F238E27FC236}">
                <a16:creationId xmlns:a16="http://schemas.microsoft.com/office/drawing/2014/main" id="{E88236D3-08BA-4F00-98B8-8083FD2C3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262" y="5555544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86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E2B9-EE0E-4002-8E17-1E27E544D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56" y="-282392"/>
            <a:ext cx="10515600" cy="1325563"/>
          </a:xfrm>
        </p:spPr>
        <p:txBody>
          <a:bodyPr/>
          <a:lstStyle/>
          <a:p>
            <a:r>
              <a:rPr lang="en-US" dirty="0"/>
              <a:t>Fall 2021-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D96EF-0B63-4E68-87FC-F242A1597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19" y="666220"/>
            <a:ext cx="11040250" cy="341576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500" b="1" dirty="0"/>
              <a:t>Fall ACS</a:t>
            </a:r>
          </a:p>
          <a:p>
            <a:pPr lvl="1"/>
            <a:r>
              <a:rPr lang="en-US" sz="1800" b="1" dirty="0"/>
              <a:t>IIPS - Industrial Innovations in Polymer Science: Sustainable Materials</a:t>
            </a:r>
            <a:r>
              <a:rPr lang="en-US" sz="1800" dirty="0"/>
              <a:t>, 10:30am - 12:30pm USA / Canada - Eastern , August 23, 2021,  Room: Zoom Room 25, James </a:t>
            </a:r>
            <a:r>
              <a:rPr lang="en-US" sz="1800" dirty="0" err="1"/>
              <a:t>Bohling</a:t>
            </a:r>
            <a:r>
              <a:rPr lang="en-US" sz="1800" dirty="0"/>
              <a:t>, Organizer, The Dow Chemical Company; Wei Gao, Organizer, The Dow Chemical Company; Michael </a:t>
            </a:r>
            <a:r>
              <a:rPr lang="en-US" sz="1800" dirty="0" err="1"/>
              <a:t>Minkler</a:t>
            </a:r>
            <a:r>
              <a:rPr lang="en-US" sz="1800" dirty="0"/>
              <a:t>, Organizer, </a:t>
            </a:r>
            <a:r>
              <a:rPr lang="en-US" sz="1800" dirty="0" err="1"/>
              <a:t>Miliken</a:t>
            </a:r>
            <a:endParaRPr lang="en-US" sz="1800" dirty="0"/>
          </a:p>
          <a:p>
            <a:pPr lvl="1"/>
            <a:r>
              <a:rPr lang="en-US" sz="1800" b="1" dirty="0"/>
              <a:t>Young Industrial Polymer Scientist Award in honor of Victoria </a:t>
            </a:r>
            <a:r>
              <a:rPr lang="en-US" sz="1800" b="1" dirty="0" err="1"/>
              <a:t>Piunova</a:t>
            </a:r>
            <a:r>
              <a:rPr lang="en-US" sz="1800" dirty="0"/>
              <a:t>, 10:30am - 12:15pm USA / Canada – Eastern, August 23, 2021 , Room: A311-A312, J Hedrick, Organizer, Presider, IBM Research</a:t>
            </a:r>
          </a:p>
          <a:p>
            <a:pPr lvl="1"/>
            <a:r>
              <a:rPr lang="en-US" sz="1800" b="1" dirty="0"/>
              <a:t>Student Travel Awards </a:t>
            </a:r>
            <a:r>
              <a:rPr lang="en-US" sz="1800" dirty="0"/>
              <a:t>(4 x $750), Awards recognized at the Wednesday Plenary Session</a:t>
            </a:r>
          </a:p>
          <a:p>
            <a:r>
              <a:rPr lang="en-US" sz="3500" b="1" dirty="0"/>
              <a:t>Other events</a:t>
            </a:r>
          </a:p>
          <a:p>
            <a:pPr lvl="1"/>
            <a:r>
              <a:rPr lang="en-US" sz="1800" b="1" dirty="0"/>
              <a:t>2021 Rocky Mountain Regional Meeting</a:t>
            </a:r>
            <a:r>
              <a:rPr lang="en-US" sz="1800" dirty="0"/>
              <a:t>. October 28 – 30, 2021- including IAB networking event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B4C488-3EDC-41AC-B30B-69FE272D550C}"/>
              </a:ext>
            </a:extLst>
          </p:cNvPr>
          <p:cNvSpPr txBox="1">
            <a:spLocks/>
          </p:cNvSpPr>
          <p:nvPr/>
        </p:nvSpPr>
        <p:spPr>
          <a:xfrm>
            <a:off x="100263" y="37769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Future-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77334F-F220-4AE4-BA5B-C0FCAACA60D5}"/>
              </a:ext>
            </a:extLst>
          </p:cNvPr>
          <p:cNvSpPr txBox="1">
            <a:spLocks/>
          </p:cNvSpPr>
          <p:nvPr/>
        </p:nvSpPr>
        <p:spPr>
          <a:xfrm>
            <a:off x="599026" y="4735103"/>
            <a:ext cx="10993947" cy="18669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b="1" dirty="0"/>
              <a:t>IIPS – Spring 2022, </a:t>
            </a:r>
            <a:r>
              <a:rPr lang="en-US" sz="1800" b="1" i="0" dirty="0">
                <a:solidFill>
                  <a:srgbClr val="333333"/>
                </a:solidFill>
                <a:effectLst/>
              </a:rPr>
              <a:t>Bond</a:t>
            </a:r>
            <a:r>
              <a:rPr lang="en-US" sz="1800" b="1" i="0" dirty="0">
                <a:solidFill>
                  <a:schemeClr val="bg1"/>
                </a:solidFill>
                <a:effectLst/>
              </a:rPr>
              <a:t>ing Through Chemistry</a:t>
            </a:r>
            <a:r>
              <a:rPr lang="en-US" sz="1800" b="1" dirty="0">
                <a:solidFill>
                  <a:schemeClr val="bg1"/>
                </a:solidFill>
              </a:rPr>
              <a:t>, </a:t>
            </a:r>
            <a:r>
              <a:rPr lang="en-US" sz="1800" b="0" i="0" dirty="0">
                <a:solidFill>
                  <a:schemeClr val="bg1"/>
                </a:solidFill>
                <a:effectLst/>
              </a:rPr>
              <a:t>March 20 – 24, San Diego, CA, Call for abstracts (open now) </a:t>
            </a:r>
            <a:r>
              <a:rPr lang="en-US" sz="1800" i="0" dirty="0">
                <a:solidFill>
                  <a:schemeClr val="bg1"/>
                </a:solidFill>
                <a:effectLst/>
              </a:rPr>
              <a:t>and closes on Monday, October 11</a:t>
            </a:r>
          </a:p>
          <a:p>
            <a:pPr lvl="1"/>
            <a:r>
              <a:rPr lang="en-US" sz="1800" b="1" dirty="0"/>
              <a:t>IIPS – Fall 2022, </a:t>
            </a:r>
            <a:r>
              <a:rPr lang="en-US" sz="1800" b="1" i="0" dirty="0">
                <a:solidFill>
                  <a:srgbClr val="333333"/>
                </a:solidFill>
                <a:effectLst/>
              </a:rPr>
              <a:t>Sustainability in a Changing World, </a:t>
            </a:r>
            <a:r>
              <a:rPr lang="en-US" sz="1800" b="0" i="0" dirty="0">
                <a:solidFill>
                  <a:srgbClr val="333333"/>
                </a:solidFill>
                <a:effectLst/>
              </a:rPr>
              <a:t>August 21 – 25, Chicago, IL</a:t>
            </a:r>
          </a:p>
          <a:p>
            <a:pPr lvl="1"/>
            <a:r>
              <a:rPr lang="en-US" sz="1800" b="1" dirty="0">
                <a:solidFill>
                  <a:srgbClr val="333333"/>
                </a:solidFill>
              </a:rPr>
              <a:t>IPS Award </a:t>
            </a:r>
            <a:r>
              <a:rPr lang="en-US" sz="1800" dirty="0">
                <a:solidFill>
                  <a:srgbClr val="333333"/>
                </a:solidFill>
              </a:rPr>
              <a:t>– Fall 2022, 3 applications received on 7/31/21.  POLY Awards Committee is currently reviewing</a:t>
            </a:r>
            <a:endParaRPr lang="en-US" sz="1800" b="0" i="0" dirty="0">
              <a:solidFill>
                <a:srgbClr val="333333"/>
              </a:solidFill>
              <a:effectLst/>
            </a:endParaRPr>
          </a:p>
          <a:p>
            <a:pPr lvl="1"/>
            <a:r>
              <a:rPr lang="en-US" sz="1800" b="1" dirty="0"/>
              <a:t>Student Travel Awards </a:t>
            </a:r>
            <a:r>
              <a:rPr lang="en-US" sz="1800" dirty="0"/>
              <a:t>(4 x $750)</a:t>
            </a:r>
          </a:p>
        </p:txBody>
      </p:sp>
    </p:spTree>
    <p:extLst>
      <p:ext uri="{BB962C8B-B14F-4D97-AF65-F5344CB8AC3E}">
        <p14:creationId xmlns:p14="http://schemas.microsoft.com/office/powerpoint/2010/main" val="312845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DF097E29-316E-4179-BF49-AA57DC4F7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49" y="633909"/>
            <a:ext cx="9938101" cy="5590182"/>
          </a:xfrm>
        </p:spPr>
      </p:pic>
    </p:spTree>
    <p:extLst>
      <p:ext uri="{BB962C8B-B14F-4D97-AF65-F5344CB8AC3E}">
        <p14:creationId xmlns:p14="http://schemas.microsoft.com/office/powerpoint/2010/main" val="3889774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screenshot, newspaper&#10;&#10;Description automatically generated">
            <a:extLst>
              <a:ext uri="{FF2B5EF4-FFF2-40B4-BE49-F238E27FC236}">
                <a16:creationId xmlns:a16="http://schemas.microsoft.com/office/drawing/2014/main" id="{D59F0494-4CE5-481B-8FE4-717AB199C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92" y="585558"/>
            <a:ext cx="10110016" cy="5686884"/>
          </a:xfrm>
        </p:spPr>
      </p:pic>
    </p:spTree>
    <p:extLst>
      <p:ext uri="{BB962C8B-B14F-4D97-AF65-F5344CB8AC3E}">
        <p14:creationId xmlns:p14="http://schemas.microsoft.com/office/powerpoint/2010/main" val="866150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CE8E-BCA0-4E2D-9028-FA9A5AF8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7" y="-103111"/>
            <a:ext cx="10515600" cy="1325563"/>
          </a:xfrm>
        </p:spPr>
        <p:txBody>
          <a:bodyPr/>
          <a:lstStyle/>
          <a:p>
            <a:r>
              <a:rPr lang="en-US" dirty="0"/>
              <a:t>In 2021-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36518F-24A4-41CB-89CE-C2717B73D9BD}"/>
              </a:ext>
            </a:extLst>
          </p:cNvPr>
          <p:cNvSpPr/>
          <p:nvPr/>
        </p:nvSpPr>
        <p:spPr>
          <a:xfrm>
            <a:off x="325388" y="1583790"/>
            <a:ext cx="29034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cap="none" spc="0" dirty="0">
                <a:ln/>
                <a:solidFill>
                  <a:schemeClr val="accent4"/>
                </a:solidFill>
                <a:effectLst/>
              </a:rPr>
              <a:t>Budget, approved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F2C77F-91C1-4F84-AB15-D0AA8D661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458868"/>
              </p:ext>
            </p:extLst>
          </p:nvPr>
        </p:nvGraphicFramePr>
        <p:xfrm>
          <a:off x="2724505" y="927526"/>
          <a:ext cx="7093262" cy="566364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63072">
                  <a:extLst>
                    <a:ext uri="{9D8B030D-6E8A-4147-A177-3AD203B41FA5}">
                      <a16:colId xmlns:a16="http://schemas.microsoft.com/office/drawing/2014/main" val="2123545675"/>
                    </a:ext>
                  </a:extLst>
                </a:gridCol>
                <a:gridCol w="2365095">
                  <a:extLst>
                    <a:ext uri="{9D8B030D-6E8A-4147-A177-3AD203B41FA5}">
                      <a16:colId xmlns:a16="http://schemas.microsoft.com/office/drawing/2014/main" val="2152017806"/>
                    </a:ext>
                  </a:extLst>
                </a:gridCol>
                <a:gridCol w="2365095">
                  <a:extLst>
                    <a:ext uri="{9D8B030D-6E8A-4147-A177-3AD203B41FA5}">
                      <a16:colId xmlns:a16="http://schemas.microsoft.com/office/drawing/2014/main" val="1708306562"/>
                    </a:ext>
                  </a:extLst>
                </a:gridCol>
              </a:tblGrid>
              <a:tr h="3414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Proposed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Mid-year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681850"/>
                  </a:ext>
                </a:extLst>
              </a:tr>
              <a:tr h="4097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Income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24,000.00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11,325.00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76927"/>
                  </a:ext>
                </a:extLst>
              </a:tr>
              <a:tr h="3414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744869"/>
                  </a:ext>
                </a:extLst>
              </a:tr>
              <a:tr h="3414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Expenses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1550207"/>
                  </a:ext>
                </a:extLst>
              </a:tr>
              <a:tr h="3414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Networking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7,000.00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238965"/>
                  </a:ext>
                </a:extLst>
              </a:tr>
              <a:tr h="3414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Meetings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8,000.00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254.00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2129166"/>
                  </a:ext>
                </a:extLst>
              </a:tr>
              <a:tr h="3414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Awards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6,200.00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8835237"/>
                  </a:ext>
                </a:extLst>
              </a:tr>
              <a:tr h="141347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Programming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… virtual, future </a:t>
                      </a:r>
                      <a:r>
                        <a:rPr lang="en-US" sz="2000" dirty="0" err="1">
                          <a:effectLst/>
                        </a:rPr>
                        <a:t>webshops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3,200.00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2,000.00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189992"/>
                  </a:ext>
                </a:extLst>
              </a:tr>
              <a:tr h="69880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Other (shirts, pins)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1,600.00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1332630"/>
                  </a:ext>
                </a:extLst>
              </a:tr>
              <a:tr h="4097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subtotal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26,000.00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2,254.00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9082559"/>
                  </a:ext>
                </a:extLst>
              </a:tr>
              <a:tr h="3414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1359129"/>
                  </a:ext>
                </a:extLst>
              </a:tr>
              <a:tr h="3414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b="1" dirty="0">
                          <a:effectLst/>
                        </a:rPr>
                        <a:t>-2,000.00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9,071.00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7898046"/>
                  </a:ext>
                </a:extLst>
              </a:tr>
            </a:tbl>
          </a:graphicData>
        </a:graphic>
      </p:graphicFrame>
      <p:sp>
        <p:nvSpPr>
          <p:cNvPr id="4" name="Arrow: Left 3">
            <a:extLst>
              <a:ext uri="{FF2B5EF4-FFF2-40B4-BE49-F238E27FC236}">
                <a16:creationId xmlns:a16="http://schemas.microsoft.com/office/drawing/2014/main" id="{63F37FC0-E398-48E4-A081-809B34DCA98B}"/>
              </a:ext>
            </a:extLst>
          </p:cNvPr>
          <p:cNvSpPr/>
          <p:nvPr/>
        </p:nvSpPr>
        <p:spPr>
          <a:xfrm>
            <a:off x="8347728" y="3101960"/>
            <a:ext cx="1863801" cy="1268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15F615-67DB-48E3-AFAB-F908A7E03834}"/>
              </a:ext>
            </a:extLst>
          </p:cNvPr>
          <p:cNvSpPr txBox="1"/>
          <p:nvPr/>
        </p:nvSpPr>
        <p:spPr>
          <a:xfrm>
            <a:off x="9966522" y="2565234"/>
            <a:ext cx="2139433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Anticipated this Fall.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750x 4 Travel Awards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for YIPS</a:t>
            </a:r>
          </a:p>
        </p:txBody>
      </p:sp>
    </p:spTree>
    <p:extLst>
      <p:ext uri="{BB962C8B-B14F-4D97-AF65-F5344CB8AC3E}">
        <p14:creationId xmlns:p14="http://schemas.microsoft.com/office/powerpoint/2010/main" val="33404780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2906</TotalTime>
  <Words>779</Words>
  <Application>Microsoft Office PowerPoint</Application>
  <PresentationFormat>Widescreen</PresentationFormat>
  <Paragraphs>189</Paragraphs>
  <Slides>14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think-cell Slide</vt:lpstr>
      <vt:lpstr>POLY Industrial Advisory Board</vt:lpstr>
      <vt:lpstr>IAB Mission &amp; Officers 2019</vt:lpstr>
      <vt:lpstr>2021 – IAB Virtual Events, ACS Webinars</vt:lpstr>
      <vt:lpstr>2021 – IAB Virtual Events, POLY Webshops</vt:lpstr>
      <vt:lpstr>In 2021-</vt:lpstr>
      <vt:lpstr>Fall 2021-</vt:lpstr>
      <vt:lpstr>PowerPoint Presentation</vt:lpstr>
      <vt:lpstr>PowerPoint Presentation</vt:lpstr>
      <vt:lpstr>In 2021-</vt:lpstr>
      <vt:lpstr>Thank you</vt:lpstr>
      <vt:lpstr>Notes:</vt:lpstr>
      <vt:lpstr>2022 – Energy Industry Event</vt:lpstr>
      <vt:lpstr>In 2020-</vt:lpstr>
      <vt:lpstr>In 2020-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 Industrial Advisory Board</dc:title>
  <dc:creator>Lesia Linkous Pristas</dc:creator>
  <cp:lastModifiedBy>Owner</cp:lastModifiedBy>
  <cp:revision>94</cp:revision>
  <cp:lastPrinted>2021-08-11T15:07:51Z</cp:lastPrinted>
  <dcterms:created xsi:type="dcterms:W3CDTF">2019-03-21T17:42:19Z</dcterms:created>
  <dcterms:modified xsi:type="dcterms:W3CDTF">2021-08-20T19:19:48Z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3d96334-8088-4d06-a309-a4c590f70b42_Enabled">
    <vt:lpwstr>true</vt:lpwstr>
  </property>
  <property fmtid="{D5CDD505-2E9C-101B-9397-08002B2CF9AE}" pid="3" name="MSIP_Label_b3d96334-8088-4d06-a309-a4c590f70b42_SetDate">
    <vt:lpwstr>2021-08-19T20:54:15Z</vt:lpwstr>
  </property>
  <property fmtid="{D5CDD505-2E9C-101B-9397-08002B2CF9AE}" pid="4" name="MSIP_Label_b3d96334-8088-4d06-a309-a4c590f70b42_Method">
    <vt:lpwstr>Privileged</vt:lpwstr>
  </property>
  <property fmtid="{D5CDD505-2E9C-101B-9397-08002B2CF9AE}" pid="5" name="MSIP_Label_b3d96334-8088-4d06-a309-a4c590f70b42_Name">
    <vt:lpwstr>ASC-Non-Business-Use</vt:lpwstr>
  </property>
  <property fmtid="{D5CDD505-2E9C-101B-9397-08002B2CF9AE}" pid="6" name="MSIP_Label_b3d96334-8088-4d06-a309-a4c590f70b42_SiteId">
    <vt:lpwstr>3793a1e6-1687-4a33-a150-6d1a5640ff06</vt:lpwstr>
  </property>
  <property fmtid="{D5CDD505-2E9C-101B-9397-08002B2CF9AE}" pid="7" name="MSIP_Label_b3d96334-8088-4d06-a309-a4c590f70b42_ActionId">
    <vt:lpwstr>f0b42c5e-68f0-459a-91ff-0000eb6dba6d</vt:lpwstr>
  </property>
</Properties>
</file>