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 id="2147483694" r:id="rId3"/>
    <p:sldMasterId id="2147490515" r:id="rId4"/>
    <p:sldMasterId id="2147494185" r:id="rId5"/>
  </p:sldMasterIdLst>
  <p:notesMasterIdLst>
    <p:notesMasterId r:id="rId9"/>
  </p:notesMasterIdLst>
  <p:handoutMasterIdLst>
    <p:handoutMasterId r:id="rId10"/>
  </p:handoutMasterIdLst>
  <p:sldIdLst>
    <p:sldId id="256" r:id="rId6"/>
    <p:sldId id="747" r:id="rId7"/>
    <p:sldId id="748" r:id="rId8"/>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EEC6C"/>
    <a:srgbClr val="0000FF"/>
    <a:srgbClr val="FFFFFF"/>
    <a:srgbClr val="008000"/>
    <a:srgbClr val="4028F4"/>
    <a:srgbClr val="D5EDA2"/>
    <a:srgbClr val="FFFF43"/>
    <a:srgbClr val="000000"/>
    <a:srgbClr val="D1F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4710" autoAdjust="0"/>
  </p:normalViewPr>
  <p:slideViewPr>
    <p:cSldViewPr>
      <p:cViewPr varScale="1">
        <p:scale>
          <a:sx n="72" d="100"/>
          <a:sy n="72" d="100"/>
        </p:scale>
        <p:origin x="1325" y="37"/>
      </p:cViewPr>
      <p:guideLst>
        <p:guide orient="horz" pos="2160"/>
        <p:guide pos="3840"/>
      </p:guideLst>
    </p:cSldViewPr>
  </p:slideViewPr>
  <p:outlineViewPr>
    <p:cViewPr>
      <p:scale>
        <a:sx n="33" d="100"/>
        <a:sy n="33" d="100"/>
      </p:scale>
      <p:origin x="0" y="-132696"/>
    </p:cViewPr>
  </p:outlineViewPr>
  <p:notesTextViewPr>
    <p:cViewPr>
      <p:scale>
        <a:sx n="3" d="2"/>
        <a:sy n="3" d="2"/>
      </p:scale>
      <p:origin x="0" y="0"/>
    </p:cViewPr>
  </p:notesTextViewPr>
  <p:sorterViewPr>
    <p:cViewPr>
      <p:scale>
        <a:sx n="100" d="100"/>
        <a:sy n="100" d="100"/>
      </p:scale>
      <p:origin x="0" y="-2198"/>
    </p:cViewPr>
  </p:sorterViewPr>
  <p:notesViewPr>
    <p:cSldViewPr>
      <p:cViewPr varScale="1">
        <p:scale>
          <a:sx n="60" d="100"/>
          <a:sy n="60" d="100"/>
        </p:scale>
        <p:origin x="63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531" tIns="45765" rIns="91531" bIns="45765"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531" tIns="45765" rIns="91531" bIns="45765" rtlCol="0"/>
          <a:lstStyle>
            <a:lvl1pPr algn="r" eaLnBrk="1" hangingPunct="1">
              <a:defRPr sz="1200">
                <a:latin typeface="Arial" charset="0"/>
                <a:cs typeface="+mn-cs"/>
              </a:defRPr>
            </a:lvl1pPr>
          </a:lstStyle>
          <a:p>
            <a:pPr>
              <a:defRPr/>
            </a:pPr>
            <a:fld id="{66F8CDA8-39E7-4E91-9A39-95C45B256842}" type="datetimeFigureOut">
              <a:rPr lang="en-US"/>
              <a:pPr>
                <a:defRPr/>
              </a:pPr>
              <a:t>8/22/2021</a:t>
            </a:fld>
            <a:endParaRPr lang="en-US" dirty="0"/>
          </a:p>
        </p:txBody>
      </p:sp>
      <p:sp>
        <p:nvSpPr>
          <p:cNvPr id="4" name="Footer Placeholder 3"/>
          <p:cNvSpPr>
            <a:spLocks noGrp="1"/>
          </p:cNvSpPr>
          <p:nvPr>
            <p:ph type="ftr" sz="quarter" idx="2"/>
          </p:nvPr>
        </p:nvSpPr>
        <p:spPr>
          <a:xfrm>
            <a:off x="0" y="8915400"/>
            <a:ext cx="3078163" cy="471488"/>
          </a:xfrm>
          <a:prstGeom prst="rect">
            <a:avLst/>
          </a:prstGeom>
        </p:spPr>
        <p:txBody>
          <a:bodyPr vert="horz" lIns="91531" tIns="45765" rIns="91531" bIns="45765"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022725" y="8915400"/>
            <a:ext cx="3078163" cy="471488"/>
          </a:xfrm>
          <a:prstGeom prst="rect">
            <a:avLst/>
          </a:prstGeom>
        </p:spPr>
        <p:txBody>
          <a:bodyPr vert="horz" wrap="square" lIns="91531" tIns="45765" rIns="91531" bIns="45765" numCol="1" anchor="b" anchorCtr="0" compatLnSpc="1">
            <a:prstTxWarp prst="textNoShape">
              <a:avLst/>
            </a:prstTxWarp>
          </a:bodyPr>
          <a:lstStyle>
            <a:lvl1pPr algn="r" eaLnBrk="1" hangingPunct="1">
              <a:defRPr sz="1200"/>
            </a:lvl1pPr>
          </a:lstStyle>
          <a:p>
            <a:pPr>
              <a:defRPr/>
            </a:pPr>
            <a:fld id="{AE029293-4BB2-4501-AA88-A4387E2D7B08}" type="slidenum">
              <a:rPr lang="en-US" altLang="en-US"/>
              <a:pPr>
                <a:defRPr/>
              </a:pPr>
              <a:t>‹#›</a:t>
            </a:fld>
            <a:endParaRPr lang="en-US" altLang="en-US"/>
          </a:p>
        </p:txBody>
      </p:sp>
    </p:spTree>
    <p:extLst>
      <p:ext uri="{BB962C8B-B14F-4D97-AF65-F5344CB8AC3E}">
        <p14:creationId xmlns:p14="http://schemas.microsoft.com/office/powerpoint/2010/main" val="64401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148" tIns="47074" rIns="94148" bIns="47074" numCol="1" anchor="t" anchorCtr="0" compatLnSpc="1">
            <a:prstTxWarp prst="textNoShape">
              <a:avLst/>
            </a:prstTxWarp>
          </a:bodyPr>
          <a:lstStyle>
            <a:lvl1pPr defTabSz="940730" eaLnBrk="1" hangingPunct="1">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4022725" y="0"/>
            <a:ext cx="3078163" cy="468313"/>
          </a:xfrm>
          <a:prstGeom prst="rect">
            <a:avLst/>
          </a:prstGeom>
          <a:noFill/>
          <a:ln w="9525">
            <a:noFill/>
            <a:miter lim="800000"/>
            <a:headEnd/>
            <a:tailEnd/>
          </a:ln>
          <a:effectLst/>
        </p:spPr>
        <p:txBody>
          <a:bodyPr vert="horz" wrap="square" lIns="94148" tIns="47074" rIns="94148" bIns="47074" numCol="1" anchor="t" anchorCtr="0" compatLnSpc="1">
            <a:prstTxWarp prst="textNoShape">
              <a:avLst/>
            </a:prstTxWarp>
          </a:bodyPr>
          <a:lstStyle>
            <a:lvl1pPr algn="r" defTabSz="940730" eaLnBrk="1" hangingPunct="1">
              <a:defRPr sz="120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422275" y="704850"/>
            <a:ext cx="6259513"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12788" y="4460875"/>
            <a:ext cx="5676900" cy="4224338"/>
          </a:xfrm>
          <a:prstGeom prst="rect">
            <a:avLst/>
          </a:prstGeom>
          <a:noFill/>
          <a:ln w="9525">
            <a:noFill/>
            <a:miter lim="800000"/>
            <a:headEnd/>
            <a:tailEnd/>
          </a:ln>
          <a:effectLst/>
        </p:spPr>
        <p:txBody>
          <a:bodyPr vert="horz" wrap="square" lIns="94148" tIns="47074" rIns="94148" bIns="470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918575"/>
            <a:ext cx="3078163" cy="468313"/>
          </a:xfrm>
          <a:prstGeom prst="rect">
            <a:avLst/>
          </a:prstGeom>
          <a:noFill/>
          <a:ln w="9525">
            <a:noFill/>
            <a:miter lim="800000"/>
            <a:headEnd/>
            <a:tailEnd/>
          </a:ln>
          <a:effectLst/>
        </p:spPr>
        <p:txBody>
          <a:bodyPr vert="horz" wrap="square" lIns="94148" tIns="47074" rIns="94148" bIns="47074" numCol="1" anchor="b" anchorCtr="0" compatLnSpc="1">
            <a:prstTxWarp prst="textNoShape">
              <a:avLst/>
            </a:prstTxWarp>
          </a:bodyPr>
          <a:lstStyle>
            <a:lvl1pPr defTabSz="940730" eaLnBrk="1" hangingPunct="1">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022725" y="8918575"/>
            <a:ext cx="3078163" cy="468313"/>
          </a:xfrm>
          <a:prstGeom prst="rect">
            <a:avLst/>
          </a:prstGeom>
          <a:noFill/>
          <a:ln w="9525">
            <a:noFill/>
            <a:miter lim="800000"/>
            <a:headEnd/>
            <a:tailEnd/>
          </a:ln>
          <a:effectLst/>
        </p:spPr>
        <p:txBody>
          <a:bodyPr vert="horz" wrap="square" lIns="94148" tIns="47074" rIns="94148" bIns="47074" numCol="1" anchor="b" anchorCtr="0" compatLnSpc="1">
            <a:prstTxWarp prst="textNoShape">
              <a:avLst/>
            </a:prstTxWarp>
          </a:bodyPr>
          <a:lstStyle>
            <a:lvl1pPr algn="r" defTabSz="938213" eaLnBrk="1" hangingPunct="1">
              <a:defRPr sz="1200"/>
            </a:lvl1pPr>
          </a:lstStyle>
          <a:p>
            <a:pPr>
              <a:defRPr/>
            </a:pPr>
            <a:fld id="{97771BED-391F-452D-BD01-7141883267DA}" type="slidenum">
              <a:rPr lang="en-US" altLang="en-US"/>
              <a:pPr>
                <a:defRPr/>
              </a:pPr>
              <a:t>‹#›</a:t>
            </a:fld>
            <a:endParaRPr lang="en-US" altLang="en-US"/>
          </a:p>
        </p:txBody>
      </p:sp>
    </p:spTree>
    <p:extLst>
      <p:ext uri="{BB962C8B-B14F-4D97-AF65-F5344CB8AC3E}">
        <p14:creationId xmlns:p14="http://schemas.microsoft.com/office/powerpoint/2010/main" val="1002652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9513"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771BED-391F-452D-BD01-7141883267DA}" type="slidenum">
              <a:rPr lang="en-US" altLang="en-US" smtClean="0"/>
              <a:pPr>
                <a:defRPr/>
              </a:pPr>
              <a:t>2</a:t>
            </a:fld>
            <a:endParaRPr lang="en-US" altLang="en-US"/>
          </a:p>
        </p:txBody>
      </p:sp>
    </p:spTree>
    <p:extLst>
      <p:ext uri="{BB962C8B-B14F-4D97-AF65-F5344CB8AC3E}">
        <p14:creationId xmlns:p14="http://schemas.microsoft.com/office/powerpoint/2010/main" val="345918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744434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99830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3413081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5102837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2135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721601" y="6405564"/>
            <a:ext cx="4059767" cy="365125"/>
          </a:xfrm>
          <a:prstGeom prst="rect">
            <a:avLst/>
          </a:prstGeom>
        </p:spPr>
        <p:txBody>
          <a:bodyPr/>
          <a:lstStyle>
            <a:lvl1pPr eaLnBrk="1" hangingPunct="1">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a:xfrm>
            <a:off x="406400" y="6410326"/>
            <a:ext cx="4775200" cy="366713"/>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a:xfrm>
            <a:off x="5791200" y="1039814"/>
            <a:ext cx="609600" cy="4413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59202C9-3463-46C8-9585-4AECF1DF60E0}" type="slidenum">
              <a:rPr lang="en-US" altLang="en-US"/>
              <a:pPr>
                <a:defRPr/>
              </a:pPr>
              <a:t>‹#›</a:t>
            </a:fld>
            <a:endParaRPr lang="en-US" altLang="en-US"/>
          </a:p>
        </p:txBody>
      </p:sp>
    </p:spTree>
    <p:extLst>
      <p:ext uri="{BB962C8B-B14F-4D97-AF65-F5344CB8AC3E}">
        <p14:creationId xmlns:p14="http://schemas.microsoft.com/office/powerpoint/2010/main" val="193240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1737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173887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07810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2108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7721601" y="6405564"/>
            <a:ext cx="4059767" cy="365125"/>
          </a:xfrm>
          <a:prstGeom prst="rect">
            <a:avLst/>
          </a:prstGeom>
        </p:spPr>
        <p:txBody>
          <a:bodyPr/>
          <a:lstStyle>
            <a:lvl1pPr eaLnBrk="1" hangingPunct="1">
              <a:defRPr>
                <a:latin typeface="Arial" charset="0"/>
                <a:cs typeface="+mn-cs"/>
              </a:defRPr>
            </a:lvl1pPr>
          </a:lstStyle>
          <a:p>
            <a:pPr>
              <a:defRPr/>
            </a:pPr>
            <a:endParaRPr lang="en-US"/>
          </a:p>
        </p:txBody>
      </p:sp>
      <p:sp>
        <p:nvSpPr>
          <p:cNvPr id="4" name="Footer Placeholder 3"/>
          <p:cNvSpPr>
            <a:spLocks noGrp="1" noChangeArrowheads="1"/>
          </p:cNvSpPr>
          <p:nvPr>
            <p:ph type="ftr" sz="quarter" idx="11"/>
          </p:nvPr>
        </p:nvSpPr>
        <p:spPr>
          <a:xfrm>
            <a:off x="406400" y="6410326"/>
            <a:ext cx="4775200" cy="366713"/>
          </a:xfrm>
          <a:prstGeom prst="rect">
            <a:avLst/>
          </a:prstGeom>
        </p:spPr>
        <p:txBody>
          <a:bodyPr/>
          <a:lstStyle>
            <a:lvl1pPr eaLnBrk="1" hangingPunct="1">
              <a:defRPr>
                <a:latin typeface="Arial" charset="0"/>
                <a:cs typeface="+mn-cs"/>
              </a:defRPr>
            </a:lvl1pPr>
          </a:lstStyle>
          <a:p>
            <a:pPr>
              <a:defRPr/>
            </a:pPr>
            <a:endParaRPr lang="en-US"/>
          </a:p>
        </p:txBody>
      </p:sp>
      <p:sp>
        <p:nvSpPr>
          <p:cNvPr id="5" name="Slide Number Placeholder 4"/>
          <p:cNvSpPr>
            <a:spLocks noGrp="1" noChangeArrowheads="1"/>
          </p:cNvSpPr>
          <p:nvPr>
            <p:ph type="sldNum" sz="quarter" idx="12"/>
          </p:nvPr>
        </p:nvSpPr>
        <p:spPr>
          <a:xfrm>
            <a:off x="5791200" y="1039814"/>
            <a:ext cx="609600" cy="4413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2FD3CCC-7EA6-4E7E-B4C9-35CAB2E9938E}" type="slidenum">
              <a:rPr lang="en-US" altLang="en-US"/>
              <a:pPr>
                <a:defRPr/>
              </a:pPr>
              <a:t>‹#›</a:t>
            </a:fld>
            <a:endParaRPr lang="en-US" altLang="en-US"/>
          </a:p>
        </p:txBody>
      </p:sp>
    </p:spTree>
    <p:extLst>
      <p:ext uri="{BB962C8B-B14F-4D97-AF65-F5344CB8AC3E}">
        <p14:creationId xmlns:p14="http://schemas.microsoft.com/office/powerpoint/2010/main" val="292862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8597352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7251" y="6042026"/>
            <a:ext cx="912283" cy="365125"/>
          </a:xfrm>
          <a:prstGeom prst="rect">
            <a:avLst/>
          </a:prstGeom>
        </p:spPr>
        <p:txBody>
          <a:bodyPr/>
          <a:lstStyle>
            <a:lvl1pPr>
              <a:defRPr/>
            </a:lvl1pPr>
          </a:lstStyle>
          <a:p>
            <a:pPr>
              <a:defRPr/>
            </a:pPr>
            <a:fld id="{C73C2335-F48D-4220-8B21-804E9C44A852}" type="datetimeFigureOut">
              <a:rPr lang="en-US"/>
              <a:pPr>
                <a:defRPr/>
              </a:pPr>
              <a:t>8/22/2021</a:t>
            </a:fld>
            <a:endParaRPr lang="en-US"/>
          </a:p>
        </p:txBody>
      </p:sp>
      <p:sp>
        <p:nvSpPr>
          <p:cNvPr id="5" name="Footer Placeholder 4"/>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593667" y="6042026"/>
            <a:ext cx="683684" cy="365125"/>
          </a:xfrm>
          <a:prstGeom prst="rect">
            <a:avLst/>
          </a:prstGeom>
        </p:spPr>
        <p:txBody>
          <a:bodyPr/>
          <a:lstStyle>
            <a:lvl1pPr>
              <a:defRPr/>
            </a:lvl1pPr>
          </a:lstStyle>
          <a:p>
            <a:pPr>
              <a:defRPr/>
            </a:pPr>
            <a:fld id="{06297E10-25AF-4F3D-B892-7F0622CB33D5}" type="slidenum">
              <a:rPr lang="en-US"/>
              <a:pPr>
                <a:defRPr/>
              </a:pPr>
              <a:t>‹#›</a:t>
            </a:fld>
            <a:endParaRPr lang="en-US"/>
          </a:p>
        </p:txBody>
      </p:sp>
    </p:spTree>
    <p:extLst>
      <p:ext uri="{BB962C8B-B14F-4D97-AF65-F5344CB8AC3E}">
        <p14:creationId xmlns:p14="http://schemas.microsoft.com/office/powerpoint/2010/main" val="6474757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199882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7207251" y="6042026"/>
            <a:ext cx="912283" cy="365125"/>
          </a:xfrm>
          <a:prstGeom prst="rect">
            <a:avLst/>
          </a:prstGeom>
        </p:spPr>
        <p:txBody>
          <a:bodyPr/>
          <a:lstStyle>
            <a:lvl1pPr>
              <a:defRPr/>
            </a:lvl1pPr>
          </a:lstStyle>
          <a:p>
            <a:pPr>
              <a:defRPr/>
            </a:pPr>
            <a:fld id="{9405BFE3-29C7-47FB-B5A2-530D0444D434}" type="datetimeFigureOut">
              <a:rPr lang="en-US"/>
              <a:pPr>
                <a:defRPr/>
              </a:pPr>
              <a:t>8/22/2021</a:t>
            </a:fld>
            <a:endParaRPr lang="en-US"/>
          </a:p>
        </p:txBody>
      </p:sp>
      <p:sp>
        <p:nvSpPr>
          <p:cNvPr id="3" name="Footer Placeholder 4"/>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593667" y="6042026"/>
            <a:ext cx="683684" cy="365125"/>
          </a:xfrm>
          <a:prstGeom prst="rect">
            <a:avLst/>
          </a:prstGeom>
        </p:spPr>
        <p:txBody>
          <a:bodyPr/>
          <a:lstStyle>
            <a:lvl1pPr>
              <a:defRPr/>
            </a:lvl1pPr>
          </a:lstStyle>
          <a:p>
            <a:pPr>
              <a:defRPr/>
            </a:pPr>
            <a:fld id="{48DBCAB8-9738-40F0-9E09-D715B21E33EE}" type="slidenum">
              <a:rPr lang="en-US"/>
              <a:pPr>
                <a:defRPr/>
              </a:pPr>
              <a:t>‹#›</a:t>
            </a:fld>
            <a:endParaRPr lang="en-US"/>
          </a:p>
        </p:txBody>
      </p:sp>
    </p:spTree>
    <p:extLst>
      <p:ext uri="{BB962C8B-B14F-4D97-AF65-F5344CB8AC3E}">
        <p14:creationId xmlns:p14="http://schemas.microsoft.com/office/powerpoint/2010/main" val="5875283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38788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0270965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227379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1341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183734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91344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31439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8812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3872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838825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097390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25750170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42602482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2135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721601" y="6405564"/>
            <a:ext cx="4059767" cy="365125"/>
          </a:xfrm>
          <a:prstGeom prst="rect">
            <a:avLst/>
          </a:prstGeom>
        </p:spPr>
        <p:txBody>
          <a:bodyPr/>
          <a:lstStyle>
            <a:lvl1pPr eaLnBrk="1" hangingPunct="1">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a:xfrm>
            <a:off x="406400" y="6410326"/>
            <a:ext cx="4775200" cy="366713"/>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a:xfrm>
            <a:off x="5791200" y="1039814"/>
            <a:ext cx="609600" cy="4413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E8947D0-00D0-4532-99D8-176FB9F71F89}" type="slidenum">
              <a:rPr lang="en-US" altLang="en-US"/>
              <a:pPr>
                <a:defRPr/>
              </a:pPr>
              <a:t>‹#›</a:t>
            </a:fld>
            <a:endParaRPr lang="en-US" altLang="en-US"/>
          </a:p>
        </p:txBody>
      </p:sp>
    </p:spTree>
    <p:extLst>
      <p:ext uri="{BB962C8B-B14F-4D97-AF65-F5344CB8AC3E}">
        <p14:creationId xmlns:p14="http://schemas.microsoft.com/office/powerpoint/2010/main" val="279427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BA78E9E-8CFF-4987-A240-C9F6FEAE62CF}" type="datetimeFigureOut">
              <a:rPr lang="en-US"/>
              <a:pPr>
                <a:defRPr/>
              </a:pPr>
              <a:t>8/22/2021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E2C38B-EAA2-4AEB-8D29-36CDCB147821}" type="slidenum">
              <a:rPr lang="en-US"/>
              <a:pPr>
                <a:defRPr/>
              </a:pPr>
              <a:t>‹#›</a:t>
            </a:fld>
            <a:endParaRPr lang="en-US"/>
          </a:p>
        </p:txBody>
      </p:sp>
    </p:spTree>
    <p:extLst>
      <p:ext uri="{BB962C8B-B14F-4D97-AF65-F5344CB8AC3E}">
        <p14:creationId xmlns:p14="http://schemas.microsoft.com/office/powerpoint/2010/main" val="76111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46AEC8-68F5-494E-9919-B81DBC63E28D}" type="datetimeFigureOut">
              <a:rPr lang="en-US"/>
              <a:pPr>
                <a:defRPr/>
              </a:pPr>
              <a:t>8/22/2021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B4D90-353B-46A2-80D4-85F74FC2AA88}" type="slidenum">
              <a:rPr lang="en-US"/>
              <a:pPr>
                <a:defRPr/>
              </a:pPr>
              <a:t>‹#›</a:t>
            </a:fld>
            <a:endParaRPr lang="en-US"/>
          </a:p>
        </p:txBody>
      </p:sp>
    </p:spTree>
    <p:extLst>
      <p:ext uri="{BB962C8B-B14F-4D97-AF65-F5344CB8AC3E}">
        <p14:creationId xmlns:p14="http://schemas.microsoft.com/office/powerpoint/2010/main" val="2438944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FBE9EC-29F4-4140-87C8-4243BEB95453}" type="datetimeFigureOut">
              <a:rPr lang="en-US"/>
              <a:pPr>
                <a:defRPr/>
              </a:pPr>
              <a:t>8/22/2021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35C0AD-7DED-4CBA-BCC6-A63CDE728DD9}" type="slidenum">
              <a:rPr lang="en-US"/>
              <a:pPr>
                <a:defRPr/>
              </a:pPr>
              <a:t>‹#›</a:t>
            </a:fld>
            <a:endParaRPr lang="en-US"/>
          </a:p>
        </p:txBody>
      </p:sp>
    </p:spTree>
    <p:extLst>
      <p:ext uri="{BB962C8B-B14F-4D97-AF65-F5344CB8AC3E}">
        <p14:creationId xmlns:p14="http://schemas.microsoft.com/office/powerpoint/2010/main" val="2035173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BC1EC4B-AA54-4C83-ADB5-C52D4C3FF49A}" type="datetimeFigureOut">
              <a:rPr lang="en-US"/>
              <a:pPr>
                <a:defRPr/>
              </a:pPr>
              <a:t>8/22/2021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ADA08D-3A72-436B-AA89-D52DB94350EA}" type="slidenum">
              <a:rPr lang="en-US"/>
              <a:pPr>
                <a:defRPr/>
              </a:pPr>
              <a:t>‹#›</a:t>
            </a:fld>
            <a:endParaRPr lang="en-US"/>
          </a:p>
        </p:txBody>
      </p:sp>
    </p:spTree>
    <p:extLst>
      <p:ext uri="{BB962C8B-B14F-4D97-AF65-F5344CB8AC3E}">
        <p14:creationId xmlns:p14="http://schemas.microsoft.com/office/powerpoint/2010/main" val="1985870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F97C1B2-0E27-4F7D-A4E6-F2B19A45155F}" type="datetimeFigureOut">
              <a:rPr lang="en-US"/>
              <a:pPr>
                <a:defRPr/>
              </a:pPr>
              <a:t>8/22/2021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343923-CE56-4899-838A-A5EB49EB0F9C}" type="slidenum">
              <a:rPr lang="en-US"/>
              <a:pPr>
                <a:defRPr/>
              </a:pPr>
              <a:t>‹#›</a:t>
            </a:fld>
            <a:endParaRPr lang="en-US"/>
          </a:p>
        </p:txBody>
      </p:sp>
    </p:spTree>
    <p:extLst>
      <p:ext uri="{BB962C8B-B14F-4D97-AF65-F5344CB8AC3E}">
        <p14:creationId xmlns:p14="http://schemas.microsoft.com/office/powerpoint/2010/main" val="601173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80C6B9-6F04-4933-AABF-9829ACD4F41B}" type="datetimeFigureOut">
              <a:rPr lang="en-US"/>
              <a:pPr>
                <a:defRPr/>
              </a:pPr>
              <a:t>8/22/2021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E2FFB5-29C7-47DC-A9A3-EDB0495EE463}" type="slidenum">
              <a:rPr lang="en-US"/>
              <a:pPr>
                <a:defRPr/>
              </a:pPr>
              <a:t>‹#›</a:t>
            </a:fld>
            <a:endParaRPr lang="en-US"/>
          </a:p>
        </p:txBody>
      </p:sp>
    </p:spTree>
    <p:extLst>
      <p:ext uri="{BB962C8B-B14F-4D97-AF65-F5344CB8AC3E}">
        <p14:creationId xmlns:p14="http://schemas.microsoft.com/office/powerpoint/2010/main" val="13097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689437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8DA09D-5697-492B-9B4E-2A51EDA4031A}" type="datetimeFigureOut">
              <a:rPr lang="en-US"/>
              <a:pPr>
                <a:defRPr/>
              </a:pPr>
              <a:t>8/22/2021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C6AEF2-4F7E-4480-9C72-7423AF77FBBB}" type="slidenum">
              <a:rPr lang="en-US"/>
              <a:pPr>
                <a:defRPr/>
              </a:pPr>
              <a:t>‹#›</a:t>
            </a:fld>
            <a:endParaRPr lang="en-US"/>
          </a:p>
        </p:txBody>
      </p:sp>
    </p:spTree>
    <p:extLst>
      <p:ext uri="{BB962C8B-B14F-4D97-AF65-F5344CB8AC3E}">
        <p14:creationId xmlns:p14="http://schemas.microsoft.com/office/powerpoint/2010/main" val="2962324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3B6B3D-F5A7-4CD0-80EF-2F3AF1BECF15}" type="datetimeFigureOut">
              <a:rPr lang="en-US"/>
              <a:pPr>
                <a:defRPr/>
              </a:pPr>
              <a:t>8/22/2021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ADE558-B5E2-4567-8E14-4D955D1BCCA4}" type="slidenum">
              <a:rPr lang="en-US"/>
              <a:pPr>
                <a:defRPr/>
              </a:pPr>
              <a:t>‹#›</a:t>
            </a:fld>
            <a:endParaRPr lang="en-US"/>
          </a:p>
        </p:txBody>
      </p:sp>
    </p:spTree>
    <p:extLst>
      <p:ext uri="{BB962C8B-B14F-4D97-AF65-F5344CB8AC3E}">
        <p14:creationId xmlns:p14="http://schemas.microsoft.com/office/powerpoint/2010/main" val="127538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7E0D4F-3349-4B9D-A70C-6C4C477AF757}" type="datetimeFigureOut">
              <a:rPr lang="en-US"/>
              <a:pPr>
                <a:defRPr/>
              </a:pPr>
              <a:t>8/22/2021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44318A-8E57-4E06-9F86-3ACC326B74BC}" type="slidenum">
              <a:rPr lang="en-US"/>
              <a:pPr>
                <a:defRPr/>
              </a:pPr>
              <a:t>‹#›</a:t>
            </a:fld>
            <a:endParaRPr lang="en-US"/>
          </a:p>
        </p:txBody>
      </p:sp>
    </p:spTree>
    <p:extLst>
      <p:ext uri="{BB962C8B-B14F-4D97-AF65-F5344CB8AC3E}">
        <p14:creationId xmlns:p14="http://schemas.microsoft.com/office/powerpoint/2010/main" val="3046327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C3956E-5EED-48F6-A23D-668EDC98C4E0}" type="datetimeFigureOut">
              <a:rPr lang="en-US"/>
              <a:pPr>
                <a:defRPr/>
              </a:pPr>
              <a:t>8/22/2021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677296-F07E-472B-AFED-B54EE1EE6CE0}" type="slidenum">
              <a:rPr lang="en-US"/>
              <a:pPr>
                <a:defRPr/>
              </a:pPr>
              <a:t>‹#›</a:t>
            </a:fld>
            <a:endParaRPr lang="en-US"/>
          </a:p>
        </p:txBody>
      </p:sp>
    </p:spTree>
    <p:extLst>
      <p:ext uri="{BB962C8B-B14F-4D97-AF65-F5344CB8AC3E}">
        <p14:creationId xmlns:p14="http://schemas.microsoft.com/office/powerpoint/2010/main" val="2330792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BCE894-FDAA-4054-A29E-B08B5E04C174}" type="datetimeFigureOut">
              <a:rPr lang="en-US"/>
              <a:pPr>
                <a:defRPr/>
              </a:pPr>
              <a:t>8/22/2021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463AFA-1725-4D0E-A0B7-D0C7C9C9E4A7}" type="slidenum">
              <a:rPr lang="en-US"/>
              <a:pPr>
                <a:defRPr/>
              </a:pPr>
              <a:t>‹#›</a:t>
            </a:fld>
            <a:endParaRPr lang="en-US"/>
          </a:p>
        </p:txBody>
      </p:sp>
    </p:spTree>
    <p:extLst>
      <p:ext uri="{BB962C8B-B14F-4D97-AF65-F5344CB8AC3E}">
        <p14:creationId xmlns:p14="http://schemas.microsoft.com/office/powerpoint/2010/main" val="4043538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680959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945333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388845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1667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361824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05077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4078026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827247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681105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770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222747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1320614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4710307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363192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2960019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3478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52797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2730597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623089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310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542649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183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4131651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7126981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1180577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38639381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9945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205577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344801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1460073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9019019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084907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04682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97608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8064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731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050629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Edit Master text styles</a:t>
            </a:r>
          </a:p>
        </p:txBody>
      </p:sp>
    </p:spTree>
    <p:extLst>
      <p:ext uri="{BB962C8B-B14F-4D97-AF65-F5344CB8AC3E}">
        <p14:creationId xmlns:p14="http://schemas.microsoft.com/office/powerpoint/2010/main" val="131113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11488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513237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8170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274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2.png"/><Relationship Id="rId2" Type="http://schemas.openxmlformats.org/officeDocument/2006/relationships/slideLayout" Target="../slideLayouts/slideLayout22.xml"/><Relationship Id="rId16"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5.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94128" r:id="rId1"/>
    <p:sldLayoutId id="2147494129" r:id="rId2"/>
    <p:sldLayoutId id="2147494130" r:id="rId3"/>
    <p:sldLayoutId id="2147494131" r:id="rId4"/>
    <p:sldLayoutId id="2147494132" r:id="rId5"/>
    <p:sldLayoutId id="2147494133" r:id="rId6"/>
    <p:sldLayoutId id="2147494134" r:id="rId7"/>
    <p:sldLayoutId id="2147494135" r:id="rId8"/>
    <p:sldLayoutId id="2147494136" r:id="rId9"/>
    <p:sldLayoutId id="2147494178" r:id="rId10"/>
    <p:sldLayoutId id="2147494179" r:id="rId11"/>
    <p:sldLayoutId id="2147494137" r:id="rId12"/>
    <p:sldLayoutId id="2147494180" r:id="rId13"/>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10">
            <a:extLst>
              <a:ext uri="{28A0092B-C50C-407E-A947-70E740481C1C}">
                <a14:useLocalDpi xmlns:a14="http://schemas.microsoft.com/office/drawing/2010/main" val="0"/>
              </a:ext>
            </a:extLst>
          </a:blip>
          <a:srcRect b="10452"/>
          <a:stretch>
            <a:fillRect/>
          </a:stretch>
        </p:blipFill>
        <p:spPr bwMode="auto">
          <a:xfrm>
            <a:off x="0" y="1300164"/>
            <a:ext cx="12192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2052" name="Text Placeholder 2"/>
          <p:cNvSpPr>
            <a:spLocks noGrp="1"/>
          </p:cNvSpPr>
          <p:nvPr>
            <p:ph type="body" idx="1"/>
          </p:nvPr>
        </p:nvSpPr>
        <p:spPr bwMode="auto">
          <a:xfrm>
            <a:off x="963085" y="1905000"/>
            <a:ext cx="10720916"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94138" r:id="rId1"/>
    <p:sldLayoutId id="2147494139" r:id="rId2"/>
    <p:sldLayoutId id="2147494140" r:id="rId3"/>
    <p:sldLayoutId id="2147494181" r:id="rId4"/>
    <p:sldLayoutId id="2147494141" r:id="rId5"/>
    <p:sldLayoutId id="2147494182" r:id="rId6"/>
    <p:sldLayoutId id="2147494183" r:id="rId7"/>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3075"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94142" r:id="rId1"/>
    <p:sldLayoutId id="2147494143" r:id="rId2"/>
    <p:sldLayoutId id="2147494144" r:id="rId3"/>
    <p:sldLayoutId id="2147494145" r:id="rId4"/>
    <p:sldLayoutId id="2147494146" r:id="rId5"/>
    <p:sldLayoutId id="2147494147" r:id="rId6"/>
    <p:sldLayoutId id="2147494148" r:id="rId7"/>
    <p:sldLayoutId id="2147494149" r:id="rId8"/>
    <p:sldLayoutId id="2147494150" r:id="rId9"/>
    <p:sldLayoutId id="2147494151" r:id="rId10"/>
    <p:sldLayoutId id="2147494152" r:id="rId11"/>
    <p:sldLayoutId id="2147494153" r:id="rId12"/>
    <p:sldLayoutId id="2147494184" r:id="rId13"/>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242EED6-EE9F-4F92-8538-945FCEA54802}" type="datetimeFigureOut">
              <a:rPr lang="en-US"/>
              <a:pPr>
                <a:defRPr/>
              </a:pPr>
              <a:t>8/22/2021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C07537-5729-4337-9786-06F81DB576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54" r:id="rId1"/>
    <p:sldLayoutId id="2147494155" r:id="rId2"/>
    <p:sldLayoutId id="2147494156" r:id="rId3"/>
    <p:sldLayoutId id="2147494157" r:id="rId4"/>
    <p:sldLayoutId id="2147494158" r:id="rId5"/>
    <p:sldLayoutId id="2147494159" r:id="rId6"/>
    <p:sldLayoutId id="2147494160" r:id="rId7"/>
    <p:sldLayoutId id="2147494161" r:id="rId8"/>
    <p:sldLayoutId id="2147494162" r:id="rId9"/>
    <p:sldLayoutId id="2147494163" r:id="rId10"/>
    <p:sldLayoutId id="21474941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noProof="0" dirty="0"/>
              <a:t>MM.DD.20XX</a:t>
            </a:r>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888611"/>
      </p:ext>
    </p:extLst>
  </p:cSld>
  <p:clrMap bg1="lt1" tx1="dk1" bg2="lt2" tx2="dk2" accent1="accent1" accent2="accent2" accent3="accent3" accent4="accent4" accent5="accent5" accent6="accent6" hlink="hlink" folHlink="folHlink"/>
  <p:sldLayoutIdLst>
    <p:sldLayoutId id="2147494186" r:id="rId1"/>
    <p:sldLayoutId id="2147494187" r:id="rId2"/>
    <p:sldLayoutId id="2147494188" r:id="rId3"/>
    <p:sldLayoutId id="2147494189" r:id="rId4"/>
    <p:sldLayoutId id="2147494190" r:id="rId5"/>
    <p:sldLayoutId id="2147494191" r:id="rId6"/>
    <p:sldLayoutId id="2147494192" r:id="rId7"/>
    <p:sldLayoutId id="2147494193" r:id="rId8"/>
    <p:sldLayoutId id="2147494194" r:id="rId9"/>
    <p:sldLayoutId id="2147494195" r:id="rId10"/>
    <p:sldLayoutId id="2147494196" r:id="rId11"/>
    <p:sldLayoutId id="2147494197" r:id="rId12"/>
    <p:sldLayoutId id="2147494198" r:id="rId13"/>
    <p:sldLayoutId id="2147494199" r:id="rId14"/>
    <p:sldLayoutId id="2147494200" r:id="rId15"/>
    <p:sldLayoutId id="2147494201" r:id="rId16"/>
    <p:sldLayoutId id="2147494202" r:id="rId17"/>
    <p:sldLayoutId id="2147494203" r:id="rId18"/>
    <p:sldLayoutId id="2147494204" r:id="rId19"/>
    <p:sldLayoutId id="2147494205" r:id="rId20"/>
    <p:sldLayoutId id="2147494206" r:id="rId21"/>
    <p:sldLayoutId id="2147494207" r:id="rId22"/>
    <p:sldLayoutId id="2147494208" r:id="rId23"/>
    <p:sldLayoutId id="2147494209" r:id="rId24"/>
    <p:sldLayoutId id="2147494210" r:id="rId25"/>
    <p:sldLayoutId id="2147494211" r:id="rId26"/>
    <p:sldLayoutId id="2147494212" r:id="rId27"/>
    <p:sldLayoutId id="2147494213" r:id="rId28"/>
    <p:sldLayoutId id="2147494214" r:id="rId29"/>
    <p:sldLayoutId id="2147494215" r:id="rId30"/>
    <p:sldLayoutId id="2147494216" r:id="rId31"/>
    <p:sldLayoutId id="2147494217" r:id="rId32"/>
    <p:sldLayoutId id="2147494218" r:id="rId33"/>
    <p:sldLayoutId id="2147494219" r:id="rId34"/>
    <p:sldLayoutId id="2147494220" r:id="rId35"/>
    <p:sldLayoutId id="2147494221" r:id="rId36"/>
    <p:sldLayoutId id="2147494222" r:id="rId3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74">
          <p15:clr>
            <a:srgbClr val="F26B43"/>
          </p15:clr>
        </p15:guide>
        <p15:guide id="3" pos="506">
          <p15:clr>
            <a:srgbClr val="F26B43"/>
          </p15:clr>
        </p15:guide>
        <p15:guide id="4" orient="horz" pos="3793">
          <p15:clr>
            <a:srgbClr val="F26B43"/>
          </p15:clr>
        </p15:guide>
        <p15:guide id="5" pos="3840">
          <p15:clr>
            <a:srgbClr val="F26B43"/>
          </p15:clr>
        </p15:guide>
        <p15:guide id="6" orient="horz" pos="2160">
          <p15:clr>
            <a:srgbClr val="F26B43"/>
          </p15:clr>
        </p15:guide>
        <p15:guide id="7" pos="3318">
          <p15:clr>
            <a:srgbClr val="F26B43"/>
          </p15:clr>
        </p15:guide>
        <p15:guide id="8" pos="43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title"/>
          </p:nvPr>
        </p:nvSpPr>
        <p:spPr>
          <a:xfrm>
            <a:off x="359392" y="1963052"/>
            <a:ext cx="5021940" cy="804338"/>
          </a:xfrm>
        </p:spPr>
        <p:txBody>
          <a:bodyPr>
            <a:normAutofit fontScale="90000"/>
          </a:bodyPr>
          <a:lstStyle/>
          <a:p>
            <a:r>
              <a:rPr lang="en-US" sz="5400" dirty="0"/>
              <a:t>Congratulations</a:t>
            </a:r>
            <a:br>
              <a:rPr lang="en-US" sz="5400" dirty="0"/>
            </a:br>
            <a:r>
              <a:rPr lang="en-US" sz="5400" dirty="0"/>
              <a:t>Paul J. Flory Polymer </a:t>
            </a:r>
            <a:br>
              <a:rPr lang="en-US" sz="5400" dirty="0"/>
            </a:br>
            <a:r>
              <a:rPr lang="en-US" sz="5400" dirty="0"/>
              <a:t>Education Award</a:t>
            </a:r>
            <a:endParaRPr lang="ru-RU" sz="5400" dirty="0"/>
          </a:p>
        </p:txBody>
      </p:sp>
      <p:sp>
        <p:nvSpPr>
          <p:cNvPr id="5" name="Subtitle 4">
            <a:extLst>
              <a:ext uri="{FF2B5EF4-FFF2-40B4-BE49-F238E27FC236}">
                <a16:creationId xmlns:a16="http://schemas.microsoft.com/office/drawing/2014/main" id="{F40A11AA-C85D-4AF4-92B2-0F4E36F4EC91}"/>
              </a:ext>
            </a:extLst>
          </p:cNvPr>
          <p:cNvSpPr>
            <a:spLocks noGrp="1"/>
          </p:cNvSpPr>
          <p:nvPr>
            <p:ph type="body" idx="1"/>
          </p:nvPr>
        </p:nvSpPr>
        <p:spPr>
          <a:xfrm>
            <a:off x="359391" y="3108066"/>
            <a:ext cx="5322317" cy="569085"/>
          </a:xfrm>
        </p:spPr>
        <p:txBody>
          <a:bodyPr>
            <a:noAutofit/>
          </a:bodyPr>
          <a:lstStyle/>
          <a:p>
            <a:pPr algn="l"/>
            <a:r>
              <a:rPr lang="en-US" sz="5400" dirty="0">
                <a:solidFill>
                  <a:schemeClr val="tx1">
                    <a:lumMod val="60000"/>
                    <a:lumOff val="40000"/>
                  </a:schemeClr>
                </a:solidFill>
              </a:rPr>
              <a:t>Timothy Long</a:t>
            </a:r>
          </a:p>
          <a:p>
            <a:pPr algn="l"/>
            <a:r>
              <a:rPr lang="en-US" sz="4000" dirty="0">
                <a:solidFill>
                  <a:schemeClr val="accent6">
                    <a:lumMod val="40000"/>
                    <a:lumOff val="60000"/>
                  </a:schemeClr>
                </a:solidFill>
              </a:rPr>
              <a:t>Arizona State University</a:t>
            </a:r>
            <a:endParaRPr lang="ru-RU" sz="4000" dirty="0">
              <a:solidFill>
                <a:schemeClr val="accent6">
                  <a:lumMod val="40000"/>
                  <a:lumOff val="60000"/>
                </a:schemeClr>
              </a:solidFill>
            </a:endParaRPr>
          </a:p>
        </p:txBody>
      </p:sp>
      <p:sp>
        <p:nvSpPr>
          <p:cNvPr id="7" name="TextBox 6"/>
          <p:cNvSpPr txBox="1"/>
          <p:nvPr/>
        </p:nvSpPr>
        <p:spPr>
          <a:xfrm>
            <a:off x="254478" y="4839529"/>
            <a:ext cx="6567738" cy="8294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Light"/>
                <a:ea typeface="+mn-ea"/>
                <a:cs typeface="+mn-cs"/>
              </a:rPr>
              <a:t>In recognition of promoting undergraduate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Light"/>
                <a:ea typeface="+mn-ea"/>
                <a:cs typeface="+mn-cs"/>
              </a:rPr>
              <a:t>and/or graduate polymer education.</a:t>
            </a:r>
          </a:p>
        </p:txBody>
      </p:sp>
      <p:sp>
        <p:nvSpPr>
          <p:cNvPr id="8" name="TextBox 7"/>
          <p:cNvSpPr txBox="1"/>
          <p:nvPr/>
        </p:nvSpPr>
        <p:spPr>
          <a:xfrm>
            <a:off x="359391" y="6046692"/>
            <a:ext cx="7652460"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Segoe UI Light"/>
                <a:ea typeface="+mn-ea"/>
                <a:cs typeface="+mn-cs"/>
              </a:rPr>
              <a:t>½ day symposia and award presentation to be held at the Spring 2022 ACS National Meeting in San Diego, 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BBB">
                  <a:lumMod val="40000"/>
                  <a:lumOff val="60000"/>
                </a:srgbClr>
              </a:solidFill>
              <a:effectLst/>
              <a:uLnTx/>
              <a:uFillTx/>
              <a:latin typeface="Segoe UI Light"/>
              <a:ea typeface="+mn-ea"/>
              <a:cs typeface="+mn-cs"/>
            </a:endParaRPr>
          </a:p>
        </p:txBody>
      </p:sp>
      <p:grpSp>
        <p:nvGrpSpPr>
          <p:cNvPr id="2" name="Group 1"/>
          <p:cNvGrpSpPr/>
          <p:nvPr/>
        </p:nvGrpSpPr>
        <p:grpSpPr>
          <a:xfrm>
            <a:off x="7335449" y="5668945"/>
            <a:ext cx="2290482" cy="1114046"/>
            <a:chOff x="224119" y="1011501"/>
            <a:chExt cx="2290482" cy="1114046"/>
          </a:xfrm>
        </p:grpSpPr>
        <p:sp>
          <p:nvSpPr>
            <p:cNvPr id="12" name="Rectangle 11"/>
            <p:cNvSpPr/>
            <p:nvPr/>
          </p:nvSpPr>
          <p:spPr bwMode="auto">
            <a:xfrm>
              <a:off x="224119" y="1011501"/>
              <a:ext cx="2290482" cy="1114046"/>
            </a:xfrm>
            <a:prstGeom prst="rect">
              <a:avLst/>
            </a:prstGeom>
            <a:solidFill>
              <a:schemeClr val="bg2"/>
            </a:solidFill>
            <a:ln w="12700" cap="sq" cmpd="sng" algn="ctr">
              <a:noFill/>
              <a:prstDash val="solid"/>
              <a:round/>
              <a:headEnd type="none" w="sm" len="sm"/>
              <a:tailEnd type="none" w="sm" len="sm"/>
            </a:ln>
            <a:effectLst>
              <a:softEdge rad="127000"/>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BBBB"/>
                </a:solidFill>
                <a:effectLst/>
                <a:uLnTx/>
                <a:uFillTx/>
                <a:latin typeface="Times New Roman" pitchFamily="18" charset="0"/>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42" y="1196527"/>
              <a:ext cx="519744" cy="730499"/>
            </a:xfrm>
            <a:prstGeom prst="rect">
              <a:avLst/>
            </a:prstGeom>
          </p:spPr>
        </p:pic>
        <p:sp>
          <p:nvSpPr>
            <p:cNvPr id="14" name="TextBox 13"/>
            <p:cNvSpPr txBox="1"/>
            <p:nvPr/>
          </p:nvSpPr>
          <p:spPr>
            <a:xfrm>
              <a:off x="902256" y="1496139"/>
              <a:ext cx="15764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D3DF6"/>
                  </a:solidFill>
                  <a:effectLst/>
                  <a:uLnTx/>
                  <a:uFillTx/>
                  <a:latin typeface="Arial" panose="020B0604020202020204" pitchFamily="34" charset="0"/>
                  <a:ea typeface="+mn-ea"/>
                  <a:cs typeface="Arial" panose="020B0604020202020204" pitchFamily="34" charset="0"/>
                </a:rPr>
                <a:t>ACS Division of Polymer Chemistry</a:t>
              </a:r>
            </a:p>
          </p:txBody>
        </p:sp>
      </p:grpSp>
      <p:pic>
        <p:nvPicPr>
          <p:cNvPr id="16" name="Picture 15"/>
          <p:cNvPicPr>
            <a:picLocks noChangeAspect="1"/>
          </p:cNvPicPr>
          <p:nvPr/>
        </p:nvPicPr>
        <p:blipFill>
          <a:blip r:embed="rId3"/>
          <a:stretch>
            <a:fillRect/>
          </a:stretch>
        </p:blipFill>
        <p:spPr>
          <a:xfrm>
            <a:off x="9721261" y="5774548"/>
            <a:ext cx="2216261" cy="889343"/>
          </a:xfrm>
          <a:prstGeom prst="rect">
            <a:avLst/>
          </a:prstGeom>
        </p:spPr>
      </p:pic>
      <p:sp>
        <p:nvSpPr>
          <p:cNvPr id="3" name="TextBox 2">
            <a:extLst>
              <a:ext uri="{FF2B5EF4-FFF2-40B4-BE49-F238E27FC236}">
                <a16:creationId xmlns:a16="http://schemas.microsoft.com/office/drawing/2014/main" id="{6AEBDA95-16CB-4C19-B3B2-4BB9632DE3FD}"/>
              </a:ext>
            </a:extLst>
          </p:cNvPr>
          <p:cNvSpPr txBox="1"/>
          <p:nvPr/>
        </p:nvSpPr>
        <p:spPr>
          <a:xfrm>
            <a:off x="7929875" y="245644"/>
            <a:ext cx="4007647" cy="5224507"/>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dirty="0">
                <a:ln>
                  <a:noFill/>
                </a:ln>
                <a:solidFill>
                  <a:srgbClr val="004448"/>
                </a:solidFill>
                <a:effectLst/>
                <a:uLnTx/>
                <a:uFillTx/>
                <a:latin typeface="Segoe UI Light"/>
                <a:ea typeface="+mn-ea"/>
                <a:cs typeface="+mn-cs"/>
              </a:rPr>
              <a:t>Tim received his Ph.D. in Chemistry from Virginia Tech under the direction of Prof. James McGrath, and he subsequently joined both Eastman Kodak and Eastman Chemical companies for eight years upon graduation. He joined the faculty in the Department of Chemistry at Virginia Tech, where he also served as the Director of the Macromolecules Innovation Institute until 2019. In 2020, Prof. Long accepted an interdisciplinary faculty position across the School of Molecular Sciences (SMS) and the School for Engineering Matter, Transport, and Energy (SEMTE) at Arizona State University (ASU) where he will launch and lead the </a:t>
            </a:r>
            <a:r>
              <a:rPr kumimoji="0" lang="en-US" sz="1150" b="1" i="0" u="none" strike="noStrike" kern="1200" cap="none" spc="0" normalizeH="0" baseline="0" noProof="0" dirty="0" err="1">
                <a:ln>
                  <a:noFill/>
                </a:ln>
                <a:solidFill>
                  <a:srgbClr val="004448"/>
                </a:solidFill>
                <a:effectLst/>
                <a:uLnTx/>
                <a:uFillTx/>
                <a:latin typeface="Segoe UI Light"/>
                <a:ea typeface="+mn-ea"/>
                <a:cs typeface="+mn-cs"/>
              </a:rPr>
              <a:t>Biodesign</a:t>
            </a:r>
            <a:r>
              <a:rPr kumimoji="0" lang="en-US" sz="1150" b="1" i="0" u="none" strike="noStrike" kern="1200" cap="none" spc="0" normalizeH="0" baseline="0" noProof="0" dirty="0">
                <a:ln>
                  <a:noFill/>
                </a:ln>
                <a:solidFill>
                  <a:srgbClr val="004448"/>
                </a:solidFill>
                <a:effectLst/>
                <a:uLnTx/>
                <a:uFillTx/>
                <a:latin typeface="Segoe UI Light"/>
                <a:ea typeface="+mn-ea"/>
                <a:cs typeface="+mn-cs"/>
              </a:rPr>
              <a:t> Center for Sustainable Macromolecular Materials and Manufacturing (BCSM3). In addition to over 400 peer-reviewed publications, his research awards include the 2020 Virginia Outstanding Faculty Award, 2015 Virginia Scientist of the Year, 2010 Virginia Tech Alumni Research Award, ACS PMSE Collaborative Research Award, PSTC Carl </a:t>
            </a:r>
            <a:r>
              <a:rPr kumimoji="0" lang="en-US" sz="1150" b="1" i="0" u="none" strike="noStrike" kern="1200" cap="none" spc="0" normalizeH="0" baseline="0" noProof="0" dirty="0" err="1">
                <a:ln>
                  <a:noFill/>
                </a:ln>
                <a:solidFill>
                  <a:srgbClr val="004448"/>
                </a:solidFill>
                <a:effectLst/>
                <a:uLnTx/>
                <a:uFillTx/>
                <a:latin typeface="Segoe UI Light"/>
                <a:ea typeface="+mn-ea"/>
                <a:cs typeface="+mn-cs"/>
              </a:rPr>
              <a:t>Dahlquist</a:t>
            </a:r>
            <a:r>
              <a:rPr kumimoji="0" lang="en-US" sz="1150" b="1" i="0" u="none" strike="noStrike" kern="1200" cap="none" spc="0" normalizeH="0" baseline="0" noProof="0" dirty="0">
                <a:ln>
                  <a:noFill/>
                </a:ln>
                <a:solidFill>
                  <a:srgbClr val="004448"/>
                </a:solidFill>
                <a:effectLst/>
                <a:uLnTx/>
                <a:uFillTx/>
                <a:latin typeface="Segoe UI Light"/>
                <a:ea typeface="+mn-ea"/>
                <a:cs typeface="+mn-cs"/>
              </a:rPr>
              <a:t> Award, 2019 ACS Rubber Division Thermoplastic Elastomer Award, and the ACS POLY Mark Scholar Award. He has served as the Chair of the ACS Division of Polymer Chemistry, Chair of the Gordon Research Conference in Polymers, 2012 Chair of the IUPAC World Polymer Congress, and he currently serves as the Past-President of the Adhesion Society. He is a member of advisory boards for leading journals, and he was recently appointed as Editor-in-Chief of Wiley Polymer International. His most recent research efforts address the need for tailored advanced macromolecules for advanced manufacturing (3D printing), including vat photopolymerization, direct ink write, binder jetting, powder bed fusion, and melt extrusion.</a:t>
            </a:r>
          </a:p>
        </p:txBody>
      </p:sp>
      <p:pic>
        <p:nvPicPr>
          <p:cNvPr id="6" name="Picture 5"/>
          <p:cNvPicPr>
            <a:picLocks noChangeAspect="1"/>
          </p:cNvPicPr>
          <p:nvPr/>
        </p:nvPicPr>
        <p:blipFill>
          <a:blip r:embed="rId4"/>
          <a:srcRect l="8355" r="8355"/>
          <a:stretch/>
        </p:blipFill>
        <p:spPr>
          <a:xfrm flipH="1">
            <a:off x="5520707" y="266494"/>
            <a:ext cx="2272074" cy="2683044"/>
          </a:xfrm>
          <a:prstGeom prst="rect">
            <a:avLst/>
          </a:prstGeom>
        </p:spPr>
      </p:pic>
    </p:spTree>
    <p:extLst>
      <p:ext uri="{BB962C8B-B14F-4D97-AF65-F5344CB8AC3E}">
        <p14:creationId xmlns:p14="http://schemas.microsoft.com/office/powerpoint/2010/main" val="210404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ChangeArrowheads="1"/>
          </p:cNvSpPr>
          <p:nvPr/>
        </p:nvSpPr>
        <p:spPr bwMode="auto">
          <a:xfrm>
            <a:off x="922338" y="228600"/>
            <a:ext cx="6697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000" b="1" dirty="0">
                <a:solidFill>
                  <a:schemeClr val="tx1"/>
                </a:solidFill>
                <a:latin typeface="Arial" panose="020B0604020202020204" pitchFamily="34" charset="0"/>
              </a:rPr>
              <a:t>Upcoming Awards Deadlines</a:t>
            </a:r>
          </a:p>
        </p:txBody>
      </p:sp>
      <p:sp>
        <p:nvSpPr>
          <p:cNvPr id="26629" name="Line 5"/>
          <p:cNvSpPr>
            <a:spLocks noChangeShapeType="1"/>
          </p:cNvSpPr>
          <p:nvPr/>
        </p:nvSpPr>
        <p:spPr bwMode="auto">
          <a:xfrm rot="-5400000">
            <a:off x="6019800" y="-4191000"/>
            <a:ext cx="0" cy="1005840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6631" name="Picture 14" descr="C:\Users\KM\AppData\Local\Microsoft\Windows\Temporary Internet Files\Content.IE5\KJ6EIGHS\MC9004338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76" y="22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2"/>
          <p:cNvSpPr>
            <a:spLocks noChangeArrowheads="1"/>
          </p:cNvSpPr>
          <p:nvPr/>
        </p:nvSpPr>
        <p:spPr bwMode="auto">
          <a:xfrm>
            <a:off x="412376" y="990600"/>
            <a:ext cx="5585012" cy="5638798"/>
          </a:xfrm>
          <a:prstGeom prst="rect">
            <a:avLst/>
          </a:prstGeom>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ts val="0"/>
              </a:spcBef>
              <a:buNone/>
              <a:defRPr/>
            </a:pPr>
            <a:r>
              <a:rPr lang="en-US" sz="1900" b="1" dirty="0">
                <a:solidFill>
                  <a:srgbClr val="0070C0"/>
                </a:solidFill>
                <a:latin typeface="Arial" panose="020B0604020202020204" pitchFamily="34" charset="0"/>
              </a:rPr>
              <a:t>Industrial Polymer Scientist Award</a:t>
            </a:r>
          </a:p>
          <a:p>
            <a:pPr>
              <a:spcBef>
                <a:spcPts val="0"/>
              </a:spcBef>
              <a:buNone/>
              <a:defRPr/>
            </a:pPr>
            <a:r>
              <a:rPr lang="en-US" sz="1900" dirty="0">
                <a:solidFill>
                  <a:schemeClr val="tx1"/>
                </a:solidFill>
                <a:latin typeface="Arial" panose="020B0604020202020204" pitchFamily="34" charset="0"/>
              </a:rPr>
              <a:t>Under Review</a:t>
            </a:r>
          </a:p>
          <a:p>
            <a:pPr>
              <a:spcBef>
                <a:spcPts val="0"/>
              </a:spcBef>
              <a:buNone/>
              <a:defRPr/>
            </a:pPr>
            <a:r>
              <a:rPr lang="en-US" sz="1900" i="1" dirty="0">
                <a:solidFill>
                  <a:schemeClr val="tx1"/>
                </a:solidFill>
                <a:latin typeface="Arial" panose="020B0604020202020204" pitchFamily="34" charset="0"/>
              </a:rPr>
              <a:t>Sponsor: POLY IAB</a:t>
            </a:r>
          </a:p>
          <a:p>
            <a:pPr>
              <a:spcBef>
                <a:spcPts val="0"/>
              </a:spcBef>
              <a:buNone/>
              <a:defRPr/>
            </a:pPr>
            <a:endParaRPr lang="en-US" sz="1900" i="1" dirty="0">
              <a:solidFill>
                <a:schemeClr val="tx1"/>
              </a:solidFill>
              <a:latin typeface="Arial" panose="020B0604020202020204" pitchFamily="34" charset="0"/>
            </a:endParaRPr>
          </a:p>
          <a:p>
            <a:pPr>
              <a:spcBef>
                <a:spcPts val="0"/>
              </a:spcBef>
              <a:buNone/>
              <a:defRPr/>
            </a:pPr>
            <a:r>
              <a:rPr lang="en-US" sz="1900" b="1" dirty="0">
                <a:solidFill>
                  <a:srgbClr val="0070C0"/>
                </a:solidFill>
                <a:latin typeface="Arial" panose="020B0604020202020204" pitchFamily="34" charset="0"/>
              </a:rPr>
              <a:t>Graduate Student Travel Award </a:t>
            </a:r>
          </a:p>
          <a:p>
            <a:pPr>
              <a:spcBef>
                <a:spcPts val="0"/>
              </a:spcBef>
              <a:buNone/>
              <a:defRPr/>
            </a:pPr>
            <a:r>
              <a:rPr lang="en-US" sz="1900" dirty="0">
                <a:solidFill>
                  <a:schemeClr val="tx1"/>
                </a:solidFill>
                <a:latin typeface="Arial" panose="020B0604020202020204" pitchFamily="34" charset="0"/>
              </a:rPr>
              <a:t>Application Due: 9/11/2021 @ 5 PM PST</a:t>
            </a:r>
          </a:p>
          <a:p>
            <a:pPr>
              <a:spcBef>
                <a:spcPts val="0"/>
              </a:spcBef>
              <a:buNone/>
              <a:defRPr/>
            </a:pPr>
            <a:r>
              <a:rPr lang="en-US" sz="1900" i="1" dirty="0">
                <a:solidFill>
                  <a:schemeClr val="tx1"/>
                </a:solidFill>
                <a:latin typeface="Arial" panose="020B0604020202020204" pitchFamily="34" charset="0"/>
              </a:rPr>
              <a:t>Sponsor: POLY Industrial Advisory Board</a:t>
            </a:r>
          </a:p>
          <a:p>
            <a:pPr>
              <a:spcBef>
                <a:spcPts val="0"/>
              </a:spcBef>
              <a:buNone/>
              <a:defRPr/>
            </a:pPr>
            <a:endParaRPr lang="en-US" sz="1900" b="1" dirty="0">
              <a:solidFill>
                <a:srgbClr val="0070C0"/>
              </a:solidFill>
              <a:latin typeface="Arial" panose="020B0604020202020204" pitchFamily="34" charset="0"/>
            </a:endParaRPr>
          </a:p>
          <a:p>
            <a:pPr>
              <a:spcBef>
                <a:spcPts val="0"/>
              </a:spcBef>
              <a:buNone/>
              <a:defRPr/>
            </a:pPr>
            <a:r>
              <a:rPr lang="en-US" sz="1900" b="1" dirty="0">
                <a:solidFill>
                  <a:srgbClr val="0070C0"/>
                </a:solidFill>
                <a:latin typeface="Arial" panose="020B0604020202020204" pitchFamily="34" charset="0"/>
              </a:rPr>
              <a:t>Mark Young, Scholar, and Senior Awards</a:t>
            </a:r>
          </a:p>
          <a:p>
            <a:pPr>
              <a:spcBef>
                <a:spcPts val="0"/>
              </a:spcBef>
              <a:buNone/>
              <a:defRPr/>
            </a:pPr>
            <a:r>
              <a:rPr lang="en-US" sz="1900" dirty="0">
                <a:solidFill>
                  <a:schemeClr val="tx1"/>
                </a:solidFill>
                <a:latin typeface="Arial" panose="020B0604020202020204" pitchFamily="34" charset="0"/>
              </a:rPr>
              <a:t>Application Due: 11/1/2021</a:t>
            </a:r>
          </a:p>
          <a:p>
            <a:pPr>
              <a:spcBef>
                <a:spcPts val="0"/>
              </a:spcBef>
              <a:buNone/>
              <a:defRPr/>
            </a:pPr>
            <a:r>
              <a:rPr lang="en-US" sz="1900" i="1" dirty="0">
                <a:solidFill>
                  <a:schemeClr val="tx1"/>
                </a:solidFill>
                <a:latin typeface="Arial" panose="020B0604020202020204" pitchFamily="34" charset="0"/>
              </a:rPr>
              <a:t>Sponsor: POLY</a:t>
            </a:r>
            <a:endParaRPr lang="en-US" sz="1900" dirty="0">
              <a:solidFill>
                <a:schemeClr val="tx1"/>
              </a:solidFill>
              <a:latin typeface="Arial" panose="020B0604020202020204" pitchFamily="34" charset="0"/>
            </a:endParaRPr>
          </a:p>
          <a:p>
            <a:pPr>
              <a:spcBef>
                <a:spcPct val="0"/>
              </a:spcBef>
              <a:buClrTx/>
              <a:buSzTx/>
              <a:buNone/>
              <a:defRPr/>
            </a:pPr>
            <a:endParaRPr lang="en-US" sz="1900" b="1" dirty="0">
              <a:solidFill>
                <a:schemeClr val="accent2"/>
              </a:solidFill>
              <a:latin typeface="Arial" panose="020B0604020202020204" pitchFamily="34" charset="0"/>
            </a:endParaRPr>
          </a:p>
          <a:p>
            <a:pPr>
              <a:spcBef>
                <a:spcPct val="0"/>
              </a:spcBef>
              <a:buClrTx/>
              <a:buSzTx/>
              <a:buNone/>
              <a:defRPr/>
            </a:pPr>
            <a:r>
              <a:rPr lang="en-US" sz="1900" b="1" dirty="0">
                <a:solidFill>
                  <a:srgbClr val="0070C0"/>
                </a:solidFill>
                <a:latin typeface="Arial" panose="020B0604020202020204" pitchFamily="34" charset="0"/>
              </a:rPr>
              <a:t>POLY Fellows</a:t>
            </a:r>
          </a:p>
          <a:p>
            <a:pPr>
              <a:spcBef>
                <a:spcPct val="0"/>
              </a:spcBef>
              <a:buClrTx/>
              <a:buSzTx/>
              <a:buNone/>
              <a:defRPr/>
            </a:pPr>
            <a:r>
              <a:rPr lang="en-US" sz="1900" dirty="0">
                <a:solidFill>
                  <a:schemeClr val="tx1"/>
                </a:solidFill>
                <a:latin typeface="Arial" panose="020B0604020202020204" pitchFamily="34" charset="0"/>
              </a:rPr>
              <a:t>Application Due: 11/30/2021</a:t>
            </a:r>
          </a:p>
          <a:p>
            <a:pPr>
              <a:spcBef>
                <a:spcPct val="0"/>
              </a:spcBef>
              <a:buClrTx/>
              <a:buSzTx/>
              <a:buNone/>
              <a:defRPr/>
            </a:pPr>
            <a:r>
              <a:rPr lang="en-US" sz="1900" i="1" dirty="0">
                <a:solidFill>
                  <a:schemeClr val="tx1"/>
                </a:solidFill>
                <a:latin typeface="Arial" panose="020B0604020202020204" pitchFamily="34" charset="0"/>
              </a:rPr>
              <a:t>Sponsor: POLY</a:t>
            </a:r>
          </a:p>
        </p:txBody>
      </p:sp>
      <p:sp>
        <p:nvSpPr>
          <p:cNvPr id="10" name="Rectangle 22">
            <a:extLst>
              <a:ext uri="{FF2B5EF4-FFF2-40B4-BE49-F238E27FC236}">
                <a16:creationId xmlns:a16="http://schemas.microsoft.com/office/drawing/2014/main" id="{578C779E-38F4-46B5-BD62-702A73DF4524}"/>
              </a:ext>
            </a:extLst>
          </p:cNvPr>
          <p:cNvSpPr>
            <a:spLocks noChangeArrowheads="1"/>
          </p:cNvSpPr>
          <p:nvPr/>
        </p:nvSpPr>
        <p:spPr bwMode="auto">
          <a:xfrm>
            <a:off x="6194612" y="990600"/>
            <a:ext cx="5585012" cy="5638798"/>
          </a:xfrm>
          <a:prstGeom prst="rect">
            <a:avLst/>
          </a:prstGeom>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ct val="0"/>
              </a:spcBef>
              <a:buClrTx/>
              <a:buSzTx/>
              <a:buNone/>
              <a:defRPr/>
            </a:pPr>
            <a:r>
              <a:rPr lang="en-US" sz="1900" b="1" i="1" dirty="0">
                <a:solidFill>
                  <a:srgbClr val="0070C0"/>
                </a:solidFill>
                <a:latin typeface="Arial" panose="020B0604020202020204" pitchFamily="34" charset="0"/>
              </a:rPr>
              <a:t>ACS Macro Letters/Biomacromolecules/ Macromolecules </a:t>
            </a:r>
            <a:r>
              <a:rPr lang="en-US" sz="1900" b="1" dirty="0">
                <a:solidFill>
                  <a:srgbClr val="0070C0"/>
                </a:solidFill>
                <a:latin typeface="Arial" panose="020B0604020202020204" pitchFamily="34" charset="0"/>
              </a:rPr>
              <a:t>Young Investigator Award</a:t>
            </a:r>
          </a:p>
          <a:p>
            <a:pPr>
              <a:spcBef>
                <a:spcPct val="0"/>
              </a:spcBef>
              <a:buClrTx/>
              <a:buSzTx/>
              <a:buNone/>
              <a:defRPr/>
            </a:pPr>
            <a:r>
              <a:rPr lang="en-US" sz="1900" dirty="0">
                <a:solidFill>
                  <a:schemeClr val="tx1"/>
                </a:solidFill>
                <a:latin typeface="Arial" panose="020B0604020202020204" pitchFamily="34" charset="0"/>
              </a:rPr>
              <a:t>Application Due: 1/2022</a:t>
            </a:r>
          </a:p>
          <a:p>
            <a:pPr>
              <a:spcBef>
                <a:spcPct val="0"/>
              </a:spcBef>
              <a:buClrTx/>
              <a:buSzTx/>
              <a:buNone/>
              <a:defRPr/>
            </a:pPr>
            <a:r>
              <a:rPr lang="en-US" sz="1900" i="1" dirty="0">
                <a:solidFill>
                  <a:schemeClr val="tx1"/>
                </a:solidFill>
                <a:latin typeface="Arial" panose="020B0604020202020204" pitchFamily="34" charset="0"/>
              </a:rPr>
              <a:t>Sponsor: ACS </a:t>
            </a:r>
            <a:r>
              <a:rPr lang="en-US" sz="1900" i="1" dirty="0" err="1">
                <a:solidFill>
                  <a:schemeClr val="tx1"/>
                </a:solidFill>
                <a:latin typeface="Arial" panose="020B0604020202020204" pitchFamily="34" charset="0"/>
              </a:rPr>
              <a:t>MacroLetters</a:t>
            </a:r>
            <a:r>
              <a:rPr lang="en-US" sz="1900" i="1" dirty="0">
                <a:solidFill>
                  <a:schemeClr val="tx1"/>
                </a:solidFill>
                <a:latin typeface="Arial" panose="020B0604020202020204" pitchFamily="34" charset="0"/>
              </a:rPr>
              <a:t>/POLY/ Biomacromolecules/Macromolecules</a:t>
            </a:r>
          </a:p>
          <a:p>
            <a:pPr>
              <a:spcBef>
                <a:spcPct val="0"/>
              </a:spcBef>
              <a:buClrTx/>
              <a:buSzTx/>
              <a:buNone/>
              <a:defRPr/>
            </a:pPr>
            <a:endParaRPr lang="en-US" sz="1900" i="1" dirty="0">
              <a:solidFill>
                <a:schemeClr val="tx1"/>
              </a:solidFill>
              <a:latin typeface="Arial" panose="020B0604020202020204" pitchFamily="34" charset="0"/>
            </a:endParaRPr>
          </a:p>
          <a:p>
            <a:pPr>
              <a:spcBef>
                <a:spcPts val="0"/>
              </a:spcBef>
              <a:buNone/>
              <a:defRPr/>
            </a:pPr>
            <a:r>
              <a:rPr lang="en-US" sz="1900" b="1" dirty="0">
                <a:solidFill>
                  <a:srgbClr val="0070C0"/>
                </a:solidFill>
                <a:latin typeface="Arial" panose="020B0604020202020204" pitchFamily="34" charset="0"/>
              </a:rPr>
              <a:t>Henkel Award for Outstanding Graduate Research in Polymer Science &amp; Engineering</a:t>
            </a:r>
          </a:p>
          <a:p>
            <a:pPr>
              <a:spcBef>
                <a:spcPts val="0"/>
              </a:spcBef>
              <a:buNone/>
              <a:defRPr/>
            </a:pPr>
            <a:r>
              <a:rPr lang="en-US" sz="1900" dirty="0">
                <a:solidFill>
                  <a:schemeClr val="tx1"/>
                </a:solidFill>
                <a:latin typeface="Arial" panose="020B0604020202020204" pitchFamily="34" charset="0"/>
              </a:rPr>
              <a:t>Application Due: 1/25/2022 </a:t>
            </a:r>
          </a:p>
          <a:p>
            <a:pPr>
              <a:spcBef>
                <a:spcPts val="0"/>
              </a:spcBef>
              <a:buNone/>
              <a:defRPr/>
            </a:pPr>
            <a:r>
              <a:rPr lang="en-US" sz="1900" i="1" dirty="0">
                <a:solidFill>
                  <a:schemeClr val="tx1"/>
                </a:solidFill>
                <a:latin typeface="Arial" panose="020B0604020202020204" pitchFamily="34" charset="0"/>
              </a:rPr>
              <a:t>Sponsor: Henkel</a:t>
            </a:r>
          </a:p>
          <a:p>
            <a:pPr>
              <a:spcBef>
                <a:spcPts val="0"/>
              </a:spcBef>
              <a:buNone/>
              <a:defRPr/>
            </a:pPr>
            <a:endParaRPr lang="en-US" sz="1900" i="1" dirty="0">
              <a:solidFill>
                <a:schemeClr val="tx1"/>
              </a:solidFill>
              <a:latin typeface="Arial" panose="020B0604020202020204" pitchFamily="34" charset="0"/>
            </a:endParaRPr>
          </a:p>
          <a:p>
            <a:pPr>
              <a:spcBef>
                <a:spcPts val="0"/>
              </a:spcBef>
              <a:buNone/>
              <a:defRPr/>
            </a:pPr>
            <a:r>
              <a:rPr lang="en-US" sz="1900" b="1" dirty="0">
                <a:solidFill>
                  <a:srgbClr val="0070C0"/>
                </a:solidFill>
                <a:latin typeface="Arial" panose="020B0604020202020204" pitchFamily="34" charset="0"/>
              </a:rPr>
              <a:t>DSM Bright Science Award for Ph.D. Students</a:t>
            </a:r>
          </a:p>
          <a:p>
            <a:pPr>
              <a:spcBef>
                <a:spcPts val="0"/>
              </a:spcBef>
              <a:buNone/>
              <a:defRPr/>
            </a:pPr>
            <a:r>
              <a:rPr lang="en-US" sz="1900" dirty="0">
                <a:solidFill>
                  <a:schemeClr val="tx1"/>
                </a:solidFill>
                <a:latin typeface="Arial" panose="020B0604020202020204" pitchFamily="34" charset="0"/>
              </a:rPr>
              <a:t>Application Due: 2/2022 </a:t>
            </a:r>
          </a:p>
          <a:p>
            <a:pPr>
              <a:spcBef>
                <a:spcPts val="0"/>
              </a:spcBef>
              <a:buNone/>
              <a:defRPr/>
            </a:pPr>
            <a:r>
              <a:rPr lang="en-US" sz="1900" i="1" dirty="0">
                <a:solidFill>
                  <a:schemeClr val="tx1"/>
                </a:solidFill>
                <a:latin typeface="Arial" panose="020B0604020202020204" pitchFamily="34" charset="0"/>
              </a:rPr>
              <a:t>Sponsor: Royal DSM</a:t>
            </a:r>
          </a:p>
          <a:p>
            <a:pPr>
              <a:spcBef>
                <a:spcPts val="0"/>
              </a:spcBef>
              <a:buNone/>
              <a:defRPr/>
            </a:pPr>
            <a:endParaRPr lang="en-US" sz="1900" i="1" dirty="0">
              <a:solidFill>
                <a:schemeClr val="tx1"/>
              </a:solidFill>
              <a:latin typeface="Arial" panose="020B0604020202020204" pitchFamily="34" charset="0"/>
            </a:endParaRPr>
          </a:p>
          <a:p>
            <a:pPr>
              <a:spcBef>
                <a:spcPts val="0"/>
              </a:spcBef>
              <a:buNone/>
              <a:defRPr/>
            </a:pPr>
            <a:r>
              <a:rPr lang="en-US" sz="1900" b="1" dirty="0">
                <a:solidFill>
                  <a:srgbClr val="0070C0"/>
                </a:solidFill>
                <a:latin typeface="Arial" panose="020B0604020202020204" pitchFamily="34" charset="0"/>
              </a:rPr>
              <a:t>Carl S. Marvel Award for Creative Polymer Chemistry</a:t>
            </a:r>
          </a:p>
          <a:p>
            <a:pPr>
              <a:spcBef>
                <a:spcPts val="0"/>
              </a:spcBef>
              <a:buNone/>
              <a:defRPr/>
            </a:pPr>
            <a:r>
              <a:rPr lang="en-US" sz="1900" dirty="0">
                <a:solidFill>
                  <a:schemeClr val="tx1"/>
                </a:solidFill>
                <a:latin typeface="Arial" panose="020B0604020202020204" pitchFamily="34" charset="0"/>
              </a:rPr>
              <a:t>Application Due: 7/1/2022</a:t>
            </a:r>
          </a:p>
          <a:p>
            <a:pPr>
              <a:spcBef>
                <a:spcPts val="0"/>
              </a:spcBef>
              <a:buNone/>
              <a:defRPr/>
            </a:pPr>
            <a:r>
              <a:rPr lang="en-US" sz="1900" i="1" dirty="0">
                <a:solidFill>
                  <a:schemeClr val="tx1"/>
                </a:solidFill>
                <a:latin typeface="Arial" panose="020B0604020202020204" pitchFamily="34" charset="0"/>
              </a:rPr>
              <a:t>Sponsor: POLY</a:t>
            </a:r>
          </a:p>
        </p:txBody>
      </p:sp>
    </p:spTree>
    <p:extLst>
      <p:ext uri="{BB962C8B-B14F-4D97-AF65-F5344CB8AC3E}">
        <p14:creationId xmlns:p14="http://schemas.microsoft.com/office/powerpoint/2010/main" val="17615477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5629-C866-446B-A701-EDD247C1C606}"/>
              </a:ext>
            </a:extLst>
          </p:cNvPr>
          <p:cNvSpPr>
            <a:spLocks noGrp="1"/>
          </p:cNvSpPr>
          <p:nvPr>
            <p:ph type="title"/>
          </p:nvPr>
        </p:nvSpPr>
        <p:spPr>
          <a:xfrm>
            <a:off x="508000" y="453364"/>
            <a:ext cx="11176000" cy="665162"/>
          </a:xfrm>
        </p:spPr>
        <p:txBody>
          <a:bodyPr/>
          <a:lstStyle/>
          <a:p>
            <a:r>
              <a:rPr lang="en-US" dirty="0"/>
              <a:t>General Award Announcements</a:t>
            </a:r>
          </a:p>
        </p:txBody>
      </p:sp>
      <p:sp>
        <p:nvSpPr>
          <p:cNvPr id="3" name="Text Placeholder 2">
            <a:extLst>
              <a:ext uri="{FF2B5EF4-FFF2-40B4-BE49-F238E27FC236}">
                <a16:creationId xmlns:a16="http://schemas.microsoft.com/office/drawing/2014/main" id="{A031F859-C9FC-4D20-9A3E-8E46799BACBF}"/>
              </a:ext>
            </a:extLst>
          </p:cNvPr>
          <p:cNvSpPr>
            <a:spLocks noGrp="1"/>
          </p:cNvSpPr>
          <p:nvPr>
            <p:ph type="body" sz="quarter" idx="10"/>
          </p:nvPr>
        </p:nvSpPr>
        <p:spPr>
          <a:xfrm>
            <a:off x="508000" y="1634728"/>
            <a:ext cx="11176000" cy="4308872"/>
          </a:xfrm>
          <a:solidFill>
            <a:schemeClr val="bg1"/>
          </a:solidFill>
        </p:spPr>
        <p:txBody>
          <a:bodyPr/>
          <a:lstStyle/>
          <a:p>
            <a:r>
              <a:rPr lang="en-US" sz="2500" dirty="0">
                <a:latin typeface="Arial" panose="020B0604020202020204" pitchFamily="34" charset="0"/>
                <a:cs typeface="Arial" panose="020B0604020202020204" pitchFamily="34" charset="0"/>
              </a:rPr>
              <a:t>Starting January 2022, </a:t>
            </a:r>
            <a:r>
              <a:rPr lang="en-US" sz="2500" dirty="0" err="1">
                <a:latin typeface="Arial" panose="020B0604020202020204" pitchFamily="34" charset="0"/>
                <a:cs typeface="Arial" panose="020B0604020202020204" pitchFamily="34" charset="0"/>
              </a:rPr>
              <a:t>Semra</a:t>
            </a:r>
            <a:r>
              <a:rPr lang="en-US" sz="2500" dirty="0">
                <a:latin typeface="Arial" panose="020B0604020202020204" pitchFamily="34" charset="0"/>
                <a:cs typeface="Arial" panose="020B0604020202020204" pitchFamily="34" charset="0"/>
              </a:rPr>
              <a:t> will step down from the awards committee to fill her new position as POLY chair. The awards committee will need a replacement soon. If anyone has an idea of who to suggest as a replacement or if you would like to volunteer, please let Alan Hopkins (</a:t>
            </a:r>
            <a:r>
              <a:rPr lang="en-US" sz="2500" b="0" i="0" dirty="0">
                <a:solidFill>
                  <a:srgbClr val="555555"/>
                </a:solidFill>
                <a:effectLst/>
                <a:latin typeface="Arial" panose="020B0604020202020204" pitchFamily="34" charset="0"/>
                <a:cs typeface="Arial" panose="020B0604020202020204" pitchFamily="34" charset="0"/>
              </a:rPr>
              <a:t>alan.r.hopkins@aero.org)</a:t>
            </a:r>
            <a:r>
              <a:rPr lang="en-US" sz="2500" dirty="0">
                <a:latin typeface="Arial" panose="020B0604020202020204" pitchFamily="34" charset="0"/>
                <a:cs typeface="Arial" panose="020B0604020202020204" pitchFamily="34" charset="0"/>
              </a:rPr>
              <a:t> know.</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The Graduate Student Travel Award submission deadline is </a:t>
            </a:r>
            <a:r>
              <a:rPr lang="en-US" sz="2500" b="1" dirty="0">
                <a:latin typeface="Arial" panose="020B0604020202020204" pitchFamily="34" charset="0"/>
                <a:cs typeface="Arial" panose="020B0604020202020204" pitchFamily="34" charset="0"/>
              </a:rPr>
              <a:t>September 11, 2021, by 5 PM PST</a:t>
            </a:r>
            <a:r>
              <a:rPr lang="en-US" sz="2500" dirty="0">
                <a:latin typeface="Arial" panose="020B0604020202020204" pitchFamily="34" charset="0"/>
                <a:cs typeface="Arial" panose="020B0604020202020204" pitchFamily="34" charset="0"/>
              </a:rPr>
              <a:t>. POLY has supported graduate travel since 2009. Over 50 graduate students were awarded funding to help cover travel cost in order to attend ACS National Meetings. This award is one the few successful ACS programs that help and promote graduate students which may lead to potential future POLY members!</a:t>
            </a:r>
          </a:p>
        </p:txBody>
      </p:sp>
    </p:spTree>
    <p:extLst>
      <p:ext uri="{BB962C8B-B14F-4D97-AF65-F5344CB8AC3E}">
        <p14:creationId xmlns:p14="http://schemas.microsoft.com/office/powerpoint/2010/main" val="2636548990"/>
      </p:ext>
    </p:extLst>
  </p:cSld>
  <p:clrMapOvr>
    <a:masterClrMapping/>
  </p:clrMapOvr>
  <p:transition>
    <p:fade/>
  </p:transition>
</p:sld>
</file>

<file path=ppt/theme/theme1.xml><?xml version="1.0" encoding="utf-8"?>
<a:theme xmlns:a="http://schemas.openxmlformats.org/drawingml/2006/main" name="Title of Presentation">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teelblu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56488565_Futuristic pitch deck_AAS_v4" id="{81C854B4-8588-4171-B50E-9B042741D072}" vid="{97BC3161-E59E-4E12-8009-4336211748C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Title of Presentation</Template>
  <TotalTime>47303</TotalTime>
  <Words>616</Words>
  <Application>Microsoft Office PowerPoint</Application>
  <PresentationFormat>Widescreen</PresentationFormat>
  <Paragraphs>44</Paragraphs>
  <Slides>3</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vt:i4>
      </vt:variant>
    </vt:vector>
  </HeadingPairs>
  <TitlesOfParts>
    <vt:vector size="17" baseType="lpstr">
      <vt:lpstr>Arial</vt:lpstr>
      <vt:lpstr>Calibri</vt:lpstr>
      <vt:lpstr>Calibri Light</vt:lpstr>
      <vt:lpstr>Courier New</vt:lpstr>
      <vt:lpstr>Gill Sans MT</vt:lpstr>
      <vt:lpstr>Segoe UI Light</vt:lpstr>
      <vt:lpstr>Times New Roman</vt:lpstr>
      <vt:lpstr>Wingdings</vt:lpstr>
      <vt:lpstr>Wingdings 3</vt:lpstr>
      <vt:lpstr>Title of Presentation</vt:lpstr>
      <vt:lpstr>White with Courier font for code slides</vt:lpstr>
      <vt:lpstr>steelblue</vt:lpstr>
      <vt:lpstr>Custom Design</vt:lpstr>
      <vt:lpstr>Office Theme</vt:lpstr>
      <vt:lpstr>Congratulations Paul J. Flory Polymer  Education Award</vt:lpstr>
      <vt:lpstr>PowerPoint Presentation</vt:lpstr>
      <vt:lpstr>General Award Announcements</vt:lpstr>
    </vt:vector>
  </TitlesOfParts>
  <Company>VA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 DIVISION OF POLYMER CHEMISTRY</dc:title>
  <dc:creator>Chemistry</dc:creator>
  <cp:lastModifiedBy>Owner</cp:lastModifiedBy>
  <cp:revision>2714</cp:revision>
  <cp:lastPrinted>2020-01-16T16:21:01Z</cp:lastPrinted>
  <dcterms:created xsi:type="dcterms:W3CDTF">2006-01-06T20:26:58Z</dcterms:created>
  <dcterms:modified xsi:type="dcterms:W3CDTF">2021-08-22T15:31:48Z</dcterms:modified>
</cp:coreProperties>
</file>