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72" r:id="rId2"/>
    <p:sldMasterId id="2147483673" r:id="rId3"/>
  </p:sldMasterIdLst>
  <p:sldIdLst>
    <p:sldId id="262" r:id="rId4"/>
    <p:sldId id="272" r:id="rId5"/>
    <p:sldId id="273" r:id="rId6"/>
    <p:sldId id="275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71A"/>
    <a:srgbClr val="341F5A"/>
    <a:srgbClr val="C73233"/>
    <a:srgbClr val="D9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19EAA8-C691-45C7-8D31-ED49C6378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4753" y="2188256"/>
            <a:ext cx="6473371" cy="869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3BEFBD-236F-4981-82B8-9EEEC003C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4753" y="3098800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126E0AB-CA4E-40E8-8C7C-8E57A6026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4753" y="3781198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Paper ID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8FCC5ED-F80F-4AE1-B118-649702675D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4753" y="4463596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22724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0236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5573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5C45B8-F997-4807-8C67-7E2F9177F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629C293-EF02-4E92-964E-968B7FE1F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569325-81B5-40AC-87F5-546323E6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332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522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robert.h.lambeth2.civ@army.mil" TargetMode="External"/><Relationship Id="rId7" Type="http://schemas.openxmlformats.org/officeDocument/2006/relationships/image" Target="../media/image11.jpeg"/><Relationship Id="rId2" Type="http://schemas.openxmlformats.org/officeDocument/2006/relationships/hyperlink" Target="mailto:saitot@ornl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mailto:RAShort@PPG.com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mailto:sumerlin@chem.ufl.edu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5A65A-FA1E-48AC-AC1E-1D63F5839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8082" y="2176787"/>
            <a:ext cx="6473371" cy="869950"/>
          </a:xfrm>
        </p:spPr>
        <p:txBody>
          <a:bodyPr/>
          <a:lstStyle/>
          <a:p>
            <a:r>
              <a:rPr lang="en-US" dirty="0"/>
              <a:t>POLY Webinar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DEB6D-3174-4894-81D0-FB7FB386C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0285" y="4444312"/>
            <a:ext cx="7008964" cy="641804"/>
          </a:xfrm>
        </p:spPr>
        <p:txBody>
          <a:bodyPr/>
          <a:lstStyle/>
          <a:p>
            <a:r>
              <a:rPr lang="en-US" dirty="0"/>
              <a:t>Tomonori Saito, Brent Sumerlin, Rebecca Olson Short, Bob Lambeth</a:t>
            </a:r>
          </a:p>
        </p:txBody>
      </p:sp>
    </p:spTree>
    <p:extLst>
      <p:ext uri="{BB962C8B-B14F-4D97-AF65-F5344CB8AC3E}">
        <p14:creationId xmlns:p14="http://schemas.microsoft.com/office/powerpoint/2010/main" val="230519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B7748A-246E-4059-9FF2-BBAB74F826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688" y="148588"/>
            <a:ext cx="10625137" cy="703716"/>
          </a:xfrm>
        </p:spPr>
        <p:txBody>
          <a:bodyPr/>
          <a:lstStyle/>
          <a:p>
            <a:r>
              <a:rPr lang="en-US" dirty="0"/>
              <a:t>POLY Webinars: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E20DF6-7643-4D55-28A3-DD8574CD4286}"/>
              </a:ext>
            </a:extLst>
          </p:cNvPr>
          <p:cNvSpPr/>
          <p:nvPr/>
        </p:nvSpPr>
        <p:spPr>
          <a:xfrm>
            <a:off x="3892523" y="932842"/>
            <a:ext cx="4237273" cy="5173534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D43D2D-943A-DCF7-A583-103AD3DB2590}"/>
              </a:ext>
            </a:extLst>
          </p:cNvPr>
          <p:cNvSpPr/>
          <p:nvPr/>
        </p:nvSpPr>
        <p:spPr>
          <a:xfrm>
            <a:off x="4196589" y="613642"/>
            <a:ext cx="3629137" cy="10625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0" dirty="0">
                <a:solidFill>
                  <a:schemeClr val="bg1"/>
                </a:solidFill>
                <a:effectLst/>
              </a:rPr>
              <a:t>Better Biodegradable Vinyl Polymer Materials by Improving Radical Ring-Opening Polymerization (</a:t>
            </a:r>
            <a:r>
              <a:rPr lang="en-US" sz="1600" b="1" i="0" dirty="0" err="1">
                <a:solidFill>
                  <a:schemeClr val="bg1"/>
                </a:solidFill>
                <a:effectLst/>
              </a:rPr>
              <a:t>rROP</a:t>
            </a:r>
            <a:r>
              <a:rPr lang="en-US" sz="1600" b="1" i="0" dirty="0">
                <a:solidFill>
                  <a:schemeClr val="bg1"/>
                </a:solidFill>
                <a:effectLst/>
              </a:rPr>
              <a:t>)</a:t>
            </a:r>
            <a:endParaRPr lang="en-US" sz="1600" b="1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5/2/2024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34038-5904-999C-22DF-5D64BB0C1329}"/>
              </a:ext>
            </a:extLst>
          </p:cNvPr>
          <p:cNvSpPr txBox="1"/>
          <p:nvPr/>
        </p:nvSpPr>
        <p:spPr>
          <a:xfrm>
            <a:off x="4102157" y="1740394"/>
            <a:ext cx="3770197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Jia </a:t>
            </a:r>
            <a:r>
              <a:rPr lang="en-US" sz="1500" b="1" dirty="0" err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Niu</a:t>
            </a:r>
            <a:endParaRPr lang="en-US" sz="1500" b="1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Associate Professor of Chemistry </a:t>
            </a:r>
            <a:endParaRPr lang="en-US" sz="15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Department of Chemistry</a:t>
            </a:r>
            <a:endParaRPr lang="en-US" sz="15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Boston College</a:t>
            </a:r>
            <a:endParaRPr lang="en-US" sz="15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15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Julien Nicolas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CNRS Research Director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srgbClr val="000000"/>
                </a:solidFill>
                <a:effectLst/>
                <a:ea typeface="Yu Gothic" panose="020B0400000000000000" pitchFamily="34" charset="-128"/>
              </a:rPr>
              <a:t>Institut</a:t>
            </a:r>
            <a:r>
              <a:rPr lang="en-US" sz="1500" dirty="0">
                <a:solidFill>
                  <a:srgbClr val="000000"/>
                </a:solidFill>
                <a:effectLst/>
                <a:ea typeface="Yu Gothic" panose="020B0400000000000000" pitchFamily="34" charset="-128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ea typeface="Yu Gothic" panose="020B0400000000000000" pitchFamily="34" charset="-128"/>
              </a:rPr>
              <a:t>Galien</a:t>
            </a:r>
            <a:r>
              <a:rPr lang="en-US" sz="1500" dirty="0">
                <a:solidFill>
                  <a:srgbClr val="000000"/>
                </a:solidFill>
                <a:effectLst/>
                <a:ea typeface="Yu Gothic" panose="020B0400000000000000" pitchFamily="34" charset="-128"/>
              </a:rPr>
              <a:t> Paris-</a:t>
            </a:r>
            <a:r>
              <a:rPr lang="en-US" sz="1500" dirty="0" err="1">
                <a:solidFill>
                  <a:srgbClr val="000000"/>
                </a:solidFill>
                <a:effectLst/>
                <a:ea typeface="Yu Gothic" panose="020B0400000000000000" pitchFamily="34" charset="-128"/>
              </a:rPr>
              <a:t>Saclay</a:t>
            </a:r>
            <a:r>
              <a:rPr lang="en-US" sz="1500" dirty="0">
                <a:solidFill>
                  <a:srgbClr val="000000"/>
                </a:solidFill>
                <a:effectLst/>
                <a:ea typeface="Yu Gothic" panose="020B0400000000000000" pitchFamily="34" charset="-128"/>
              </a:rPr>
              <a:t>, CNRS UMR 8612</a:t>
            </a:r>
            <a:endParaRPr lang="en-US" sz="1500" dirty="0">
              <a:effectLst/>
              <a:ea typeface="Yu Gothic" panose="020B0400000000000000" pitchFamily="34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Faculté de Pharmacie, Université Paris-Saclay </a:t>
            </a:r>
            <a:endParaRPr lang="en-US" sz="15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15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Josh </a:t>
            </a:r>
            <a:r>
              <a:rPr lang="en-US" sz="1500" b="1" dirty="0" err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Worch</a:t>
            </a:r>
            <a:r>
              <a:rPr lang="en-US" sz="15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  <a:r>
              <a:rPr lang="en-US" sz="1500" i="0" dirty="0">
                <a:solidFill>
                  <a:srgbClr val="333333"/>
                </a:solidFill>
                <a:effectLst/>
              </a:rPr>
              <a:t>(moderator)</a:t>
            </a:r>
            <a:endParaRPr lang="en-US" sz="15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Assistant Professor of Chemistry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Department of Chemistry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Virginia Tech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F640FF-6029-425B-A2DD-200453B5CDCF}"/>
              </a:ext>
            </a:extLst>
          </p:cNvPr>
          <p:cNvGrpSpPr/>
          <p:nvPr/>
        </p:nvGrpSpPr>
        <p:grpSpPr>
          <a:xfrm>
            <a:off x="134467" y="667922"/>
            <a:ext cx="3646070" cy="5322680"/>
            <a:chOff x="240049" y="1033670"/>
            <a:chExt cx="3646070" cy="54592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F22D2-63BD-59E4-A467-8C6668F468F8}"/>
                </a:ext>
              </a:extLst>
            </p:cNvPr>
            <p:cNvSpPr/>
            <p:nvPr/>
          </p:nvSpPr>
          <p:spPr>
            <a:xfrm>
              <a:off x="249557" y="1408615"/>
              <a:ext cx="3636562" cy="5084260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DE85776-CCB3-C8F5-D923-320F7750EE6C}"/>
                </a:ext>
              </a:extLst>
            </p:cNvPr>
            <p:cNvSpPr/>
            <p:nvPr/>
          </p:nvSpPr>
          <p:spPr>
            <a:xfrm>
              <a:off x="380552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Better Ion Transport Through Polymer Chemistry 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/8/2024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CD11842E-1568-5BB6-CEAB-09C2D0E69C32}"/>
                </a:ext>
              </a:extLst>
            </p:cNvPr>
            <p:cNvSpPr txBox="1"/>
            <p:nvPr/>
          </p:nvSpPr>
          <p:spPr>
            <a:xfrm>
              <a:off x="450974" y="1827494"/>
              <a:ext cx="3374572" cy="86177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EBF597-DB32-FE63-74AF-BAF3DB747021}"/>
                </a:ext>
              </a:extLst>
            </p:cNvPr>
            <p:cNvSpPr txBox="1"/>
            <p:nvPr/>
          </p:nvSpPr>
          <p:spPr>
            <a:xfrm>
              <a:off x="240049" y="1849969"/>
              <a:ext cx="3463343" cy="37249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effectLst/>
                  <a:latin typeface="Calibri" panose="020F0502020204030204" pitchFamily="34" charset="0"/>
                  <a:ea typeface="Yu Mincho" panose="02020400000000000000" pitchFamily="18" charset="-128"/>
                </a:rPr>
                <a:t>Alexei Sokolov</a:t>
              </a:r>
              <a:br>
                <a:rPr lang="en-US" sz="15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</a:rPr>
              </a:br>
              <a:r>
                <a:rPr lang="en-US" sz="15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ORNL/UT Governor's Chair, Professor</a:t>
              </a:r>
              <a:endParaRPr lang="en-US" sz="1500" dirty="0">
                <a:effectLst/>
                <a:latin typeface="Calibri" panose="020F0502020204030204" pitchFamily="34" charset="0"/>
                <a:ea typeface="Yu Mincho" panose="02020400000000000000" pitchFamily="18" charset="-128"/>
              </a:endParaRPr>
            </a:p>
            <a:p>
              <a:r>
                <a:rPr lang="en-US" sz="1500" dirty="0">
                  <a:solidFill>
                    <a:srgbClr val="000000"/>
                  </a:solidFill>
                  <a:effectLst/>
                  <a:ea typeface="Yu Mincho" panose="02020400000000000000" pitchFamily="18" charset="-128"/>
                  <a:cs typeface="Calibri" panose="020F0502020204030204" pitchFamily="34" charset="0"/>
                </a:rPr>
                <a:t>Chemical Sciences Division </a:t>
              </a:r>
              <a:endParaRPr lang="en-US" sz="1500" dirty="0">
                <a:effectLst/>
                <a:ea typeface="Yu Mincho" panose="02020400000000000000" pitchFamily="18" charset="-128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Oak Ridge National Laboratory</a:t>
              </a:r>
              <a:endParaRPr lang="en-US" sz="1500" dirty="0">
                <a:effectLst/>
                <a:latin typeface="Calibri" panose="020F0502020204030204" pitchFamily="34" charset="0"/>
                <a:ea typeface="Yu Mincho" panose="02020400000000000000" pitchFamily="18" charset="-128"/>
              </a:endParaRPr>
            </a:p>
            <a:p>
              <a:r>
                <a:rPr lang="en-US" sz="15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</a:rPr>
                <a:t>Department of Chemistry</a:t>
              </a:r>
            </a:p>
            <a:p>
              <a:r>
                <a:rPr lang="en-US" sz="15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</a:rPr>
                <a:t>University of Tennessee, Knoxville</a:t>
              </a:r>
            </a:p>
            <a:p>
              <a:pPr marL="0" marR="0">
                <a:spcBef>
                  <a:spcPts val="300"/>
                </a:spcBef>
                <a:spcAft>
                  <a:spcPts val="0"/>
                </a:spcAft>
              </a:pPr>
              <a:r>
                <a:rPr lang="en-US" sz="15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</a:rPr>
                <a:t>Michael Hickner</a:t>
              </a:r>
              <a:endParaRPr lang="en-US" sz="1500" dirty="0">
                <a:effectLst/>
                <a:latin typeface="Calibri" panose="020F0502020204030204" pitchFamily="34" charset="0"/>
                <a:ea typeface="Yu Mincho" panose="02020400000000000000" pitchFamily="18" charset="-128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latin typeface="-webkit-standard"/>
                  <a:ea typeface="Yu Mincho" panose="02020400000000000000" pitchFamily="18" charset="-128"/>
                </a:rPr>
                <a:t>Craig A. Rogerson Endowed Professor</a:t>
              </a:r>
              <a:endParaRPr lang="en-US" sz="1500" dirty="0">
                <a:effectLst/>
                <a:latin typeface="Calibri" panose="020F0502020204030204" pitchFamily="34" charset="0"/>
                <a:ea typeface="Yu Mincho" panose="02020400000000000000" pitchFamily="18" charset="-128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latin typeface="-webkit-standard"/>
                  <a:ea typeface="Yu Mincho" panose="02020400000000000000" pitchFamily="18" charset="-128"/>
                </a:rPr>
                <a:t>Department of Chemical Engineering and Materials Science</a:t>
              </a:r>
              <a:endParaRPr lang="en-US" sz="1500" dirty="0">
                <a:effectLst/>
                <a:latin typeface="Calibri" panose="020F0502020204030204" pitchFamily="34" charset="0"/>
                <a:ea typeface="Yu Mincho" panose="02020400000000000000" pitchFamily="18" charset="-128"/>
              </a:endParaRPr>
            </a:p>
            <a:p>
              <a:pPr marL="0" marR="0">
                <a:spcAft>
                  <a:spcPts val="0"/>
                </a:spcAft>
              </a:pPr>
              <a:r>
                <a:rPr lang="en-US" sz="1500" dirty="0">
                  <a:effectLst/>
                  <a:latin typeface="-webkit-standard"/>
                  <a:ea typeface="Yu Mincho" panose="02020400000000000000" pitchFamily="18" charset="-128"/>
                </a:rPr>
                <a:t>Michigan State University</a:t>
              </a:r>
              <a:endParaRPr lang="en-US" sz="1500" dirty="0">
                <a:solidFill>
                  <a:srgbClr val="333333"/>
                </a:solidFill>
                <a:latin typeface="-webkit-standard"/>
                <a:ea typeface="Yu Mincho" panose="02020400000000000000" pitchFamily="18" charset="-128"/>
              </a:endParaRPr>
            </a:p>
            <a:p>
              <a:pPr marL="0" marR="0">
                <a:spcBef>
                  <a:spcPts val="300"/>
                </a:spcBef>
                <a:spcAft>
                  <a:spcPts val="0"/>
                </a:spcAft>
              </a:pPr>
              <a:r>
                <a:rPr lang="en-US" sz="1500" b="1" i="0" dirty="0">
                  <a:effectLst/>
                </a:rPr>
                <a:t>X. Chelsea Chen </a:t>
              </a:r>
              <a:r>
                <a:rPr lang="en-US" sz="1500" i="0" dirty="0">
                  <a:effectLst/>
                </a:rPr>
                <a:t>(moderator)</a:t>
              </a:r>
              <a:endParaRPr lang="en-US" sz="1500" b="1" i="0" dirty="0">
                <a:effectLst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ea typeface="Yu Mincho" panose="02020400000000000000" pitchFamily="18" charset="-128"/>
                  <a:cs typeface="Calibri" panose="020F0502020204030204" pitchFamily="34" charset="0"/>
                </a:rPr>
                <a:t>R&amp;D Staff - Polymer Scientist </a:t>
              </a:r>
              <a:endParaRPr lang="en-US" sz="1500" dirty="0">
                <a:effectLst/>
                <a:ea typeface="Yu Mincho" panose="02020400000000000000" pitchFamily="18" charset="-128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ea typeface="Yu Mincho" panose="02020400000000000000" pitchFamily="18" charset="-128"/>
                  <a:cs typeface="Calibri" panose="020F0502020204030204" pitchFamily="34" charset="0"/>
                </a:rPr>
                <a:t>Chemical Sciences Division </a:t>
              </a:r>
              <a:endParaRPr lang="en-US" sz="1500" dirty="0">
                <a:effectLst/>
                <a:ea typeface="Yu Mincho" panose="02020400000000000000" pitchFamily="18" charset="-128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ea typeface="Yu Mincho" panose="02020400000000000000" pitchFamily="18" charset="-128"/>
                  <a:cs typeface="Calibri" panose="020F0502020204030204" pitchFamily="34" charset="0"/>
                </a:rPr>
                <a:t>Oak Ridge National Laboratory </a:t>
              </a:r>
              <a:endParaRPr lang="en-US" sz="1500" dirty="0">
                <a:effectLst/>
                <a:ea typeface="Yu Mincho" panose="02020400000000000000" pitchFamily="18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C7C8D4-B2A9-E2C0-E5A9-66A49AD3F142}"/>
              </a:ext>
            </a:extLst>
          </p:cNvPr>
          <p:cNvGrpSpPr/>
          <p:nvPr/>
        </p:nvGrpSpPr>
        <p:grpSpPr>
          <a:xfrm>
            <a:off x="8157159" y="604001"/>
            <a:ext cx="3877184" cy="5322680"/>
            <a:chOff x="-35179" y="1033670"/>
            <a:chExt cx="3921298" cy="545920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E6E81E-A97D-B63A-3BC3-E7CBA8C13D40}"/>
                </a:ext>
              </a:extLst>
            </p:cNvPr>
            <p:cNvSpPr/>
            <p:nvPr/>
          </p:nvSpPr>
          <p:spPr>
            <a:xfrm>
              <a:off x="-35179" y="1408615"/>
              <a:ext cx="3921298" cy="5084260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F37CEC6-6C5F-64E4-B1B1-C292515B27AE}"/>
                </a:ext>
              </a:extLst>
            </p:cNvPr>
            <p:cNvSpPr/>
            <p:nvPr/>
          </p:nvSpPr>
          <p:spPr>
            <a:xfrm>
              <a:off x="287533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Polymer Brushes   </a:t>
              </a:r>
            </a:p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9/19/2024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264F14-303C-646E-4218-63D6887A4D2D}"/>
                </a:ext>
              </a:extLst>
            </p:cNvPr>
            <p:cNvSpPr txBox="1"/>
            <p:nvPr/>
          </p:nvSpPr>
          <p:spPr>
            <a:xfrm>
              <a:off x="50406" y="1934808"/>
              <a:ext cx="3835712" cy="347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effectLst/>
                <a:ea typeface="Yu Mincho" panose="02020400000000000000" pitchFamily="18" charset="-128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1E5ACFA-37DB-53F6-132F-5245D949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52" y="5154364"/>
            <a:ext cx="2508714" cy="16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FC2FDA-5EEB-EA8F-1000-02213289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294" y="4956659"/>
            <a:ext cx="2771632" cy="18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34AA7-4882-EBFC-7098-EF4D529D03B2}"/>
              </a:ext>
            </a:extLst>
          </p:cNvPr>
          <p:cNvSpPr txBox="1"/>
          <p:nvPr/>
        </p:nvSpPr>
        <p:spPr>
          <a:xfrm>
            <a:off x="8287336" y="1675351"/>
            <a:ext cx="3770197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H" sz="1500" b="1" dirty="0" err="1">
                <a:effectLst/>
                <a:ea typeface="Yu Mincho" panose="02020400000000000000" pitchFamily="18" charset="-128"/>
              </a:rPr>
              <a:t>Harm</a:t>
            </a:r>
            <a:r>
              <a:rPr lang="fr-CH" sz="1500" b="1" dirty="0">
                <a:effectLst/>
                <a:ea typeface="Yu Mincho" panose="02020400000000000000" pitchFamily="18" charset="-128"/>
              </a:rPr>
              <a:t>-Anton </a:t>
            </a:r>
            <a:r>
              <a:rPr lang="fr-CH" sz="1500" b="1" dirty="0" err="1">
                <a:effectLst/>
                <a:ea typeface="Yu Mincho" panose="02020400000000000000" pitchFamily="18" charset="-128"/>
              </a:rPr>
              <a:t>Klok</a:t>
            </a:r>
            <a:endParaRPr lang="en-US" sz="1500" dirty="0">
              <a:effectLst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H" sz="1500" dirty="0">
                <a:effectLst/>
                <a:ea typeface="Yu Mincho" panose="02020400000000000000" pitchFamily="18" charset="-128"/>
              </a:rPr>
              <a:t>Ecole Polytechnique Fédérale de Lausanne (EPFL)</a:t>
            </a:r>
          </a:p>
          <a:p>
            <a:pPr>
              <a:spcAft>
                <a:spcPts val="600"/>
              </a:spcAft>
            </a:pPr>
            <a:r>
              <a:rPr lang="fr-CH" sz="1500" dirty="0">
                <a:effectLst/>
                <a:ea typeface="Yu Mincho" panose="02020400000000000000" pitchFamily="18" charset="-128"/>
              </a:rPr>
              <a:t>Institut des Matériaux, Laboratoire des Polymères</a:t>
            </a:r>
            <a:endParaRPr lang="en-US" sz="1500" dirty="0">
              <a:effectLst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kern="0" dirty="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Christopher Bates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Associate Professor</a:t>
            </a:r>
          </a:p>
          <a:p>
            <a:pPr marL="0" marR="0">
              <a:spcBef>
                <a:spcPts val="0"/>
              </a:spcBef>
            </a:pPr>
            <a:r>
              <a:rPr lang="en-US" sz="1500" dirty="0"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University of California, Santa Barbara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Materials</a:t>
            </a:r>
            <a:endParaRPr lang="en-US" sz="1500" dirty="0">
              <a:effectLst/>
              <a:ea typeface="Yu Mincho" panose="02020400000000000000" pitchFamily="18" charset="-128"/>
            </a:endParaRPr>
          </a:p>
          <a:p>
            <a:pPr fontAlgn="base">
              <a:lnSpc>
                <a:spcPts val="1560"/>
              </a:lnSpc>
            </a:pPr>
            <a:r>
              <a:rPr lang="en-US" sz="1500" b="1" kern="0" dirty="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Christian Pester </a:t>
            </a:r>
            <a:r>
              <a:rPr lang="en-US" sz="1500" i="0" dirty="0">
                <a:solidFill>
                  <a:srgbClr val="333333"/>
                </a:solidFill>
                <a:effectLst/>
              </a:rPr>
              <a:t>(moderator)</a:t>
            </a:r>
            <a:endParaRPr lang="en-US" sz="1500" dirty="0">
              <a:effectLst/>
              <a:ea typeface="Yu Gothic" panose="020B0400000000000000" pitchFamily="34" charset="-128"/>
            </a:endParaRPr>
          </a:p>
          <a:p>
            <a:pPr marL="0" marR="0" fontAlgn="base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i="0" dirty="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Associate Professor</a:t>
            </a:r>
            <a:endParaRPr lang="en-US" sz="1500" i="1" dirty="0">
              <a:effectLst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University of Delaware</a:t>
            </a:r>
            <a:endParaRPr lang="en-US" sz="1500" dirty="0">
              <a:effectLst/>
              <a:ea typeface="Yu Mincho" panose="02020400000000000000" pitchFamily="18" charset="-128"/>
            </a:endParaRPr>
          </a:p>
          <a:p>
            <a:r>
              <a:rPr lang="en-US" sz="15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Department of Materials Science and Engineering</a:t>
            </a:r>
            <a:endParaRPr lang="en-US" sz="15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72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F15259-B149-8145-1DEF-6B859F835359}"/>
              </a:ext>
            </a:extLst>
          </p:cNvPr>
          <p:cNvSpPr txBox="1">
            <a:spLocks/>
          </p:cNvSpPr>
          <p:nvPr/>
        </p:nvSpPr>
        <p:spPr>
          <a:xfrm>
            <a:off x="470654" y="115642"/>
            <a:ext cx="6932702" cy="55132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First POLY/ACS Webinar in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47096-7EB1-341D-7851-F88058C8E2A4}"/>
              </a:ext>
            </a:extLst>
          </p:cNvPr>
          <p:cNvSpPr txBox="1"/>
          <p:nvPr/>
        </p:nvSpPr>
        <p:spPr>
          <a:xfrm>
            <a:off x="6059017" y="60442"/>
            <a:ext cx="3318437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Speakers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Alexei Sokolov</a:t>
            </a:r>
            <a:b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ORNL/UT Governor's Chair, Professor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Chemical Sciences Division </a:t>
            </a:r>
            <a:endParaRPr lang="en-US" sz="1600" dirty="0">
              <a:effectLst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Oak Ridge National Laboratory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Department of Chemistry</a:t>
            </a:r>
          </a:p>
          <a:p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University of Tennessee, Knoxville      </a:t>
            </a:r>
          </a:p>
          <a:p>
            <a:endParaRPr lang="en-US" sz="1600" b="0" i="0" dirty="0">
              <a:solidFill>
                <a:srgbClr val="333333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Michael Hickner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-webkit-standard"/>
                <a:ea typeface="Yu Mincho" panose="02020400000000000000" pitchFamily="18" charset="-128"/>
              </a:rPr>
              <a:t>Craig A. Rogerson Endowed Professor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-webkit-standard"/>
                <a:ea typeface="Yu Mincho" panose="02020400000000000000" pitchFamily="18" charset="-128"/>
              </a:rPr>
              <a:t>Department of Chemical Engineering and Materials Science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-webkit-standard"/>
                <a:ea typeface="Yu Mincho" panose="02020400000000000000" pitchFamily="18" charset="-128"/>
              </a:rPr>
              <a:t>Michigan State University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5393B-5E39-BD22-F2BD-D94549E76F8E}"/>
              </a:ext>
            </a:extLst>
          </p:cNvPr>
          <p:cNvSpPr txBox="1"/>
          <p:nvPr/>
        </p:nvSpPr>
        <p:spPr>
          <a:xfrm>
            <a:off x="9377454" y="391301"/>
            <a:ext cx="2846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Moderator </a:t>
            </a:r>
          </a:p>
          <a:p>
            <a:pPr algn="l">
              <a:spcBef>
                <a:spcPts val="600"/>
              </a:spcBef>
            </a:pPr>
            <a:r>
              <a:rPr lang="en-US" sz="1600" b="1" i="0" dirty="0">
                <a:solidFill>
                  <a:srgbClr val="333333"/>
                </a:solidFill>
                <a:effectLst/>
              </a:rPr>
              <a:t>X. Chelsea Chen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R&amp;D Staff - Polymer Scientist </a:t>
            </a:r>
            <a:endParaRPr lang="en-US" sz="1600" dirty="0">
              <a:effectLst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Chemical Sciences Division </a:t>
            </a:r>
            <a:endParaRPr lang="en-US" sz="1600" dirty="0">
              <a:effectLst/>
              <a:ea typeface="Yu Mincho" panose="02020400000000000000" pitchFamily="18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Oak Ridge National Laboratory </a:t>
            </a:r>
            <a:endParaRPr lang="en-US" sz="1600" dirty="0">
              <a:effectLst/>
              <a:ea typeface="Yu Mincho" panose="020204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4B1AC-46A3-CA5B-D075-8B3477966EAA}"/>
              </a:ext>
            </a:extLst>
          </p:cNvPr>
          <p:cNvSpPr txBox="1"/>
          <p:nvPr/>
        </p:nvSpPr>
        <p:spPr>
          <a:xfrm>
            <a:off x="6115579" y="3746342"/>
            <a:ext cx="128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 Leads</a:t>
            </a:r>
          </a:p>
          <a:p>
            <a:pPr algn="ctr"/>
            <a:r>
              <a:rPr lang="en-US" sz="3600" dirty="0"/>
              <a:t>335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9513C-21DA-007D-5C09-FC564D50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27" y="666963"/>
            <a:ext cx="5189662" cy="5210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6ACC38-733C-2F2D-3315-0FEE1CFFD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103" y="3138167"/>
            <a:ext cx="3919897" cy="2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7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F15259-B149-8145-1DEF-6B859F835359}"/>
              </a:ext>
            </a:extLst>
          </p:cNvPr>
          <p:cNvSpPr txBox="1">
            <a:spLocks/>
          </p:cNvSpPr>
          <p:nvPr/>
        </p:nvSpPr>
        <p:spPr>
          <a:xfrm>
            <a:off x="470654" y="115642"/>
            <a:ext cx="6932702" cy="55132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Second POLY/ACS Webinar in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47096-7EB1-341D-7851-F88058C8E2A4}"/>
              </a:ext>
            </a:extLst>
          </p:cNvPr>
          <p:cNvSpPr txBox="1"/>
          <p:nvPr/>
        </p:nvSpPr>
        <p:spPr>
          <a:xfrm>
            <a:off x="6004309" y="599050"/>
            <a:ext cx="3318437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Speakers</a:t>
            </a: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</a:rPr>
              <a:t>Julien Nicolas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Director of Research at CNRS, </a:t>
            </a:r>
            <a:r>
              <a:rPr lang="en-US" sz="1600" b="0" i="0" dirty="0" err="1">
                <a:solidFill>
                  <a:srgbClr val="333333"/>
                </a:solidFill>
                <a:effectLst/>
              </a:rPr>
              <a:t>Institut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333333"/>
                </a:solidFill>
                <a:effectLst/>
              </a:rPr>
              <a:t>Galien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 Paris-</a:t>
            </a:r>
            <a:r>
              <a:rPr lang="en-US" sz="1600" b="0" i="0" dirty="0" err="1">
                <a:solidFill>
                  <a:srgbClr val="333333"/>
                </a:solidFill>
                <a:effectLst/>
              </a:rPr>
              <a:t>Saclay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, University Paris-</a:t>
            </a:r>
            <a:r>
              <a:rPr lang="en-US" sz="1600" b="0" i="0" dirty="0" err="1">
                <a:solidFill>
                  <a:srgbClr val="333333"/>
                </a:solidFill>
                <a:effectLst/>
              </a:rPr>
              <a:t>Saclay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/CNRS &amp; Associate Editor, Chemistry of Materials</a:t>
            </a: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</a:rPr>
              <a:t>Jia Niu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Associate Professor of Chemistry,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Boston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5393B-5E39-BD22-F2BD-D94549E76F8E}"/>
              </a:ext>
            </a:extLst>
          </p:cNvPr>
          <p:cNvSpPr txBox="1"/>
          <p:nvPr/>
        </p:nvSpPr>
        <p:spPr>
          <a:xfrm>
            <a:off x="9322746" y="666963"/>
            <a:ext cx="284689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Moderator </a:t>
            </a: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</a:rPr>
              <a:t>Josh </a:t>
            </a:r>
            <a:r>
              <a:rPr lang="en-US" sz="1600" b="1" i="0" dirty="0" err="1">
                <a:solidFill>
                  <a:srgbClr val="333333"/>
                </a:solidFill>
                <a:effectLst/>
              </a:rPr>
              <a:t>Worch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Assistant Professor of Chemistry,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Virginia Tech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4B1AC-46A3-CA5B-D075-8B3477966EAA}"/>
              </a:ext>
            </a:extLst>
          </p:cNvPr>
          <p:cNvSpPr txBox="1"/>
          <p:nvPr/>
        </p:nvSpPr>
        <p:spPr>
          <a:xfrm>
            <a:off x="6115579" y="3746342"/>
            <a:ext cx="128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 Leads</a:t>
            </a:r>
          </a:p>
          <a:p>
            <a:pPr algn="ctr"/>
            <a:r>
              <a:rPr lang="en-US" sz="3600" dirty="0"/>
              <a:t>105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0DEE1-FEAA-764C-E456-42965B52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54" y="666963"/>
            <a:ext cx="5284827" cy="5248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9AFD7-280F-14B7-2E78-39ED96B2A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96" y="2813538"/>
            <a:ext cx="4146736" cy="30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6C4342-8BE6-2791-655F-63C7D5CA2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114" y="194973"/>
            <a:ext cx="10625137" cy="703716"/>
          </a:xfrm>
        </p:spPr>
        <p:txBody>
          <a:bodyPr/>
          <a:lstStyle/>
          <a:p>
            <a:r>
              <a:rPr lang="en-US" dirty="0"/>
              <a:t>POLY Webinar Committee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122292D-5725-14A1-6472-2EE97EC804E1}"/>
              </a:ext>
            </a:extLst>
          </p:cNvPr>
          <p:cNvSpPr txBox="1">
            <a:spLocks/>
          </p:cNvSpPr>
          <p:nvPr/>
        </p:nvSpPr>
        <p:spPr>
          <a:xfrm>
            <a:off x="4095958" y="2449700"/>
            <a:ext cx="7973556" cy="14679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Tomonori Saito (chair), Oak Ridge National Laboratory </a:t>
            </a:r>
            <a:r>
              <a:rPr lang="en-US" sz="2000" dirty="0">
                <a:hlinkClick r:id="rId2"/>
              </a:rPr>
              <a:t>saitot@ornl.gov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Bob Lambeth (vice-chair), Amy Research Laboratory </a:t>
            </a:r>
            <a:r>
              <a:rPr lang="en-US" sz="2000" dirty="0">
                <a:hlinkClick r:id="rId3"/>
              </a:rPr>
              <a:t>robert.h.lambeth2.civ@army.mil 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Brent Sumerlin, University of Florida </a:t>
            </a:r>
            <a:r>
              <a:rPr lang="en-US" sz="2000" dirty="0">
                <a:hlinkClick r:id="rId4"/>
              </a:rPr>
              <a:t>sumerlin@chem.ufl.edu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sz="2000" dirty="0"/>
              <a:t>Rebecca Olson Short, </a:t>
            </a:r>
            <a:r>
              <a:rPr lang="en-US" sz="2000" dirty="0"/>
              <a:t>PPG  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5"/>
              </a:rPr>
              <a:t>RAShort@PPG.com</a:t>
            </a:r>
            <a:endParaRPr lang="en-US" sz="2000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63E8A11-B612-8D27-471F-B2C6311FF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5" y="3452196"/>
            <a:ext cx="1557962" cy="2256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F8BD0-C093-998B-2B6B-03FC354CD034}"/>
              </a:ext>
            </a:extLst>
          </p:cNvPr>
          <p:cNvSpPr txBox="1"/>
          <p:nvPr/>
        </p:nvSpPr>
        <p:spPr>
          <a:xfrm>
            <a:off x="3077111" y="1127413"/>
            <a:ext cx="890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send your ideas and feedback to any of us.</a:t>
            </a:r>
          </a:p>
        </p:txBody>
      </p:sp>
      <p:pic>
        <p:nvPicPr>
          <p:cNvPr id="8" name="Picture 7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8247EBAD-A2D7-09C4-401B-3CC331B33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112" y="4484963"/>
            <a:ext cx="1021121" cy="1276401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8E198AE-8FF2-2620-97CA-38D0682B1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46" y="3917661"/>
            <a:ext cx="996284" cy="1325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BC27B8-2683-36F9-0E8A-B99421D1D446}"/>
              </a:ext>
            </a:extLst>
          </p:cNvPr>
          <p:cNvSpPr txBox="1"/>
          <p:nvPr/>
        </p:nvSpPr>
        <p:spPr>
          <a:xfrm>
            <a:off x="507775" y="1096636"/>
            <a:ext cx="6157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Future Webinar</a:t>
            </a:r>
          </a:p>
        </p:txBody>
      </p:sp>
      <p:pic>
        <p:nvPicPr>
          <p:cNvPr id="11" name="Picture 10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F9B8AF4F-A44E-A39D-E736-6ECB0F3AF6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111" y="3009272"/>
            <a:ext cx="1018847" cy="1273558"/>
          </a:xfrm>
          <a:prstGeom prst="rect">
            <a:avLst/>
          </a:prstGeom>
        </p:spPr>
      </p:pic>
      <p:pic>
        <p:nvPicPr>
          <p:cNvPr id="13" name="Picture 12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084047BB-DAFA-B927-A2A9-5A75F73731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107" y="2231521"/>
            <a:ext cx="104762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9439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397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-webkit-standard</vt:lpstr>
      <vt:lpstr>Yu Gothic</vt:lpstr>
      <vt:lpstr>Yu Gothic Light</vt:lpstr>
      <vt:lpstr>Yu Mincho</vt:lpstr>
      <vt:lpstr>Arial</vt:lpstr>
      <vt:lpstr>Calibri</vt:lpstr>
      <vt:lpstr>3_Custom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Schafer</dc:creator>
  <cp:lastModifiedBy>Saito, Tomonori</cp:lastModifiedBy>
  <cp:revision>50</cp:revision>
  <dcterms:created xsi:type="dcterms:W3CDTF">2021-02-09T21:21:47Z</dcterms:created>
  <dcterms:modified xsi:type="dcterms:W3CDTF">2024-08-14T14:35:50Z</dcterms:modified>
</cp:coreProperties>
</file>