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7"/>
  </p:notesMasterIdLst>
  <p:sldIdLst>
    <p:sldId id="748" r:id="rId3"/>
    <p:sldId id="749" r:id="rId4"/>
    <p:sldId id="747" r:id="rId5"/>
    <p:sldId id="75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6CE875-5007-497A-BA76-2D14587424B7}" name="Nelson, Toby" initials="TN" userId="S::tnelso31@utk.edu::a79c6055-ff99-49a6-bb84-5e7716154cc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tchem, Kathy" initials="MK" lastIdx="3" clrIdx="0">
    <p:extLst>
      <p:ext uri="{19B8F6BF-5375-455C-9EA6-DF929625EA0E}">
        <p15:presenceInfo xmlns:p15="http://schemas.microsoft.com/office/powerpoint/2012/main" userId="S-1-5-21-1824200278-923733676-1501187911-21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2F05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1E88AD-1B3D-4A2D-B86A-5E5F2827ECCA}" v="6" dt="2025-03-13T21:30:20.7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lson, Toby" userId="a79c6055-ff99-49a6-bb84-5e7716154cc7" providerId="ADAL" clId="{2C1E88AD-1B3D-4A2D-B86A-5E5F2827ECCA}"/>
    <pc:docChg chg="undo custSel modSld">
      <pc:chgData name="Nelson, Toby" userId="a79c6055-ff99-49a6-bb84-5e7716154cc7" providerId="ADAL" clId="{2C1E88AD-1B3D-4A2D-B86A-5E5F2827ECCA}" dt="2025-03-14T17:21:00.648" v="649" actId="20577"/>
      <pc:docMkLst>
        <pc:docMk/>
      </pc:docMkLst>
      <pc:sldChg chg="addSp delSp modSp mod">
        <pc:chgData name="Nelson, Toby" userId="a79c6055-ff99-49a6-bb84-5e7716154cc7" providerId="ADAL" clId="{2C1E88AD-1B3D-4A2D-B86A-5E5F2827ECCA}" dt="2025-03-14T17:03:14.651" v="165" actId="1035"/>
        <pc:sldMkLst>
          <pc:docMk/>
          <pc:sldMk cId="1761547748" sldId="747"/>
        </pc:sldMkLst>
        <pc:spChg chg="del mod">
          <ac:chgData name="Nelson, Toby" userId="a79c6055-ff99-49a6-bb84-5e7716154cc7" providerId="ADAL" clId="{2C1E88AD-1B3D-4A2D-B86A-5E5F2827ECCA}" dt="2025-03-13T21:15:17.748" v="1" actId="478"/>
          <ac:spMkLst>
            <pc:docMk/>
            <pc:sldMk cId="1761547748" sldId="747"/>
            <ac:spMk id="4" creationId="{6BCC00DD-5A13-4B38-920E-D3FC069048BF}"/>
          </ac:spMkLst>
        </pc:spChg>
        <pc:spChg chg="del mod">
          <ac:chgData name="Nelson, Toby" userId="a79c6055-ff99-49a6-bb84-5e7716154cc7" providerId="ADAL" clId="{2C1E88AD-1B3D-4A2D-B86A-5E5F2827ECCA}" dt="2025-03-13T21:15:36.779" v="6" actId="478"/>
          <ac:spMkLst>
            <pc:docMk/>
            <pc:sldMk cId="1761547748" sldId="747"/>
            <ac:spMk id="5" creationId="{1E9F9C35-F094-20EC-0A51-133917819902}"/>
          </ac:spMkLst>
        </pc:spChg>
        <pc:spChg chg="mod">
          <ac:chgData name="Nelson, Toby" userId="a79c6055-ff99-49a6-bb84-5e7716154cc7" providerId="ADAL" clId="{2C1E88AD-1B3D-4A2D-B86A-5E5F2827ECCA}" dt="2025-03-14T17:02:16.860" v="107" actId="1036"/>
          <ac:spMkLst>
            <pc:docMk/>
            <pc:sldMk cId="1761547748" sldId="747"/>
            <ac:spMk id="6" creationId="{BB1BABF2-F606-74C2-58ED-15B12AF2CA8C}"/>
          </ac:spMkLst>
        </pc:spChg>
        <pc:spChg chg="del">
          <ac:chgData name="Nelson, Toby" userId="a79c6055-ff99-49a6-bb84-5e7716154cc7" providerId="ADAL" clId="{2C1E88AD-1B3D-4A2D-B86A-5E5F2827ECCA}" dt="2025-03-13T21:15:29.571" v="4" actId="478"/>
          <ac:spMkLst>
            <pc:docMk/>
            <pc:sldMk cId="1761547748" sldId="747"/>
            <ac:spMk id="7" creationId="{92DDD0C9-66FF-AAD2-1D2B-C1DCB1B67277}"/>
          </ac:spMkLst>
        </pc:spChg>
        <pc:spChg chg="del">
          <ac:chgData name="Nelson, Toby" userId="a79c6055-ff99-49a6-bb84-5e7716154cc7" providerId="ADAL" clId="{2C1E88AD-1B3D-4A2D-B86A-5E5F2827ECCA}" dt="2025-03-13T21:16:07.094" v="15" actId="478"/>
          <ac:spMkLst>
            <pc:docMk/>
            <pc:sldMk cId="1761547748" sldId="747"/>
            <ac:spMk id="14" creationId="{9C182691-B10E-BA66-3F7D-6EAA744D4BF4}"/>
          </ac:spMkLst>
        </pc:spChg>
        <pc:spChg chg="mod">
          <ac:chgData name="Nelson, Toby" userId="a79c6055-ff99-49a6-bb84-5e7716154cc7" providerId="ADAL" clId="{2C1E88AD-1B3D-4A2D-B86A-5E5F2827ECCA}" dt="2025-03-13T21:30:26.824" v="55" actId="20577"/>
          <ac:spMkLst>
            <pc:docMk/>
            <pc:sldMk cId="1761547748" sldId="747"/>
            <ac:spMk id="15" creationId="{1B8CB08D-242E-45E5-82A5-7171BD8A5F77}"/>
          </ac:spMkLst>
        </pc:spChg>
        <pc:spChg chg="del">
          <ac:chgData name="Nelson, Toby" userId="a79c6055-ff99-49a6-bb84-5e7716154cc7" providerId="ADAL" clId="{2C1E88AD-1B3D-4A2D-B86A-5E5F2827ECCA}" dt="2025-03-13T21:15:24.857" v="3" actId="478"/>
          <ac:spMkLst>
            <pc:docMk/>
            <pc:sldMk cId="1761547748" sldId="747"/>
            <ac:spMk id="18" creationId="{8AFC7CB0-88D6-45C9-BB1B-3B5ECA0A49F4}"/>
          </ac:spMkLst>
        </pc:spChg>
        <pc:spChg chg="add mod">
          <ac:chgData name="Nelson, Toby" userId="a79c6055-ff99-49a6-bb84-5e7716154cc7" providerId="ADAL" clId="{2C1E88AD-1B3D-4A2D-B86A-5E5F2827ECCA}" dt="2025-03-14T17:03:14.651" v="165" actId="1035"/>
          <ac:spMkLst>
            <pc:docMk/>
            <pc:sldMk cId="1761547748" sldId="747"/>
            <ac:spMk id="20" creationId="{B7A914DC-A16E-73C3-4827-1BEF98159FAF}"/>
          </ac:spMkLst>
        </pc:spChg>
        <pc:spChg chg="add mod">
          <ac:chgData name="Nelson, Toby" userId="a79c6055-ff99-49a6-bb84-5e7716154cc7" providerId="ADAL" clId="{2C1E88AD-1B3D-4A2D-B86A-5E5F2827ECCA}" dt="2025-03-14T16:45:56.830" v="68"/>
          <ac:spMkLst>
            <pc:docMk/>
            <pc:sldMk cId="1761547748" sldId="747"/>
            <ac:spMk id="21" creationId="{86D25FB7-BB5D-1FAC-5239-8EDF4722E004}"/>
          </ac:spMkLst>
        </pc:spChg>
        <pc:spChg chg="add mod">
          <ac:chgData name="Nelson, Toby" userId="a79c6055-ff99-49a6-bb84-5e7716154cc7" providerId="ADAL" clId="{2C1E88AD-1B3D-4A2D-B86A-5E5F2827ECCA}" dt="2025-03-14T16:45:51.808" v="67"/>
          <ac:spMkLst>
            <pc:docMk/>
            <pc:sldMk cId="1761547748" sldId="747"/>
            <ac:spMk id="22" creationId="{F1CF61A8-8CC0-73BF-377A-E8BB50213F5B}"/>
          </ac:spMkLst>
        </pc:spChg>
        <pc:spChg chg="add mod">
          <ac:chgData name="Nelson, Toby" userId="a79c6055-ff99-49a6-bb84-5e7716154cc7" providerId="ADAL" clId="{2C1E88AD-1B3D-4A2D-B86A-5E5F2827ECCA}" dt="2025-03-14T16:45:48.104" v="66"/>
          <ac:spMkLst>
            <pc:docMk/>
            <pc:sldMk cId="1761547748" sldId="747"/>
            <ac:spMk id="23" creationId="{8CD4DD66-827A-1708-3101-9C2EA067F962}"/>
          </ac:spMkLst>
        </pc:spChg>
        <pc:spChg chg="add mod">
          <ac:chgData name="Nelson, Toby" userId="a79c6055-ff99-49a6-bb84-5e7716154cc7" providerId="ADAL" clId="{2C1E88AD-1B3D-4A2D-B86A-5E5F2827ECCA}" dt="2025-03-14T16:46:18.163" v="85" actId="1038"/>
          <ac:spMkLst>
            <pc:docMk/>
            <pc:sldMk cId="1761547748" sldId="747"/>
            <ac:spMk id="24" creationId="{123058A2-B367-4349-1FD3-78DF258F7618}"/>
          </ac:spMkLst>
        </pc:spChg>
        <pc:spChg chg="mod">
          <ac:chgData name="Nelson, Toby" userId="a79c6055-ff99-49a6-bb84-5e7716154cc7" providerId="ADAL" clId="{2C1E88AD-1B3D-4A2D-B86A-5E5F2827ECCA}" dt="2025-03-14T17:03:01.735" v="157" actId="6549"/>
          <ac:spMkLst>
            <pc:docMk/>
            <pc:sldMk cId="1761547748" sldId="747"/>
            <ac:spMk id="26627" creationId="{00000000-0000-0000-0000-000000000000}"/>
          </ac:spMkLst>
        </pc:spChg>
      </pc:sldChg>
      <pc:sldChg chg="modSp mod">
        <pc:chgData name="Nelson, Toby" userId="a79c6055-ff99-49a6-bb84-5e7716154cc7" providerId="ADAL" clId="{2C1E88AD-1B3D-4A2D-B86A-5E5F2827ECCA}" dt="2025-03-14T17:21:00.648" v="649" actId="20577"/>
        <pc:sldMkLst>
          <pc:docMk/>
          <pc:sldMk cId="1567827148" sldId="748"/>
        </pc:sldMkLst>
        <pc:spChg chg="mod">
          <ac:chgData name="Nelson, Toby" userId="a79c6055-ff99-49a6-bb84-5e7716154cc7" providerId="ADAL" clId="{2C1E88AD-1B3D-4A2D-B86A-5E5F2827ECCA}" dt="2025-03-14T17:20:11.579" v="642" actId="1035"/>
          <ac:spMkLst>
            <pc:docMk/>
            <pc:sldMk cId="1567827148" sldId="748"/>
            <ac:spMk id="15" creationId="{CDD1E88F-6D5B-4DD2-A1C5-43D7CFCD2EDE}"/>
          </ac:spMkLst>
        </pc:spChg>
        <pc:spChg chg="mod">
          <ac:chgData name="Nelson, Toby" userId="a79c6055-ff99-49a6-bb84-5e7716154cc7" providerId="ADAL" clId="{2C1E88AD-1B3D-4A2D-B86A-5E5F2827ECCA}" dt="2025-03-14T17:21:00.648" v="649" actId="20577"/>
          <ac:spMkLst>
            <pc:docMk/>
            <pc:sldMk cId="1567827148" sldId="748"/>
            <ac:spMk id="25607" creationId="{00000000-0000-0000-0000-000000000000}"/>
          </ac:spMkLst>
        </pc:spChg>
        <pc:picChg chg="mod">
          <ac:chgData name="Nelson, Toby" userId="a79c6055-ff99-49a6-bb84-5e7716154cc7" providerId="ADAL" clId="{2C1E88AD-1B3D-4A2D-B86A-5E5F2827ECCA}" dt="2025-03-14T17:16:44.696" v="559" actId="1037"/>
          <ac:picMkLst>
            <pc:docMk/>
            <pc:sldMk cId="1567827148" sldId="748"/>
            <ac:picMk id="9" creationId="{2287A629-04F8-465A-94A9-82F5B2C4591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B00B-C305-42F9-91A5-DE2237EE1BC3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E932-CE78-4C02-BD86-F3B256A46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7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2171700" algn="l"/>
                <a:tab pos="3600450" algn="l"/>
                <a:tab pos="4686300" algn="l"/>
                <a:tab pos="5943600" algn="l"/>
                <a:tab pos="7372350" algn="l"/>
              </a:tabLs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442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528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8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524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67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42686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47237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742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8139D-1790-479F-B0D5-046F41276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12834-99B8-4C9B-BFD4-6E3CE9EEB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480ED-515B-47CC-9462-056F0B3F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018F6-A713-4139-A251-68047472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31258-A1D2-4430-B517-A2DF139B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43005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463E-F00E-4CE6-9B0F-817042163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24E00-1531-42E4-A39E-7C84FF1A9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703E2-56D5-4972-92A4-F1C86821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76AC3-B1F5-4678-8CD3-7D2490D0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6903B-323C-47F0-8FBC-D816651B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652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84BAE-1C35-41ED-9F51-4DF651222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4C16E-E661-4240-9DEB-3FFF2D467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A8ABC-4CCF-44D8-A399-BEF0A523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8BAE7-15EA-4FB0-88C8-C604201C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C2303-1C57-4B4E-9007-A1691503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53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9EC0D-CD42-4C2B-ADA8-67DA4BDAC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7151F-233D-443C-AE76-7A4ADA6601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E40A5-7CE7-44E9-B2F8-055DA31D3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59765-328E-4247-8F11-AB08C79C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AF235-67ED-4E2C-9A00-8CFE20FC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7A2FF-DB30-4270-8320-389DFBEB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4226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1EE03-37AB-4332-B197-51FBAFDC1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34D4B-1D0B-4B7D-8B3B-5C66110E7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9C142-4AD1-4C4B-8A69-6E50C8E5B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C2F60-0421-457C-AFDC-51546469A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369A1D-A850-4D3C-8225-1AF777D79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EEDE88-B178-4C29-B56E-3A2D8AAEB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8789D2-9A27-4939-B90E-6A64CE1A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9D6F03-EC60-4CCD-8F00-A740105C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03568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21A1D-6E41-4A02-B6A6-AAABB6D0C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DC7D1E-FA1A-4CA2-906B-210B88523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8C385-ACD0-4B88-99E9-F48BE6F6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204D2-0695-4FEF-8981-D4629044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7639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174643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189A7A-4747-4D87-9A55-8495F0281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8FF52-2F1A-4AD6-92D6-61714A857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C4628-931E-4F26-93D7-C7C1E8E17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3475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F8EA-FAF6-4EB4-896D-1BBAC55CF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C928C-504D-4AFB-A097-CEB737D6F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0E3E2-A4A2-4F48-BD24-7CC5F0C5E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0080F-8943-43C9-B8BF-E405D2041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91CCA-5BAD-4EB3-9468-9310A45C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1042F-F4A9-4353-A720-E1BD226C4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35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AFB94-0839-4E17-8AE4-BC25BDEB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ABC4E-CE35-4183-8A91-92D5ACD75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A5C87-53F3-434A-9F9F-35D051FEE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E7121-5596-48FF-B933-C9FDA3C05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33463-D93F-4C45-8B60-5F9CF7EC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2CD36-FEFD-4CF2-837F-45C33779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423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A6319-0C78-4A9A-806D-177CA88E0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4C3F0-7EAD-4366-A437-D15522CAB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87B3F-4B6A-4E96-A6CB-2EC9A2BB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6BA1C-90E5-4EDB-93E1-9C911D2B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B42E4-FBE6-4B4A-ACC2-AF9879C73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75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DF3B07-63BE-42FD-85EF-8B7F214A8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E8CD8-8170-4ABC-AACF-0B150E2A3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A867B-C877-4DF2-AEF3-B3C03555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FAD6D-6C28-4CF0-97AB-57630D91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7A225-DFCB-4417-94D5-960FA5EC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4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719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60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819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3508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119796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097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091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6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EC9CD-EE34-4C63-BE18-D668F329B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4ECA0-BCAC-4A20-97DC-9EAB71AC8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76629-C04E-4C10-B3AC-E360B4725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51474-923C-4517-88F2-4269A9BB07DF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8BADB-1808-49D8-8714-05DC50E71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42243-6007-4BA4-908B-53615F49E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0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240521" y="1175049"/>
            <a:ext cx="5687839" cy="480131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Carl S. Marvel Creative Polymer Chemistry Award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Jerem</a:t>
            </a:r>
            <a:r>
              <a:rPr lang="en-US" altLang="en-US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iah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Johnson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MIT</a:t>
            </a: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Fellows</a:t>
            </a: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Andrea Kasko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UCLA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 </a:t>
            </a:r>
            <a:r>
              <a:rPr lang="en-US" altLang="en-US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Orski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NIST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Brent Sumerlin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Univ. of Florida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Carl L. Willis, Kraton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Timothy White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University of Colorado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Jeffrey Youngblood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Purdue</a:t>
            </a:r>
            <a:endParaRPr kumimoji="0" lang="en-US" altLang="en-US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POLY/PMSE Plenary Speaker 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Timothy Long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Arizona State Univ.</a:t>
            </a:r>
            <a:b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Lead This Year)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 Chair Recognition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  </a:t>
            </a:r>
            <a:r>
              <a:rPr lang="en-US" altLang="en-US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Dawanne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Poree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US Army Research Lab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859" y="874652"/>
            <a:ext cx="1209314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 w="6600">
                  <a:noFill/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underlined titles have a symposium during this meeting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095999" y="1175049"/>
            <a:ext cx="5394960" cy="480131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Poster Awards (3)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Judged and presented on-site at ACS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b="1" dirty="0">
                <a:solidFill>
                  <a:srgbClr val="000099"/>
                </a:solidFill>
                <a:latin typeface="Arial" panose="020B0604020202020204" pitchFamily="34" charset="0"/>
              </a:rPr>
              <a:t>General Topics Awards</a:t>
            </a:r>
            <a:endParaRPr lang="en-US" b="1" dirty="0">
              <a:solidFill>
                <a:srgbClr val="000099"/>
              </a:solidFill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Judged and presented on-site at ACS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Graduate Student Travel Awards (2)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Muhammad Arslan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Univ. of Houston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Bohdan </a:t>
            </a:r>
            <a:r>
              <a:rPr kumimoji="0" lang="en-US" altLang="en-US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Domnich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North Dakota State Univ.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1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Excellence in Polymer Graduate Research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 Presented during symposia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Undergraduate Research in Polymer Science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Presented during symposia</a:t>
            </a:r>
            <a:endParaRPr kumimoji="0" lang="en-US" altLang="en-US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Recognize All Symposia Organizers</a:t>
            </a:r>
          </a:p>
        </p:txBody>
      </p:sp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2287A629-04F8-465A-94A9-82F5B2C459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9" y="5600401"/>
            <a:ext cx="809584" cy="117257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23DC0D6-06F7-46AB-BBD9-F5158BDBB05A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488D94-EDB6-419B-B647-A8CDB0D75DA5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A79FFB28-363E-4EC0-86BD-6BC7D7BAC95B}"/>
              </a:ext>
            </a:extLst>
          </p:cNvPr>
          <p:cNvSpPr txBox="1">
            <a:spLocks/>
          </p:cNvSpPr>
          <p:nvPr/>
        </p:nvSpPr>
        <p:spPr>
          <a:xfrm>
            <a:off x="844104" y="177801"/>
            <a:ext cx="10515600" cy="729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To Be Presented - 2025 Spring Awards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941CFE-BBF5-4541-8668-B8136F0630F3}"/>
              </a:ext>
            </a:extLst>
          </p:cNvPr>
          <p:cNvCxnSpPr>
            <a:cxnSpLocks/>
          </p:cNvCxnSpPr>
          <p:nvPr/>
        </p:nvCxnSpPr>
        <p:spPr>
          <a:xfrm>
            <a:off x="243840" y="8382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7E469DB2-0466-4999-AA13-ECCFD471E5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1673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DD1E88F-6D5B-4DD2-A1C5-43D7CFCD2EDE}"/>
              </a:ext>
            </a:extLst>
          </p:cNvPr>
          <p:cNvSpPr/>
          <p:nvPr/>
        </p:nvSpPr>
        <p:spPr>
          <a:xfrm>
            <a:off x="3265577" y="5959430"/>
            <a:ext cx="5790386" cy="4691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NON-POLY ACS AWARD(S) RECOGNITION</a:t>
            </a:r>
            <a:br>
              <a:rPr lang="en-US" altLang="en-US" sz="1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ACS Award in Polymer Chemistry in Honor of Michael Rubinstein</a:t>
            </a:r>
          </a:p>
        </p:txBody>
      </p:sp>
    </p:spTree>
    <p:extLst>
      <p:ext uri="{BB962C8B-B14F-4D97-AF65-F5344CB8AC3E}">
        <p14:creationId xmlns:p14="http://schemas.microsoft.com/office/powerpoint/2010/main" val="156782714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990051" y="1238101"/>
            <a:ext cx="5486400" cy="41910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b="1" dirty="0">
                <a:solidFill>
                  <a:srgbClr val="000099"/>
                </a:solidFill>
                <a:latin typeface="Arial" panose="020B0604020202020204" pitchFamily="34" charset="0"/>
              </a:rPr>
              <a:t>General Topics Awards</a:t>
            </a:r>
            <a:endParaRPr lang="en-US" b="1" dirty="0">
              <a:solidFill>
                <a:srgbClr val="000099"/>
              </a:solidFill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Judged and presented on-site at ACS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0" u="sng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Young Industrial Polymer Scientist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Jeffrey Ting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Nanite, Inc.</a:t>
            </a:r>
            <a:endParaRPr kumimoji="0" lang="en-US" b="1" i="1" u="sng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Poster Awards (3)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Judged and presented on-site at ACS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Graduate Student Travel Awards (2)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Recognize</a:t>
            </a:r>
            <a:r>
              <a:rPr lang="en-US" alt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Symposia Organizer</a:t>
            </a:r>
            <a:endParaRPr lang="en-US" altLang="en-US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724240"/>
            <a:ext cx="121786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 w="6600">
                  <a:noFill/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underlined titles have a symposium during this meeting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9332" y="5034847"/>
            <a:ext cx="4910292" cy="5789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NON-POLY ACS AWARD RECOGNITION - </a:t>
            </a:r>
            <a:r>
              <a:rPr lang="en-US" sz="1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ACS Fellows</a:t>
            </a:r>
          </a:p>
        </p:txBody>
      </p:sp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2732FC7B-2017-444C-9943-8A8DDF3EEC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3A177FD-B9DD-4523-81DE-C5E5C2FBB573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700FDC-F7FF-4EBA-8635-B00DAA45694C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DD0E7803-F753-4091-86DD-4B118B7EBFBF}"/>
              </a:ext>
            </a:extLst>
          </p:cNvPr>
          <p:cNvSpPr txBox="1">
            <a:spLocks/>
          </p:cNvSpPr>
          <p:nvPr/>
        </p:nvSpPr>
        <p:spPr>
          <a:xfrm>
            <a:off x="844104" y="88901"/>
            <a:ext cx="10515600" cy="729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To be Presented - 2025 Fall Awards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D992621-A86D-4675-8EA3-DE5A92E950A6}"/>
              </a:ext>
            </a:extLst>
          </p:cNvPr>
          <p:cNvCxnSpPr>
            <a:cxnSpLocks/>
          </p:cNvCxnSpPr>
          <p:nvPr/>
        </p:nvCxnSpPr>
        <p:spPr>
          <a:xfrm>
            <a:off x="243840" y="6985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503651" y="1238101"/>
            <a:ext cx="5257800" cy="4590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POLY/PMSE Plenary Speaker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Thuc-Quyen Nguyen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UC Santa Barbara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(POLY Lead This Year)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ACS Macro Letters/Biomacromolecules/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Macromolecules </a:t>
            </a: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Young Investigator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TBD</a:t>
            </a: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Charles G. Overberger International Prize for Excellence in Polymer Research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Herman F. Mark Polymer Chemistry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b="1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Craig </a:t>
            </a:r>
            <a:r>
              <a:rPr lang="fr-FR" altLang="en-US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Hawker</a:t>
            </a:r>
            <a:r>
              <a:rPr lang="fr-FR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UC Santa Barbara</a:t>
            </a:r>
            <a:endParaRPr lang="fr-FR" altLang="en-US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35780E6E-74AB-482D-8B55-C1632A8E9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657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733203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12172EC6-6FF9-449E-9795-91468F938A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28109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EBD5A5-76A5-44F6-8730-EED87D26CBB7}"/>
              </a:ext>
            </a:extLst>
          </p:cNvPr>
          <p:cNvSpPr txBox="1"/>
          <p:nvPr/>
        </p:nvSpPr>
        <p:spPr>
          <a:xfrm>
            <a:off x="408161" y="6515191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A6751B4-A041-43E5-94C1-ACFF02A994B8}"/>
              </a:ext>
            </a:extLst>
          </p:cNvPr>
          <p:cNvCxnSpPr>
            <a:cxnSpLocks/>
          </p:cNvCxnSpPr>
          <p:nvPr/>
        </p:nvCxnSpPr>
        <p:spPr>
          <a:xfrm>
            <a:off x="503651" y="6515191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27" name="Rectangle 22"/>
          <p:cNvSpPr>
            <a:spLocks noChangeArrowheads="1"/>
          </p:cNvSpPr>
          <p:nvPr/>
        </p:nvSpPr>
        <p:spPr bwMode="auto">
          <a:xfrm>
            <a:off x="408161" y="993129"/>
            <a:ext cx="5641848" cy="5438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ACS Macro Letters/Biomacromolecules/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Macromolecules Young Invest.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12/202</a:t>
            </a:r>
            <a:r>
              <a:rPr lang="en-US" alt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ACS Publications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alt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Next Application Due: 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12/202</a:t>
            </a:r>
            <a:r>
              <a:rPr lang="en-US" alt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5</a:t>
            </a: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Henkel Award for Outstanding Graduate Research in Polymer Science &amp; Eng.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1/24/2025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Henkel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Distinguished/Special Service Award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(ExCom Nomination Only)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1/31/2025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Charles G. Overberger International Prize for 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Excellence in Polymer Research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2/20/2025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6216268" y="1196847"/>
            <a:ext cx="5638800" cy="50711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Outstanding Poster Award​s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Selected at Sci-Mix Poster Session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</a:t>
            </a:r>
            <a:r>
              <a:rPr lang="en-US" altLang="en-US" sz="1600" i="1" dirty="0">
                <a:solidFill>
                  <a:schemeClr val="tx1"/>
                </a:solidFill>
                <a:latin typeface="Arial" panose="020B0604020202020204" pitchFamily="34" charset="0"/>
              </a:rPr>
              <a:t>Springer/MRS Communications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Paul J. Flory Polymer Education Award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Application Due: 7/1/2025</a:t>
            </a: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Industrial Polymer Scientist Award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</a:t>
            </a: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7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/31/2025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sz="16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Mark Scholar Awards (Young, Scholar, &amp; Senior)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11/1/2025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3497A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POLY Fellows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11/30/2025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Graduate Student Travel Award​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Application Due: one month before MAPS deadline 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Sponsor: IAB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endParaRPr lang="en-US" sz="1600" b="1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A463CEC-DB8F-4439-9103-ED3A39D24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443" y="127001"/>
            <a:ext cx="10451261" cy="729962"/>
          </a:xfrm>
        </p:spPr>
        <p:txBody>
          <a:bodyPr/>
          <a:lstStyle/>
          <a:p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2025 Awards Deadlines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DCC6D7-6400-4E45-882D-8AE565C5F7C8}"/>
              </a:ext>
            </a:extLst>
          </p:cNvPr>
          <p:cNvCxnSpPr>
            <a:cxnSpLocks/>
          </p:cNvCxnSpPr>
          <p:nvPr/>
        </p:nvCxnSpPr>
        <p:spPr>
          <a:xfrm>
            <a:off x="243840" y="7366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6EE8A291-6361-46D7-AC6F-76EC270B8B51}"/>
              </a:ext>
            </a:extLst>
          </p:cNvPr>
          <p:cNvSpPr/>
          <p:nvPr/>
        </p:nvSpPr>
        <p:spPr>
          <a:xfrm>
            <a:off x="5890049" y="2241989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813C8B0B-E170-4EB6-A604-ECD6DBF6CEDF}"/>
              </a:ext>
            </a:extLst>
          </p:cNvPr>
          <p:cNvSpPr/>
          <p:nvPr/>
        </p:nvSpPr>
        <p:spPr>
          <a:xfrm>
            <a:off x="5872934" y="2945953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8CB08D-242E-45E5-82A5-7171BD8A5F77}"/>
              </a:ext>
            </a:extLst>
          </p:cNvPr>
          <p:cNvSpPr/>
          <p:nvPr/>
        </p:nvSpPr>
        <p:spPr>
          <a:xfrm>
            <a:off x="6458250" y="121719"/>
            <a:ext cx="5638800" cy="9515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en-US" altLang="en-US" sz="1600" b="1">
                <a:latin typeface="Arial" panose="020B0604020202020204" pitchFamily="34" charset="0"/>
                <a:cs typeface="Arial" panose="020B0604020202020204" pitchFamily="34" charset="0"/>
              </a:rPr>
              <a:t>Awards Review Committee: </a:t>
            </a:r>
            <a:endParaRPr lang="en-US" alt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Chair- Toby Nelson, Mike Sims and </a:t>
            </a:r>
            <a:r>
              <a:rPr lang="en-US" alt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Chuanbing</a:t>
            </a: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Tang   Chair-Elect, Derek Patton</a:t>
            </a:r>
            <a:endParaRPr lang="en-US" altLang="en-US" sz="1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16793B99-4EA4-4A22-83AD-16EE045FFA6C}"/>
              </a:ext>
            </a:extLst>
          </p:cNvPr>
          <p:cNvSpPr/>
          <p:nvPr/>
        </p:nvSpPr>
        <p:spPr>
          <a:xfrm>
            <a:off x="6502185" y="460879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63C78D2D-46EA-4B07-8A1D-FC9EB3399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657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Star: 5 Points 18">
            <a:extLst>
              <a:ext uri="{FF2B5EF4-FFF2-40B4-BE49-F238E27FC236}">
                <a16:creationId xmlns:a16="http://schemas.microsoft.com/office/drawing/2014/main" id="{703B8688-F956-4517-B846-E2529AB4A024}"/>
              </a:ext>
            </a:extLst>
          </p:cNvPr>
          <p:cNvSpPr/>
          <p:nvPr/>
        </p:nvSpPr>
        <p:spPr>
          <a:xfrm>
            <a:off x="5888538" y="3732434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1BABF2-F606-74C2-58ED-15B12AF2CA8C}"/>
              </a:ext>
            </a:extLst>
          </p:cNvPr>
          <p:cNvSpPr txBox="1"/>
          <p:nvPr/>
        </p:nvSpPr>
        <p:spPr>
          <a:xfrm>
            <a:off x="1074702" y="5607643"/>
            <a:ext cx="346824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General Topics Awards</a:t>
            </a:r>
            <a:endParaRPr lang="en-US" sz="1600" b="1" dirty="0">
              <a:solidFill>
                <a:srgbClr val="000099"/>
              </a:solidFill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Selected at Sci-Mix Poster Session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Sponsor: POLY Chair Fund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7A914DC-A16E-73C3-4827-1BEF98159FAF}"/>
              </a:ext>
            </a:extLst>
          </p:cNvPr>
          <p:cNvSpPr/>
          <p:nvPr/>
        </p:nvSpPr>
        <p:spPr>
          <a:xfrm>
            <a:off x="3229085" y="1539387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dirty="0">
                <a:ln/>
                <a:solidFill>
                  <a:schemeClr val="accent4"/>
                </a:solidFill>
              </a:rPr>
              <a:t>CLOSE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6D25FB7-BB5D-1FAC-5239-8EDF4722E004}"/>
              </a:ext>
            </a:extLst>
          </p:cNvPr>
          <p:cNvSpPr/>
          <p:nvPr/>
        </p:nvSpPr>
        <p:spPr>
          <a:xfrm>
            <a:off x="7590985" y="5628109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dirty="0">
                <a:ln/>
                <a:solidFill>
                  <a:schemeClr val="accent4"/>
                </a:solidFill>
              </a:rPr>
              <a:t>CLOSE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1CF61A8-8CC0-73BF-377A-E8BB50213F5B}"/>
              </a:ext>
            </a:extLst>
          </p:cNvPr>
          <p:cNvSpPr/>
          <p:nvPr/>
        </p:nvSpPr>
        <p:spPr>
          <a:xfrm>
            <a:off x="3682319" y="5048234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dirty="0">
                <a:ln/>
                <a:solidFill>
                  <a:schemeClr val="accent4"/>
                </a:solidFill>
              </a:rPr>
              <a:t>CLOSE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D4DD66-827A-1708-3101-9C2EA067F962}"/>
              </a:ext>
            </a:extLst>
          </p:cNvPr>
          <p:cNvSpPr/>
          <p:nvPr/>
        </p:nvSpPr>
        <p:spPr>
          <a:xfrm>
            <a:off x="3128936" y="4018554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dirty="0">
                <a:ln/>
                <a:solidFill>
                  <a:schemeClr val="accent4"/>
                </a:solidFill>
              </a:rPr>
              <a:t>CLOSE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23058A2-B367-4349-1FD3-78DF258F7618}"/>
              </a:ext>
            </a:extLst>
          </p:cNvPr>
          <p:cNvSpPr/>
          <p:nvPr/>
        </p:nvSpPr>
        <p:spPr>
          <a:xfrm>
            <a:off x="3171271" y="2865731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dirty="0">
                <a:ln/>
                <a:solidFill>
                  <a:schemeClr val="accent4"/>
                </a:solidFill>
              </a:rPr>
              <a:t>CLOSE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6154774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5,626 Nomination Stock Photos, Pictures &amp; Royalty-Free Images - iStock">
            <a:extLst>
              <a:ext uri="{FF2B5EF4-FFF2-40B4-BE49-F238E27FC236}">
                <a16:creationId xmlns:a16="http://schemas.microsoft.com/office/drawing/2014/main" id="{5B7CFBD9-E420-41F6-BBED-1A6597D29E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93" r="9763" b="10696"/>
          <a:stretch/>
        </p:blipFill>
        <p:spPr bwMode="auto">
          <a:xfrm>
            <a:off x="-1" y="24766"/>
            <a:ext cx="3191301" cy="2045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ED4A519-5E0B-460E-A659-8D72653A93C5}"/>
              </a:ext>
            </a:extLst>
          </p:cNvPr>
          <p:cNvSpPr/>
          <p:nvPr/>
        </p:nvSpPr>
        <p:spPr>
          <a:xfrm>
            <a:off x="1841500" y="1943101"/>
            <a:ext cx="8508999" cy="22895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Please submit award nominations or encourage other individuals to nominate a colleague 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to promote a healthy </a:t>
            </a:r>
            <a:r>
              <a:rPr lang="en-US" altLang="en-US" sz="2800" b="1" i="1">
                <a:solidFill>
                  <a:srgbClr val="000000"/>
                </a:solidFill>
              </a:rPr>
              <a:t>awards program.</a:t>
            </a:r>
            <a:endParaRPr lang="en-US" sz="2800" b="1" i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825815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555</Words>
  <Application>Microsoft Office PowerPoint</Application>
  <PresentationFormat>Widescreen</PresentationFormat>
  <Paragraphs>124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72 Black</vt:lpstr>
      <vt:lpstr>Arial</vt:lpstr>
      <vt:lpstr>Calibri</vt:lpstr>
      <vt:lpstr>Calibri Light</vt:lpstr>
      <vt:lpstr>Wingdings</vt:lpstr>
      <vt:lpstr>Wingdings 3</vt:lpstr>
      <vt:lpstr>Title of Presentation</vt:lpstr>
      <vt:lpstr>Office Theme</vt:lpstr>
      <vt:lpstr>PowerPoint Presentation</vt:lpstr>
      <vt:lpstr>PowerPoint Presentation</vt:lpstr>
      <vt:lpstr>2025 Awards Deadlines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Black, Carlee</cp:lastModifiedBy>
  <cp:revision>62</cp:revision>
  <dcterms:created xsi:type="dcterms:W3CDTF">2022-01-05T19:55:31Z</dcterms:created>
  <dcterms:modified xsi:type="dcterms:W3CDTF">2025-03-21T13:07:30Z</dcterms:modified>
</cp:coreProperties>
</file>