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7"/>
  </p:notesMasterIdLst>
  <p:sldIdLst>
    <p:sldId id="748" r:id="rId3"/>
    <p:sldId id="749" r:id="rId4"/>
    <p:sldId id="747" r:id="rId5"/>
    <p:sldId id="75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tchem, Kathy" initials="MK" lastIdx="3" clrIdx="0">
    <p:extLst>
      <p:ext uri="{19B8F6BF-5375-455C-9EA6-DF929625EA0E}">
        <p15:presenceInfo xmlns:p15="http://schemas.microsoft.com/office/powerpoint/2012/main" userId="S-1-5-21-1824200278-923733676-1501187911-2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2F0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  <a:tab pos="3600450" algn="l"/>
                <a:tab pos="4686300" algn="l"/>
                <a:tab pos="5943600" algn="l"/>
                <a:tab pos="737235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442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28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43005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652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3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4226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0356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639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3475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35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42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75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4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0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844104" y="1175049"/>
            <a:ext cx="5084256" cy="507831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Paul J. Flory Polymer Education Award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Charles McCormick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University of Southern Mississippi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Fellows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Inducted: 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Waymouth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Rodney 	Priestley, &amp; Michael Meador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Selected: 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 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Andrew J. </a:t>
            </a:r>
            <a:r>
              <a:rPr lang="en-US" alt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Lovinger</a:t>
            </a: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NSF</a:t>
            </a:r>
            <a:b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PMSE Lead This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Distinguished/Special Service Awards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Chair Recognition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Allan Guymon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University of Iowa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859" y="874652"/>
            <a:ext cx="1209314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095999" y="1175049"/>
            <a:ext cx="5394960" cy="397031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Lynn Stevens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University of Texas at Austin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William Johnson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Mississippi State University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Excellence in Polymer Graduate Research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 Presented during symposia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Undergraduate Research in Polymer Science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Presented during symposia</a:t>
            </a:r>
            <a:endParaRPr kumimoji="0" lang="en-US" altLang="en-US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 All Symposia Organizers</a:t>
            </a:r>
          </a:p>
        </p:txBody>
      </p:sp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2287A629-04F8-465A-94A9-82F5B2C459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23DC0D6-06F7-46AB-BBD9-F5158BDBB05A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488D94-EDB6-419B-B647-A8CDB0D75DA5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A79FFB28-363E-4EC0-86BD-6BC7D7BAC95B}"/>
              </a:ext>
            </a:extLst>
          </p:cNvPr>
          <p:cNvSpPr txBox="1">
            <a:spLocks/>
          </p:cNvSpPr>
          <p:nvPr/>
        </p:nvSpPr>
        <p:spPr>
          <a:xfrm>
            <a:off x="844104" y="1778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- 2024 Spring Awards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941CFE-BBF5-4541-8668-B8136F0630F3}"/>
              </a:ext>
            </a:extLst>
          </p:cNvPr>
          <p:cNvCxnSpPr>
            <a:cxnSpLocks/>
          </p:cNvCxnSpPr>
          <p:nvPr/>
        </p:nvCxnSpPr>
        <p:spPr>
          <a:xfrm>
            <a:off x="243840" y="8382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7E469DB2-0466-4999-AA13-ECCFD471E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1673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DD1E88F-6D5B-4DD2-A1C5-43D7CFCD2EDE}"/>
              </a:ext>
            </a:extLst>
          </p:cNvPr>
          <p:cNvSpPr/>
          <p:nvPr/>
        </p:nvSpPr>
        <p:spPr>
          <a:xfrm>
            <a:off x="6448817" y="5361353"/>
            <a:ext cx="5555341" cy="9830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500" b="1" i="1" dirty="0">
                <a:solidFill>
                  <a:srgbClr val="000000"/>
                </a:solidFill>
              </a:rPr>
              <a:t>OTHER:  NON-POLY ACS AWARD(S) RECOGNITION</a:t>
            </a:r>
            <a:br>
              <a:rPr lang="en-US" altLang="en-US" sz="1500" b="1" i="1" dirty="0">
                <a:solidFill>
                  <a:srgbClr val="000000"/>
                </a:solidFill>
              </a:rPr>
            </a:br>
            <a:r>
              <a:rPr lang="en-US" sz="1500" b="1" i="1" dirty="0">
                <a:solidFill>
                  <a:srgbClr val="000000"/>
                </a:solidFill>
                <a:latin typeface="Calibri"/>
              </a:rPr>
              <a:t>- ACS Award in Polymer Chemistry in Honor of Eugenia </a:t>
            </a:r>
            <a:r>
              <a:rPr lang="en-US" sz="1500" b="1" i="1" dirty="0" err="1">
                <a:solidFill>
                  <a:srgbClr val="000000"/>
                </a:solidFill>
                <a:latin typeface="Calibri"/>
              </a:rPr>
              <a:t>Kumacheva</a:t>
            </a:r>
            <a:endParaRPr lang="en-US" sz="1500" b="1" i="1" dirty="0">
              <a:solidFill>
                <a:srgbClr val="000000"/>
              </a:solidFill>
              <a:latin typeface="Calibri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 i="1" dirty="0">
                <a:solidFill>
                  <a:srgbClr val="000000"/>
                </a:solidFill>
                <a:latin typeface="Calibri"/>
              </a:rPr>
              <a:t>-  Earle B. Barnes Award for Leadership in Chemical Management in </a:t>
            </a:r>
            <a:br>
              <a:rPr lang="en-US" sz="1500" b="1" i="1" dirty="0">
                <a:solidFill>
                  <a:srgbClr val="000000"/>
                </a:solidFill>
                <a:latin typeface="Calibri"/>
              </a:rPr>
            </a:br>
            <a:r>
              <a:rPr lang="en-US" sz="1500" b="1" i="1" dirty="0">
                <a:solidFill>
                  <a:srgbClr val="000000"/>
                </a:solidFill>
                <a:latin typeface="Calibri"/>
              </a:rPr>
              <a:t>   Honor of David </a:t>
            </a:r>
            <a:r>
              <a:rPr lang="en-US" sz="1500" b="1" i="1" dirty="0" err="1">
                <a:solidFill>
                  <a:srgbClr val="000000"/>
                </a:solidFill>
                <a:latin typeface="Calibri"/>
              </a:rPr>
              <a:t>Parrillo</a:t>
            </a:r>
            <a:endParaRPr lang="en-US" sz="1500" b="1" i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782714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990051" y="1238101"/>
            <a:ext cx="5486400" cy="41910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Industrial Polymer Scientist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Carl L. Willis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Kraton</a:t>
            </a:r>
            <a:endParaRPr kumimoji="0" lang="en-US" b="1" i="1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b="1" i="1" u="sng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Macromolecules 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Young Investigator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TBD</a:t>
            </a:r>
            <a:endParaRPr kumimoji="0" lang="en-US" i="1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Judged and presented on-site at ACS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</a:t>
            </a: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Symposia Organizer</a:t>
            </a:r>
            <a:endParaRPr lang="en-US" alt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24240"/>
            <a:ext cx="121786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90051" y="5057873"/>
            <a:ext cx="5698298" cy="10429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solidFill>
                  <a:srgbClr val="000000"/>
                </a:solidFill>
              </a:rPr>
              <a:t>OTHER:  NON-POLY ACS AWARD RECOGNITION</a:t>
            </a:r>
            <a:br>
              <a:rPr lang="en-US" altLang="en-US" b="1" i="1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  <a:latin typeface="Calibri"/>
              </a:rPr>
              <a:t>ACS Fellows</a:t>
            </a:r>
          </a:p>
        </p:txBody>
      </p:sp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2732FC7B-2017-444C-9943-8A8DDF3E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3A177FD-B9DD-4523-81DE-C5E5C2FBB573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700FDC-F7FF-4EBA-8635-B00DAA45694C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D0E7803-F753-4091-86DD-4B118B7EBFBF}"/>
              </a:ext>
            </a:extLst>
          </p:cNvPr>
          <p:cNvSpPr txBox="1">
            <a:spLocks/>
          </p:cNvSpPr>
          <p:nvPr/>
        </p:nvSpPr>
        <p:spPr>
          <a:xfrm>
            <a:off x="844104" y="889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- 2024 Fall Awards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992621-A86D-4675-8EA3-DE5A92E950A6}"/>
              </a:ext>
            </a:extLst>
          </p:cNvPr>
          <p:cNvCxnSpPr>
            <a:cxnSpLocks/>
          </p:cNvCxnSpPr>
          <p:nvPr/>
        </p:nvCxnSpPr>
        <p:spPr>
          <a:xfrm>
            <a:off x="243840" y="6985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503651" y="1238101"/>
            <a:ext cx="5257800" cy="45909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??? 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(PMSE Lead This Year)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Henkel Award for Outstanding Graduate Research in Polymer Science and Engineering 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Mark Scholar Awards: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Mark Young – 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</a:t>
            </a:r>
            <a:r>
              <a:rPr lang="fr-FR" altLang="en-US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Zachariah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Page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fr-FR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Texas at Austin</a:t>
            </a:r>
            <a:endParaRPr lang="en-US" altLang="en-US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2. Mark Scholar – 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Brent Sumerlin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Florida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3. Mark Senior - Prof. Heather Maynard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California, Los Angeles</a:t>
            </a: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35780E6E-74AB-482D-8B55-C1632A8E9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33203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12172EC6-6FF9-449E-9795-91468F938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28109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515191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515191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408161" y="1196847"/>
            <a:ext cx="5641848" cy="48356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Macromolecules Young Invest.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12/7/2023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ACS Publications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Henkel Award for Outstanding Graduate Research in Polymer Science &amp; Eng.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1/25/2024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Henkel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Distinguished/Special Service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(ExCom Nomination Only)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1/31/2024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Outstanding Poster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Selected at Sci-Mix Poster Session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</a:t>
            </a:r>
            <a:r>
              <a:rPr lang="en-US" altLang="en-US" sz="1600" i="1" dirty="0">
                <a:solidFill>
                  <a:schemeClr val="tx1"/>
                </a:solidFill>
                <a:latin typeface="Arial" panose="020B0604020202020204" pitchFamily="34" charset="0"/>
              </a:rPr>
              <a:t>Springer/MRS Communications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216268" y="1196847"/>
            <a:ext cx="5638800" cy="50711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Carl S. Marvel Award for Creative Polymer Chemistry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7/1/2024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Young Industrial Polymer Scientist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10/31/2024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Herman F. Mark Polymer Chemistry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3497A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POLY Fellows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11/30/2024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Graduate Student Travel Award​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Due: 3/25/2024 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Sponsor: IAB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endParaRPr lang="en-US" sz="1600" b="1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General Papers Awards </a:t>
            </a:r>
            <a:r>
              <a:rPr lang="en-US" sz="1600" b="1" dirty="0">
                <a:solidFill>
                  <a:srgbClr val="000099"/>
                </a:solidFill>
                <a:highlight>
                  <a:srgbClr val="FFFF00"/>
                </a:highlight>
                <a:latin typeface="Arial" panose="020B0604020202020204" pitchFamily="34" charset="0"/>
              </a:rPr>
              <a:t>(will this continue? Funding?)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No Application: Judged at ACS meeting during General Paper Sessions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43" y="127001"/>
            <a:ext cx="10451261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2024 Awards Deadlines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36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6EE8A291-6361-46D7-AC6F-76EC270B8B51}"/>
              </a:ext>
            </a:extLst>
          </p:cNvPr>
          <p:cNvSpPr/>
          <p:nvPr/>
        </p:nvSpPr>
        <p:spPr>
          <a:xfrm>
            <a:off x="5872344" y="1958140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813C8B0B-E170-4EB6-A604-ECD6DBF6CEDF}"/>
              </a:ext>
            </a:extLst>
          </p:cNvPr>
          <p:cNvSpPr/>
          <p:nvPr/>
        </p:nvSpPr>
        <p:spPr>
          <a:xfrm>
            <a:off x="5872344" y="2682882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8CB08D-242E-45E5-82A5-7171BD8A5F77}"/>
              </a:ext>
            </a:extLst>
          </p:cNvPr>
          <p:cNvSpPr/>
          <p:nvPr/>
        </p:nvSpPr>
        <p:spPr>
          <a:xfrm>
            <a:off x="6607992" y="127001"/>
            <a:ext cx="5489058" cy="9515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2024 Awards Committee Reviews: </a:t>
            </a:r>
          </a:p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Chair-Alan Hopkins, Toby Nelson, Jeff Ting and </a:t>
            </a:r>
            <a:r>
              <a:rPr lang="en-US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Chuanbing Tang.   </a:t>
            </a: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Chair-Elect, L. Stratton</a:t>
            </a:r>
            <a:endParaRPr lang="en-US" altLang="en-US" sz="1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16793B99-4EA4-4A22-83AD-16EE045FFA6C}"/>
              </a:ext>
            </a:extLst>
          </p:cNvPr>
          <p:cNvSpPr/>
          <p:nvPr/>
        </p:nvSpPr>
        <p:spPr>
          <a:xfrm>
            <a:off x="6549811" y="369143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63C78D2D-46EA-4B07-8A1D-FC9EB3399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BCC00DD-5A13-4B38-920E-D3FC069048BF}"/>
              </a:ext>
            </a:extLst>
          </p:cNvPr>
          <p:cNvSpPr/>
          <p:nvPr/>
        </p:nvSpPr>
        <p:spPr>
          <a:xfrm rot="20245901">
            <a:off x="1731435" y="1719817"/>
            <a:ext cx="1223412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3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AFC7CB0-88D6-45C9-BB1B-3B5ECA0A49F4}"/>
              </a:ext>
            </a:extLst>
          </p:cNvPr>
          <p:cNvSpPr/>
          <p:nvPr/>
        </p:nvSpPr>
        <p:spPr>
          <a:xfrm rot="20245901">
            <a:off x="1926695" y="2933115"/>
            <a:ext cx="1223412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3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703B8688-F956-4517-B846-E2529AB4A024}"/>
              </a:ext>
            </a:extLst>
          </p:cNvPr>
          <p:cNvSpPr/>
          <p:nvPr/>
        </p:nvSpPr>
        <p:spPr>
          <a:xfrm>
            <a:off x="5876968" y="4170240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106D48-A319-4618-80D1-1D2087BBAC4B}"/>
              </a:ext>
            </a:extLst>
          </p:cNvPr>
          <p:cNvSpPr/>
          <p:nvPr/>
        </p:nvSpPr>
        <p:spPr>
          <a:xfrm>
            <a:off x="1841499" y="4813300"/>
            <a:ext cx="8508999" cy="12463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Will Past-Chairs serve again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as an awards promotion committee?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26" name="Picture 2" descr="5,626 Nomination Stock Photos, Pictures &amp; Royalty-Free Images - iStock">
            <a:extLst>
              <a:ext uri="{FF2B5EF4-FFF2-40B4-BE49-F238E27FC236}">
                <a16:creationId xmlns:a16="http://schemas.microsoft.com/office/drawing/2014/main" id="{5B7CFBD9-E420-41F6-BBED-1A6597D29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3" r="9763" b="10696"/>
          <a:stretch/>
        </p:blipFill>
        <p:spPr bwMode="auto">
          <a:xfrm>
            <a:off x="-1" y="24766"/>
            <a:ext cx="3191301" cy="204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ED4A519-5E0B-460E-A659-8D72653A93C5}"/>
              </a:ext>
            </a:extLst>
          </p:cNvPr>
          <p:cNvSpPr/>
          <p:nvPr/>
        </p:nvSpPr>
        <p:spPr>
          <a:xfrm>
            <a:off x="1841500" y="1943101"/>
            <a:ext cx="8508999" cy="22895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Please submit award nominations or encourage other individuals to nominate a colleague 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to promote a healthy awards program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2581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572</Words>
  <Application>Microsoft Office PowerPoint</Application>
  <PresentationFormat>Widescreen</PresentationFormat>
  <Paragraphs>118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72 Black</vt:lpstr>
      <vt:lpstr>Arial</vt:lpstr>
      <vt:lpstr>Calibri</vt:lpstr>
      <vt:lpstr>Calibri Light</vt:lpstr>
      <vt:lpstr>Wingdings</vt:lpstr>
      <vt:lpstr>Wingdings 3</vt:lpstr>
      <vt:lpstr>Title of Presentation</vt:lpstr>
      <vt:lpstr>Office Theme</vt:lpstr>
      <vt:lpstr>PowerPoint Presentation</vt:lpstr>
      <vt:lpstr>PowerPoint Presentation</vt:lpstr>
      <vt:lpstr>2024 Awards Deadlines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Black, Carlee</cp:lastModifiedBy>
  <cp:revision>49</cp:revision>
  <dcterms:created xsi:type="dcterms:W3CDTF">2022-01-05T19:55:31Z</dcterms:created>
  <dcterms:modified xsi:type="dcterms:W3CDTF">2024-01-26T18:55:55Z</dcterms:modified>
</cp:coreProperties>
</file>