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7"/>
  </p:notesMasterIdLst>
  <p:sldIdLst>
    <p:sldId id="748" r:id="rId3"/>
    <p:sldId id="749" r:id="rId4"/>
    <p:sldId id="747" r:id="rId5"/>
    <p:sldId id="75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tchem, Kathy" initials="MK" lastIdx="3" clrIdx="0">
    <p:extLst>
      <p:ext uri="{19B8F6BF-5375-455C-9EA6-DF929625EA0E}">
        <p15:presenceInfo xmlns:p15="http://schemas.microsoft.com/office/powerpoint/2012/main" userId="S-1-5-21-1824200278-923733676-1501187911-21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2F05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14" y="18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8B00B-C305-42F9-91A5-DE2237EE1BC3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0EE932-CE78-4C02-BD86-F3B256A46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577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2171700" algn="l"/>
                <a:tab pos="3600450" algn="l"/>
                <a:tab pos="4686300" algn="l"/>
                <a:tab pos="5943600" algn="l"/>
                <a:tab pos="7372350" algn="l"/>
              </a:tabLs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442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5282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182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667" y="1905001"/>
            <a:ext cx="10242551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3666" y="4344989"/>
            <a:ext cx="10242551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45245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96706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" y="6238876"/>
            <a:ext cx="12192001" cy="619125"/>
          </a:xfrm>
          <a:solidFill>
            <a:srgbClr val="FFFF99"/>
          </a:solidFill>
        </p:spPr>
        <p:txBody>
          <a:bodyPr lIns="152394" tIns="76197" rIns="152394" bIns="76197" anchor="b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8426860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3472373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40"/>
            <a:ext cx="10972800" cy="21359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721601" y="6405564"/>
            <a:ext cx="4059767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06400" y="6410326"/>
            <a:ext cx="4775200" cy="366713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791200" y="1039814"/>
            <a:ext cx="609600" cy="4413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59202C9-3463-46C8-9585-4AECF1DF60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7742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8139D-1790-479F-B0D5-046F41276A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12834-99B8-4C9B-BFD4-6E3CE9EEB3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F480ED-515B-47CC-9462-056F0B3FB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018F6-A713-4139-A251-680474724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31258-A1D2-4430-B517-A2DF139BE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843005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E463E-F00E-4CE6-9B0F-817042163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24E00-1531-42E4-A39E-7C84FF1A9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703E2-56D5-4972-92A4-F1C86821C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76AC3-B1F5-4678-8CD3-7D2490D0B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6903B-323C-47F0-8FBC-D816651BE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56526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84BAE-1C35-41ED-9F51-4DF651222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84C16E-E661-4240-9DEB-3FFF2D467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7A8ABC-4CCF-44D8-A399-BEF0A5232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B8BAE7-15EA-4FB0-88C8-C604201C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C2303-1C57-4B4E-9007-A16915033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1530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9EC0D-CD42-4C2B-ADA8-67DA4BDAC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7151F-233D-443C-AE76-7A4ADA6601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CE40A5-7CE7-44E9-B2F8-055DA31D3B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E59765-328E-4247-8F11-AB08C79C7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EAF235-67ED-4E2C-9A00-8CFE20FCA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A7A2FF-DB30-4270-8320-389DFBEB3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042266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1EE03-37AB-4332-B197-51FBAFDC1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34D4B-1D0B-4B7D-8B3B-5C66110E7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A9C142-4AD1-4C4B-8A69-6E50C8E5B9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3C2F60-0421-457C-AFDC-51546469AF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369A1D-A850-4D3C-8225-1AF777D797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EEDE88-B178-4C29-B56E-3A2D8AAEB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8789D2-9A27-4939-B90E-6A64CE1A3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9D6F03-EC60-4CCD-8F00-A740105CC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03568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21A1D-6E41-4A02-B6A6-AAABB6D0C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DC7D1E-FA1A-4CA2-906B-210B88523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48C385-ACD0-4B88-99E9-F48BE6F67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3204D2-0695-4FEF-8981-D46290449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176393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7174643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189A7A-4747-4D87-9A55-8495F0281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48FF52-2F1A-4AD6-92D6-61714A857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DC4628-931E-4F26-93D7-C7C1E8E17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234751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3F8EA-FAF6-4EB4-896D-1BBAC55CF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C928C-504D-4AFB-A097-CEB737D6F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40E3E2-A4A2-4F48-BD24-7CC5F0C5EC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0080F-8943-43C9-B8BF-E405D2041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391CCA-5BAD-4EB3-9468-9310A45C8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B1042F-F4A9-4353-A720-E1BD226C4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5355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AFB94-0839-4E17-8AE4-BC25BDEB9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ABC4E-CE35-4183-8A91-92D5ACD750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5A5C87-53F3-434A-9F9F-35D051FEEA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CE7121-5596-48FF-B933-C9FDA3C05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A33463-D93F-4C45-8B60-5F9CF7EC2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92CD36-FEFD-4CF2-837F-45C33779C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423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A6319-0C78-4A9A-806D-177CA88E0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F4C3F0-7EAD-4366-A437-D15522CAB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87B3F-4B6A-4E96-A6CB-2EC9A2BB2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6BA1C-90E5-4EDB-93E1-9C911D2B0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B42E4-FBE6-4B4A-ACC2-AF9879C73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754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DF3B07-63BE-42FD-85EF-8B7F214A8F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6E8CD8-8170-4ABC-AACF-0B150E2A39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A867B-C877-4DF2-AEF3-B3C035554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5FAD6D-6C28-4CF0-97AB-57630D910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7A225-DFCB-4417-94D5-960FA5EC7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945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000" y="1411552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971943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412875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25609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411553"/>
            <a:ext cx="54864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11553"/>
            <a:ext cx="54864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698196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57802"/>
            <a:ext cx="54864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999" y="2174875"/>
            <a:ext cx="54864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4642" y="1757802"/>
            <a:ext cx="548935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490632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33508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7119796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7709768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6209127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230188"/>
            <a:ext cx="11176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8000" y="1412875"/>
            <a:ext cx="11176000" cy="213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6905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800" kern="1200" spc="-150" dirty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9pPr>
    </p:titleStyle>
    <p:bodyStyle>
      <a:lvl1pPr marL="396875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AEC9CD-EE34-4C63-BE18-D668F329B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94ECA0-BCAC-4A20-97DC-9EAB71AC8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476629-C04E-4C10-B3AC-E360B47256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51474-923C-4517-88F2-4269A9BB07DF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58BADB-1808-49D8-8714-05DC50E71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342243-6007-4BA4-908B-53615F49EB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80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7" name="Rectangle 2"/>
          <p:cNvSpPr>
            <a:spLocks noChangeArrowheads="1"/>
          </p:cNvSpPr>
          <p:nvPr/>
        </p:nvSpPr>
        <p:spPr bwMode="auto">
          <a:xfrm>
            <a:off x="240521" y="1175049"/>
            <a:ext cx="5687839" cy="424731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Carl S. Marvel Creative Polymer Chemistry Award</a:t>
            </a:r>
            <a:endParaRPr kumimoji="0" lang="en-US" altLang="en-US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kumimoji="0" lang="en-US" altLang="en-US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Jerem</a:t>
            </a:r>
            <a:r>
              <a:rPr lang="en-US" altLang="en-US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iah</a:t>
            </a:r>
            <a:r>
              <a:rPr lang="en-US" alt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Johnson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MIT</a:t>
            </a:r>
            <a:endParaRPr kumimoji="0" 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 Fellows</a:t>
            </a:r>
            <a:endParaRPr kumimoji="0" lang="en-US" b="0" i="1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 Inducted: </a:t>
            </a:r>
            <a:r>
              <a:rPr lang="en-US" alt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Carl L. Willis &amp; Sara </a:t>
            </a:r>
            <a:r>
              <a:rPr lang="en-US" altLang="en-US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Orski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alt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Selected: Andrea Kasko, Brent Sumerlin,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Timothy White, &amp; Jeffrey Youngblood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altLang="en-US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POLY/PMSE Plenary Speaker </a:t>
            </a:r>
            <a:endParaRPr kumimoji="0" lang="en-US" altLang="en-US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en-US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Timothy Long</a:t>
            </a: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Arizona State Univ.</a:t>
            </a:r>
            <a:br>
              <a:rPr lang="en-US" alt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 Lead This Year)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Distinguished/Special Service Awards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TBD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lang="en-US" alt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8859" y="874652"/>
            <a:ext cx="1209314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 w="6600">
                  <a:noFill/>
                  <a:prstDash val="solid"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 underlined titles have a symposium during this meeting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6095999" y="1175049"/>
            <a:ext cx="5394960" cy="480131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 Poster Awards (3)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Judged and presented on-site at ACS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lang="en-US" alt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b="1" dirty="0">
                <a:solidFill>
                  <a:srgbClr val="000099"/>
                </a:solidFill>
                <a:latin typeface="Arial" panose="020B0604020202020204" pitchFamily="34" charset="0"/>
              </a:rPr>
              <a:t>General Topics Awards</a:t>
            </a:r>
            <a:endParaRPr lang="en-US" b="1" dirty="0">
              <a:solidFill>
                <a:srgbClr val="000099"/>
              </a:solidFill>
              <a:highlight>
                <a:srgbClr val="FFFF00"/>
              </a:highlight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Judged and presented on-site at ACS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Graduate Student Travel Awards (2)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kumimoji="0" lang="en-US" altLang="en-US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Muhammad Arslan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Univ. of Houston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kumimoji="0" lang="en-US" altLang="en-US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Bohdan </a:t>
            </a:r>
            <a:r>
              <a:rPr kumimoji="0" lang="en-US" altLang="en-US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Domnich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North Dakota State Univ.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1" i="1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Excellence in Polymer Graduate Research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  Presented during symposia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Undergraduate Research in Polymer Science</a:t>
            </a: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Presented during symposia</a:t>
            </a:r>
            <a:endParaRPr kumimoji="0" lang="en-US" altLang="en-US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Recognize All Symposia Organizers</a:t>
            </a:r>
          </a:p>
        </p:txBody>
      </p:sp>
      <p:pic>
        <p:nvPicPr>
          <p:cNvPr id="9" name="Picture 8" descr="Background pattern&#10;&#10;Description automatically generated">
            <a:extLst>
              <a:ext uri="{FF2B5EF4-FFF2-40B4-BE49-F238E27FC236}">
                <a16:creationId xmlns:a16="http://schemas.microsoft.com/office/drawing/2014/main" id="{2287A629-04F8-465A-94A9-82F5B2C459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00401"/>
            <a:ext cx="809584" cy="117257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23DC0D6-06F7-46AB-BBD9-F5158BDBB05A}"/>
              </a:ext>
            </a:extLst>
          </p:cNvPr>
          <p:cNvSpPr txBox="1"/>
          <p:nvPr/>
        </p:nvSpPr>
        <p:spPr>
          <a:xfrm>
            <a:off x="408161" y="6487483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American Chemical Society Division of Polymer Chemistry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C488D94-EDB6-419B-B647-A8CDB0D75DA5}"/>
              </a:ext>
            </a:extLst>
          </p:cNvPr>
          <p:cNvCxnSpPr>
            <a:cxnSpLocks/>
          </p:cNvCxnSpPr>
          <p:nvPr/>
        </p:nvCxnSpPr>
        <p:spPr>
          <a:xfrm>
            <a:off x="503651" y="6487483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">
            <a:extLst>
              <a:ext uri="{FF2B5EF4-FFF2-40B4-BE49-F238E27FC236}">
                <a16:creationId xmlns:a16="http://schemas.microsoft.com/office/drawing/2014/main" id="{A79FFB28-363E-4EC0-86BD-6BC7D7BAC95B}"/>
              </a:ext>
            </a:extLst>
          </p:cNvPr>
          <p:cNvSpPr txBox="1">
            <a:spLocks/>
          </p:cNvSpPr>
          <p:nvPr/>
        </p:nvSpPr>
        <p:spPr>
          <a:xfrm>
            <a:off x="844104" y="177801"/>
            <a:ext cx="10515600" cy="7299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To Be Presented - 2025 Spring Awards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3941CFE-BBF5-4541-8668-B8136F0630F3}"/>
              </a:ext>
            </a:extLst>
          </p:cNvPr>
          <p:cNvCxnSpPr>
            <a:cxnSpLocks/>
          </p:cNvCxnSpPr>
          <p:nvPr/>
        </p:nvCxnSpPr>
        <p:spPr>
          <a:xfrm>
            <a:off x="243840" y="838200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4" descr="C:\Users\KM\AppData\Local\Microsoft\Windows\Temporary Internet Files\Content.IE5\KJ6EIGHS\MC900433886[1].png">
            <a:extLst>
              <a:ext uri="{FF2B5EF4-FFF2-40B4-BE49-F238E27FC236}">
                <a16:creationId xmlns:a16="http://schemas.microsoft.com/office/drawing/2014/main" id="{7E469DB2-0466-4999-AA13-ECCFD471E5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97" y="167358"/>
            <a:ext cx="866128" cy="866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CDD1E88F-6D5B-4DD2-A1C5-43D7CFCD2EDE}"/>
              </a:ext>
            </a:extLst>
          </p:cNvPr>
          <p:cNvSpPr/>
          <p:nvPr/>
        </p:nvSpPr>
        <p:spPr>
          <a:xfrm>
            <a:off x="1037225" y="5310298"/>
            <a:ext cx="4049680" cy="67305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anchor="ctr" anchorCtr="0"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NON-POLY ACS AWARD(S) RECOGNITION</a:t>
            </a:r>
            <a:br>
              <a:rPr lang="en-US" altLang="en-US" sz="14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ACS Award in Polymer Chemistry in Honor </a:t>
            </a:r>
            <a:br>
              <a:rPr lang="en-US" sz="14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Michael Rubinstein</a:t>
            </a:r>
          </a:p>
        </p:txBody>
      </p:sp>
    </p:spTree>
    <p:extLst>
      <p:ext uri="{BB962C8B-B14F-4D97-AF65-F5344CB8AC3E}">
        <p14:creationId xmlns:p14="http://schemas.microsoft.com/office/powerpoint/2010/main" val="156782714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5990051" y="1238101"/>
            <a:ext cx="5486400" cy="419100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b="1" dirty="0">
                <a:solidFill>
                  <a:srgbClr val="000099"/>
                </a:solidFill>
                <a:latin typeface="Arial" panose="020B0604020202020204" pitchFamily="34" charset="0"/>
              </a:rPr>
              <a:t>General Topics Awards</a:t>
            </a:r>
            <a:endParaRPr lang="en-US" b="1" dirty="0">
              <a:solidFill>
                <a:srgbClr val="000099"/>
              </a:solidFill>
              <a:highlight>
                <a:srgbClr val="FFFF00"/>
              </a:highlight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Judged and presented on-site at ACS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1" i="0" u="sng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Young Industrial Polymer Scientist Award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kumimoji="0" lang="en-US" altLang="en-US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Jeffrey Ting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Nanite, Inc.</a:t>
            </a:r>
            <a:endParaRPr kumimoji="0" lang="en-US" b="1" i="1" u="sng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 Poster Awards (3)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Judged and presented on-site at ACS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Graduate Student Travel Awards (2)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Recognize</a:t>
            </a:r>
            <a:r>
              <a:rPr lang="en-US" altLang="en-US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Symposia Organizer</a:t>
            </a:r>
            <a:endParaRPr lang="en-US" altLang="en-US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724240"/>
            <a:ext cx="1217866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 w="6600">
                  <a:noFill/>
                  <a:prstDash val="solid"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 underlined titles have a symposium during this meeting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89332" y="5034847"/>
            <a:ext cx="4910292" cy="5789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anchor="ctr" anchorCtr="0"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NON-POLY ACS AWARD RECOGNITION - </a:t>
            </a:r>
            <a:r>
              <a:rPr lang="en-US" sz="14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ACS Fellows</a:t>
            </a:r>
          </a:p>
        </p:txBody>
      </p:sp>
      <p:pic>
        <p:nvPicPr>
          <p:cNvPr id="10" name="Picture 9" descr="Background pattern&#10;&#10;Description automatically generated">
            <a:extLst>
              <a:ext uri="{FF2B5EF4-FFF2-40B4-BE49-F238E27FC236}">
                <a16:creationId xmlns:a16="http://schemas.microsoft.com/office/drawing/2014/main" id="{2732FC7B-2017-444C-9943-8A8DDF3EEC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00401"/>
            <a:ext cx="809584" cy="117257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3A177FD-B9DD-4523-81DE-C5E5C2FBB573}"/>
              </a:ext>
            </a:extLst>
          </p:cNvPr>
          <p:cNvSpPr txBox="1"/>
          <p:nvPr/>
        </p:nvSpPr>
        <p:spPr>
          <a:xfrm>
            <a:off x="408161" y="6487483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American Chemical Society Division of Polymer Chemistry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3700FDC-F7FF-4EBA-8635-B00DAA45694C}"/>
              </a:ext>
            </a:extLst>
          </p:cNvPr>
          <p:cNvCxnSpPr>
            <a:cxnSpLocks/>
          </p:cNvCxnSpPr>
          <p:nvPr/>
        </p:nvCxnSpPr>
        <p:spPr>
          <a:xfrm>
            <a:off x="503651" y="6487483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DD0E7803-F753-4091-86DD-4B118B7EBFBF}"/>
              </a:ext>
            </a:extLst>
          </p:cNvPr>
          <p:cNvSpPr txBox="1">
            <a:spLocks/>
          </p:cNvSpPr>
          <p:nvPr/>
        </p:nvSpPr>
        <p:spPr>
          <a:xfrm>
            <a:off x="844104" y="88901"/>
            <a:ext cx="10515600" cy="7299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To be Presented - 2025 Fall Awards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D992621-A86D-4675-8EA3-DE5A92E950A6}"/>
              </a:ext>
            </a:extLst>
          </p:cNvPr>
          <p:cNvCxnSpPr>
            <a:cxnSpLocks/>
          </p:cNvCxnSpPr>
          <p:nvPr/>
        </p:nvCxnSpPr>
        <p:spPr>
          <a:xfrm>
            <a:off x="243840" y="698500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7" name="Rectangle 2"/>
          <p:cNvSpPr>
            <a:spLocks noChangeArrowheads="1"/>
          </p:cNvSpPr>
          <p:nvPr/>
        </p:nvSpPr>
        <p:spPr bwMode="auto">
          <a:xfrm>
            <a:off x="503651" y="1238101"/>
            <a:ext cx="5257800" cy="51655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POLY/PMSE Plenary Speaker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Thuc-Quyen Nguyen</a:t>
            </a: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UC Santa Barbara</a:t>
            </a:r>
            <a:r>
              <a:rPr lang="en-US" alt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(POLY Lead This Year)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lang="en-US" alt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ACS Macro Letters/Biomacromolecules/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Macromolecules </a:t>
            </a:r>
            <a:r>
              <a:rPr kumimoji="0" 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Young Investigator Award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TBD</a:t>
            </a:r>
            <a:endParaRPr kumimoji="0" lang="en-US" alt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Charles G. Overberger International Prize for Excellence in Polymer Research</a:t>
            </a: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TBD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lang="en-US" alt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Herman F. Mark Polymer Chemistry Award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lang="en-US" altLang="en-US" b="1" i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en-US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en-US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Craig </a:t>
            </a:r>
            <a:r>
              <a:rPr lang="fr-FR" altLang="en-US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Hawker</a:t>
            </a:r>
            <a:r>
              <a:rPr lang="fr-FR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UC Santa Barbara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lang="fr-FR" altLang="en-US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 Chair Recognition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n-US" altLang="en-US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Dawanne</a:t>
            </a:r>
            <a:r>
              <a:rPr lang="en-US" alt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Poree</a:t>
            </a: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US Army Research Lab</a:t>
            </a: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lang="fr-FR" altLang="en-US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lang="en-US" alt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14" descr="C:\Users\KM\AppData\Local\Microsoft\Windows\Temporary Internet Files\Content.IE5\KJ6EIGHS\MC900433886[1].png">
            <a:extLst>
              <a:ext uri="{FF2B5EF4-FFF2-40B4-BE49-F238E27FC236}">
                <a16:creationId xmlns:a16="http://schemas.microsoft.com/office/drawing/2014/main" id="{35780E6E-74AB-482D-8B55-C1632A8E96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97" y="65758"/>
            <a:ext cx="866128" cy="866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7332035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ckground pattern&#10;&#10;Description automatically generated">
            <a:extLst>
              <a:ext uri="{FF2B5EF4-FFF2-40B4-BE49-F238E27FC236}">
                <a16:creationId xmlns:a16="http://schemas.microsoft.com/office/drawing/2014/main" id="{12172EC6-6FF9-449E-9795-91468F938A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28109"/>
            <a:ext cx="809584" cy="117257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CEBD5A5-76A5-44F6-8730-EED87D26CBB7}"/>
              </a:ext>
            </a:extLst>
          </p:cNvPr>
          <p:cNvSpPr txBox="1"/>
          <p:nvPr/>
        </p:nvSpPr>
        <p:spPr>
          <a:xfrm>
            <a:off x="408161" y="6515191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American Chemical Society Division of Polymer Chemistry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A6751B4-A041-43E5-94C1-ACFF02A994B8}"/>
              </a:ext>
            </a:extLst>
          </p:cNvPr>
          <p:cNvCxnSpPr>
            <a:cxnSpLocks/>
          </p:cNvCxnSpPr>
          <p:nvPr/>
        </p:nvCxnSpPr>
        <p:spPr>
          <a:xfrm>
            <a:off x="503651" y="6515191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27" name="Rectangle 22"/>
          <p:cNvSpPr>
            <a:spLocks noChangeArrowheads="1"/>
          </p:cNvSpPr>
          <p:nvPr/>
        </p:nvSpPr>
        <p:spPr bwMode="auto">
          <a:xfrm>
            <a:off x="408161" y="1196847"/>
            <a:ext cx="5641848" cy="48356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ACS Macro Letters/Biomacromolecules/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Macromolecules Young Invest. Award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12/2024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Sponsor: ACS Publications</a:t>
            </a:r>
            <a:endParaRPr kumimoji="0" lang="en-US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Henkel Award for Outstanding Graduate Research in Polymer Science &amp; Eng.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1/24/2025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Sponsor: Henkel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Distinguished/Special Service Award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(ExCom Nomination Only)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1/31/2025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lang="en-US" alt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Charles G. Overberger International Prize for </a:t>
            </a:r>
            <a:b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Excellence in Polymer Research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2/20/2025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22"/>
          <p:cNvSpPr>
            <a:spLocks noChangeArrowheads="1"/>
          </p:cNvSpPr>
          <p:nvPr/>
        </p:nvSpPr>
        <p:spPr bwMode="auto">
          <a:xfrm>
            <a:off x="6216268" y="1196847"/>
            <a:ext cx="5638800" cy="507117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Outstanding Poster Award​s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Selected at Sci-Mix Poster Session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Sponsor: </a:t>
            </a:r>
            <a:r>
              <a:rPr lang="en-US" altLang="en-US" sz="1600" i="1" dirty="0">
                <a:solidFill>
                  <a:schemeClr val="tx1"/>
                </a:solidFill>
                <a:latin typeface="Arial" panose="020B0604020202020204" pitchFamily="34" charset="0"/>
              </a:rPr>
              <a:t>Springer/MRS Communications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b="1" dirty="0">
                <a:solidFill>
                  <a:srgbClr val="000099"/>
                </a:solidFill>
                <a:latin typeface="Arial" panose="020B0604020202020204" pitchFamily="34" charset="0"/>
              </a:rPr>
              <a:t>Paul J. Flory Polymer Education Award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Application Due: 7/1/2025</a:t>
            </a: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Industrial Polymer Scientist Award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</a:t>
            </a:r>
            <a:r>
              <a:rPr lang="en-US" altLang="en-US" sz="1600" dirty="0">
                <a:latin typeface="Arial" panose="020B0604020202020204" pitchFamily="34" charset="0"/>
              </a:rPr>
              <a:t>7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/31/2025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lang="en-US" sz="16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lang="en-US" sz="1600" b="1" dirty="0">
                <a:solidFill>
                  <a:srgbClr val="000099"/>
                </a:solidFill>
                <a:latin typeface="Arial" panose="020B0604020202020204" pitchFamily="34" charset="0"/>
              </a:rPr>
              <a:t>Mark Scholar Awards (Young, Scholar, &amp; Senior)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11/1/2025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3497A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POLY Fellows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11/30/2025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b="1" dirty="0">
                <a:solidFill>
                  <a:srgbClr val="000099"/>
                </a:solidFill>
                <a:latin typeface="Arial" panose="020B0604020202020204" pitchFamily="34" charset="0"/>
              </a:rPr>
              <a:t>Graduate Student Travel Award​</a:t>
            </a: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Application Due: one month before MAPS deadline </a:t>
            </a: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i="1" dirty="0">
                <a:solidFill>
                  <a:srgbClr val="000000"/>
                </a:solidFill>
                <a:latin typeface="Arial" panose="020B0604020202020204" pitchFamily="34" charset="0"/>
              </a:rPr>
              <a:t>Sponsor: IAB</a:t>
            </a:r>
            <a:endParaRPr 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endParaRPr lang="en-US" sz="1600" b="1" dirty="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A463CEC-DB8F-4439-9103-ED3A39D24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443" y="127001"/>
            <a:ext cx="10451261" cy="729962"/>
          </a:xfrm>
        </p:spPr>
        <p:txBody>
          <a:bodyPr/>
          <a:lstStyle/>
          <a:p>
            <a:r>
              <a:rPr lang="en-US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2025 Awards Deadlines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9DCC6D7-6400-4E45-882D-8AE565C5F7C8}"/>
              </a:ext>
            </a:extLst>
          </p:cNvPr>
          <p:cNvCxnSpPr>
            <a:cxnSpLocks/>
          </p:cNvCxnSpPr>
          <p:nvPr/>
        </p:nvCxnSpPr>
        <p:spPr>
          <a:xfrm>
            <a:off x="243840" y="736600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tar: 5 Points 2">
            <a:extLst>
              <a:ext uri="{FF2B5EF4-FFF2-40B4-BE49-F238E27FC236}">
                <a16:creationId xmlns:a16="http://schemas.microsoft.com/office/drawing/2014/main" id="{6EE8A291-6361-46D7-AC6F-76EC270B8B51}"/>
              </a:ext>
            </a:extLst>
          </p:cNvPr>
          <p:cNvSpPr/>
          <p:nvPr/>
        </p:nvSpPr>
        <p:spPr>
          <a:xfrm>
            <a:off x="5890049" y="2241989"/>
            <a:ext cx="369324" cy="369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tar: 5 Points 10">
            <a:extLst>
              <a:ext uri="{FF2B5EF4-FFF2-40B4-BE49-F238E27FC236}">
                <a16:creationId xmlns:a16="http://schemas.microsoft.com/office/drawing/2014/main" id="{813C8B0B-E170-4EB6-A604-ECD6DBF6CEDF}"/>
              </a:ext>
            </a:extLst>
          </p:cNvPr>
          <p:cNvSpPr/>
          <p:nvPr/>
        </p:nvSpPr>
        <p:spPr>
          <a:xfrm>
            <a:off x="5872934" y="2945953"/>
            <a:ext cx="369324" cy="369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B8CB08D-242E-45E5-82A5-7171BD8A5F77}"/>
              </a:ext>
            </a:extLst>
          </p:cNvPr>
          <p:cNvSpPr/>
          <p:nvPr/>
        </p:nvSpPr>
        <p:spPr>
          <a:xfrm>
            <a:off x="6458250" y="121719"/>
            <a:ext cx="5638800" cy="95154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2025 Awards Committee Reviews: </a:t>
            </a:r>
          </a:p>
          <a:p>
            <a:pPr marL="342900"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Chair- Toby Nelson, Mike Sims and </a:t>
            </a:r>
            <a:r>
              <a:rPr lang="en-US" alt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Chuanbing</a:t>
            </a:r>
            <a:r>
              <a:rPr lang="en-US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Tang   Chair-Elect, Derek Patton</a:t>
            </a:r>
            <a:endParaRPr lang="en-US" altLang="en-US" sz="1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tar: 5 Points 15">
            <a:extLst>
              <a:ext uri="{FF2B5EF4-FFF2-40B4-BE49-F238E27FC236}">
                <a16:creationId xmlns:a16="http://schemas.microsoft.com/office/drawing/2014/main" id="{16793B99-4EA4-4A22-83AD-16EE045FFA6C}"/>
              </a:ext>
            </a:extLst>
          </p:cNvPr>
          <p:cNvSpPr/>
          <p:nvPr/>
        </p:nvSpPr>
        <p:spPr>
          <a:xfrm>
            <a:off x="6502185" y="460879"/>
            <a:ext cx="369324" cy="369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4" descr="C:\Users\KM\AppData\Local\Microsoft\Windows\Temporary Internet Files\Content.IE5\KJ6EIGHS\MC900433886[1].png">
            <a:extLst>
              <a:ext uri="{FF2B5EF4-FFF2-40B4-BE49-F238E27FC236}">
                <a16:creationId xmlns:a16="http://schemas.microsoft.com/office/drawing/2014/main" id="{63C78D2D-46EA-4B07-8A1D-FC9EB33999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97" y="65758"/>
            <a:ext cx="866128" cy="866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BCC00DD-5A13-4B38-920E-D3FC069048BF}"/>
              </a:ext>
            </a:extLst>
          </p:cNvPr>
          <p:cNvSpPr/>
          <p:nvPr/>
        </p:nvSpPr>
        <p:spPr>
          <a:xfrm rot="20245901">
            <a:off x="1722555" y="1607694"/>
            <a:ext cx="1223412" cy="6001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300" b="1" cap="none" spc="0" dirty="0">
                <a:ln/>
                <a:solidFill>
                  <a:schemeClr val="accent4"/>
                </a:solidFill>
                <a:effectLst/>
              </a:rPr>
              <a:t>DONE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AFC7CB0-88D6-45C9-BB1B-3B5ECA0A49F4}"/>
              </a:ext>
            </a:extLst>
          </p:cNvPr>
          <p:cNvSpPr/>
          <p:nvPr/>
        </p:nvSpPr>
        <p:spPr>
          <a:xfrm rot="20245901">
            <a:off x="1840254" y="2804553"/>
            <a:ext cx="1223412" cy="6001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300" b="1" cap="none" spc="0" dirty="0">
                <a:ln/>
                <a:solidFill>
                  <a:schemeClr val="accent4"/>
                </a:solidFill>
                <a:effectLst/>
              </a:rPr>
              <a:t>DONE</a:t>
            </a:r>
          </a:p>
        </p:txBody>
      </p:sp>
      <p:sp>
        <p:nvSpPr>
          <p:cNvPr id="19" name="Star: 5 Points 18">
            <a:extLst>
              <a:ext uri="{FF2B5EF4-FFF2-40B4-BE49-F238E27FC236}">
                <a16:creationId xmlns:a16="http://schemas.microsoft.com/office/drawing/2014/main" id="{703B8688-F956-4517-B846-E2529AB4A024}"/>
              </a:ext>
            </a:extLst>
          </p:cNvPr>
          <p:cNvSpPr/>
          <p:nvPr/>
        </p:nvSpPr>
        <p:spPr>
          <a:xfrm>
            <a:off x="5888538" y="3732434"/>
            <a:ext cx="369324" cy="369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1BABF2-F606-74C2-58ED-15B12AF2CA8C}"/>
              </a:ext>
            </a:extLst>
          </p:cNvPr>
          <p:cNvSpPr txBox="1"/>
          <p:nvPr/>
        </p:nvSpPr>
        <p:spPr>
          <a:xfrm>
            <a:off x="1074702" y="5531440"/>
            <a:ext cx="346824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b="1" dirty="0">
                <a:solidFill>
                  <a:srgbClr val="000099"/>
                </a:solidFill>
                <a:latin typeface="Arial" panose="020B0604020202020204" pitchFamily="34" charset="0"/>
              </a:rPr>
              <a:t>General Topics Awards</a:t>
            </a:r>
            <a:endParaRPr lang="en-US" sz="1600" b="1" dirty="0">
              <a:solidFill>
                <a:srgbClr val="000099"/>
              </a:solidFill>
              <a:highlight>
                <a:srgbClr val="FFFF00"/>
              </a:highlight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Selected at Sci-Mix Poster Session</a:t>
            </a: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Sponsor: POLY Chair Fund</a:t>
            </a:r>
          </a:p>
        </p:txBody>
      </p:sp>
    </p:spTree>
    <p:extLst>
      <p:ext uri="{BB962C8B-B14F-4D97-AF65-F5344CB8AC3E}">
        <p14:creationId xmlns:p14="http://schemas.microsoft.com/office/powerpoint/2010/main" val="176154774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6106D48-A319-4618-80D1-1D2087BBAC4B}"/>
              </a:ext>
            </a:extLst>
          </p:cNvPr>
          <p:cNvSpPr/>
          <p:nvPr/>
        </p:nvSpPr>
        <p:spPr>
          <a:xfrm>
            <a:off x="1841499" y="4813300"/>
            <a:ext cx="8508999" cy="124639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anchor="ctr" anchorCtr="0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 dirty="0">
                <a:solidFill>
                  <a:srgbClr val="000000"/>
                </a:solidFill>
              </a:rPr>
              <a:t>Will Past-Chairs serve again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 dirty="0">
                <a:solidFill>
                  <a:srgbClr val="000000"/>
                </a:solidFill>
              </a:rPr>
              <a:t>as an awards promotion committee?</a:t>
            </a:r>
            <a:endParaRPr lang="en-US" sz="2800" b="1" i="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026" name="Picture 2" descr="5,626 Nomination Stock Photos, Pictures &amp; Royalty-Free Images - iStock">
            <a:extLst>
              <a:ext uri="{FF2B5EF4-FFF2-40B4-BE49-F238E27FC236}">
                <a16:creationId xmlns:a16="http://schemas.microsoft.com/office/drawing/2014/main" id="{5B7CFBD9-E420-41F6-BBED-1A6597D29E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93" r="9763" b="10696"/>
          <a:stretch/>
        </p:blipFill>
        <p:spPr bwMode="auto">
          <a:xfrm>
            <a:off x="-1" y="24766"/>
            <a:ext cx="3191301" cy="2045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ED4A519-5E0B-460E-A659-8D72653A93C5}"/>
              </a:ext>
            </a:extLst>
          </p:cNvPr>
          <p:cNvSpPr/>
          <p:nvPr/>
        </p:nvSpPr>
        <p:spPr>
          <a:xfrm>
            <a:off x="1841500" y="1943101"/>
            <a:ext cx="8508999" cy="228959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anchor="ctr" anchorCtr="0">
            <a:noAutofit/>
          </a:bodyPr>
          <a:lstStyle/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 dirty="0">
                <a:solidFill>
                  <a:srgbClr val="000000"/>
                </a:solidFill>
              </a:rPr>
              <a:t>Please submit award nominations or encourage other individuals to nominate a colleague </a:t>
            </a: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 dirty="0">
                <a:solidFill>
                  <a:srgbClr val="000000"/>
                </a:solidFill>
              </a:rPr>
              <a:t>to promote a healthy awards program</a:t>
            </a:r>
            <a:endParaRPr lang="en-US" sz="2800" b="1" i="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2825815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itle of Presentation">
  <a:themeElements>
    <a:clrScheme name="White - blue accents template template">
      <a:dk1>
        <a:srgbClr val="000000"/>
      </a:dk1>
      <a:lt1>
        <a:srgbClr val="FFFFFF"/>
      </a:lt1>
      <a:dk2>
        <a:srgbClr val="1D4775"/>
      </a:dk2>
      <a:lt2>
        <a:srgbClr val="FEF194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A061C3"/>
      </a:accent6>
      <a:hlink>
        <a:srgbClr val="1D4775"/>
      </a:hlink>
      <a:folHlink>
        <a:srgbClr val="1D477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1214</TotalTime>
  <Words>564</Words>
  <Application>Microsoft Office PowerPoint</Application>
  <PresentationFormat>Widescreen</PresentationFormat>
  <Paragraphs>122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72 Black</vt:lpstr>
      <vt:lpstr>Arial</vt:lpstr>
      <vt:lpstr>Calibri</vt:lpstr>
      <vt:lpstr>Calibri Light</vt:lpstr>
      <vt:lpstr>Wingdings</vt:lpstr>
      <vt:lpstr>Wingdings 3</vt:lpstr>
      <vt:lpstr>Title of Presentation</vt:lpstr>
      <vt:lpstr>Office Theme</vt:lpstr>
      <vt:lpstr>PowerPoint Presentation</vt:lpstr>
      <vt:lpstr>PowerPoint Presentation</vt:lpstr>
      <vt:lpstr>2025 Awards Deadlines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Black, Carlee</dc:creator>
  <cp:lastModifiedBy>Black, Carlee</cp:lastModifiedBy>
  <cp:revision>59</cp:revision>
  <dcterms:created xsi:type="dcterms:W3CDTF">2022-01-05T19:55:31Z</dcterms:created>
  <dcterms:modified xsi:type="dcterms:W3CDTF">2025-02-03T16:18:16Z</dcterms:modified>
</cp:coreProperties>
</file>