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751" r:id="rId3"/>
    <p:sldId id="747" r:id="rId4"/>
    <p:sldId id="748" r:id="rId5"/>
    <p:sldId id="75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399B3F-4E84-2F4B-ACBA-D20BDAAE87A0}" v="31" dt="2025-08-15T07:03:31.6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52"/>
    <p:restoredTop sz="94726"/>
  </p:normalViewPr>
  <p:slideViewPr>
    <p:cSldViewPr snapToGrid="0">
      <p:cViewPr varScale="1">
        <p:scale>
          <a:sx n="120" d="100"/>
          <a:sy n="120" d="100"/>
        </p:scale>
        <p:origin x="3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860A6-AD26-D545-8A6C-24BB03E95AFC}" type="datetimeFigureOut">
              <a:rPr lang="en-US" smtClean="0"/>
              <a:t>8/26/25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7E463-0D7E-3B4E-85D4-B91D6026E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7E463-0D7E-3B4E-85D4-B91D6026E6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46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D4482-7140-886E-1920-B2AFD31FA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F16851-F1F7-37CE-39F2-0F84BD0777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8163" y="677863"/>
            <a:ext cx="6027737" cy="3390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29FD60-8905-654F-9E38-E1ED82F66D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11D5F-EC2A-E63B-D4D1-47D83C27D3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771BED-391F-452D-BD01-7141883267D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075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8163" y="677863"/>
            <a:ext cx="6027737" cy="3390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771BED-391F-452D-BD01-7141883267D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182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8163" y="677863"/>
            <a:ext cx="6027737" cy="3390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771BED-391F-452D-BD01-7141883267D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435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EA8A1-66B2-7D7E-4E6C-B8FA5B1AC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97E983-9866-D5C3-CD3F-C10CF74E3D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8163" y="677863"/>
            <a:ext cx="6027737" cy="3390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44A4C0-BC7A-0160-F26A-5564266B12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91512-FFA2-2409-3E32-886AF81D74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771BED-391F-452D-BD01-7141883267D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792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A1A54-6546-2D46-B2B4-95EA2B74E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4CDBF1-5F4F-F44E-AFBC-43F4337642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C6865-0C51-CB4C-8013-A440422FF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6F45-4431-9D4A-BD41-FFC1947492F8}" type="datetime1">
              <a:rPr lang="en-US" smtClean="0"/>
              <a:t>8/26/25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8A45E-3334-4445-AB70-0E0463DE3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80B16-9BA9-1441-8E76-341678B4E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995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26E2E0-CB9C-BD42-970C-31714B49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0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173CF-04FE-6F4B-B4F3-FCA5DB167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CC3FF1-0754-C944-88E1-944D11F551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F9E12-C889-A64D-A7BA-A3D946602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ED28F-0DCA-1245-B2CB-296DC4C04322}" type="datetime1">
              <a:rPr lang="en-US" smtClean="0"/>
              <a:t>8/26/25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170D3-19AA-7B43-ABFE-8B22F3E89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5234D-C71D-AC41-A4C7-EAC794A55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E2E0-CB9C-BD42-970C-31714B49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98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E9334D-2425-3740-A129-40F7C5547F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09F62D-859E-6840-80F2-1C64F1103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CAC32-B808-0049-B077-7B3370B28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CA19-60BE-EF4A-B228-08E5E7C60D5A}" type="datetime1">
              <a:rPr lang="en-US" smtClean="0"/>
              <a:t>8/26/25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973E8-F3BE-C44E-A861-42120B66B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CBD4F-7367-3F45-AFAA-FFF46102A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E2E0-CB9C-BD42-970C-31714B49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45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CF098-1649-1C47-A943-B17A8F788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831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42EFD-8944-3F49-95CD-C8A7AD837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83167"/>
            <a:ext cx="12192000" cy="518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BFB14-8EC5-354A-A064-827B35CC3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DB972-0277-8C48-88DB-1AAD48274C26}" type="datetime1">
              <a:rPr lang="en-US" smtClean="0"/>
              <a:t>8/26/25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98E99-A68C-9443-A8F3-202A820D7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03D050-E8CC-E041-8399-88A60030D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E2E0-CB9C-BD42-970C-31714B49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54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7218A-F008-0946-AA96-20031CE4D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B1145-5268-A248-A6D2-DE758C9C6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48209-A784-6F45-B215-F2167D018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E9772-A824-AD49-AB22-53A670C58D82}" type="datetime1">
              <a:rPr lang="en-US" smtClean="0"/>
              <a:t>8/26/25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DE2A3-5EC8-D140-A753-C18CB62FD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E9474-504C-654A-BB36-4152D3D70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E2E0-CB9C-BD42-970C-31714B49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64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1F98B-713C-F742-86BA-43B5FA9F8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01E76-F615-4645-A574-1A79B1B534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C6D19-27F6-FE4D-8AE0-9C5E4BAE6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75A21E-4565-A041-9C48-D87C3332A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167E-D040-3D48-BC9C-3828A98D2020}" type="datetime1">
              <a:rPr lang="en-US" smtClean="0"/>
              <a:t>8/26/25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DA78F-C2AC-844E-A7F9-51BD9C7C5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6EA7BC-9749-CC49-B4BF-F9305F301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E2E0-CB9C-BD42-970C-31714B49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6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EB214-418D-F64B-B312-53AB30CA5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80C785-334C-DD4F-A1B2-869199C57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09D6F0-EADD-F94E-B46B-D4F29EF66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11EDDA-F81E-BF48-A6F3-31BB39FE90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895551-888C-8C40-91FD-4CF4FC2B01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3E4E0D-A280-2F4E-8363-7E05EC2FE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62DF0-DBCA-8B4E-9073-52327477B543}" type="datetime1">
              <a:rPr lang="en-US" smtClean="0"/>
              <a:t>8/26/25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A785D-A3E5-404F-A22C-CF9413D2B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451298-9B88-8B4B-9F40-C38DB2FA1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E2E0-CB9C-BD42-970C-31714B49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33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E19E6-B5C9-4546-8271-80135453D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117D14-E73C-AC44-9ABD-C583CC277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4AC3-4493-4043-BE31-DAD41061508A}" type="datetime1">
              <a:rPr lang="en-US" smtClean="0"/>
              <a:t>8/26/25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7C152F-88C9-E541-9F79-513F34EBA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07E35D-41EB-B44B-9301-D228408C7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E2E0-CB9C-BD42-970C-31714B49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3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898DD3-7E3E-A643-8193-D4E732BED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707A-81D4-F746-98F9-56BB9F051D24}" type="datetime1">
              <a:rPr lang="en-US" smtClean="0"/>
              <a:t>8/26/25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77B1AA-BC19-1F4E-AC60-C070EA438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5F0052-70D1-DB48-A769-2800F9B5B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E2E0-CB9C-BD42-970C-31714B49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2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AC9AB-B8BC-FD41-8A2D-D648BC52C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B889E-B8D4-7342-B19D-0D7C6E932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FDE49A-5FAE-3F49-8DBD-ACB381917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0A92B8-164B-5B4E-A328-D35CBB986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B173-BC9E-F64F-BDA6-D737CDE422E7}" type="datetime1">
              <a:rPr lang="en-US" smtClean="0"/>
              <a:t>8/26/25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224F0-DF54-7C4C-B57C-B141A083A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C080C-BD67-0A49-869C-8B98D5BA7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E2E0-CB9C-BD42-970C-31714B49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06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677D-1544-1041-9350-29A6D00DA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F33B0-BFF7-3046-847C-C972CD2A15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4CD310-1622-3B4E-879F-6DD904F1B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A5C85A-7582-6346-80BA-092182A8B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8A5D9-C30C-244C-B1C1-8CCFA1B9A16A}" type="datetime1">
              <a:rPr lang="en-US" smtClean="0"/>
              <a:t>8/26/25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30CDE-8EA7-0942-B266-B40713E6A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09D7EF-A9B3-FC40-9D28-86A8E8315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E2E0-CB9C-BD42-970C-31714B49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4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FBBEE5-5167-EB40-BF32-20F22FD1E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5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4C945-6360-D040-AB96-E9D4640A2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725557"/>
            <a:ext cx="12192000" cy="5517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EB94F-61E4-964F-822A-EF42BE7E98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9D47E-67FE-D34E-A86E-4A849E76D748}" type="datetime1">
              <a:rPr lang="en-US" smtClean="0"/>
              <a:t>8/26/25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AE7BA-9163-DF4F-BE2F-40067A529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AFF28-1037-5A44-A9A2-F3A6940539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26E2E0-CB9C-BD42-970C-31714B4960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46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.png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3.png"/><Relationship Id="rId5" Type="http://schemas.openxmlformats.org/officeDocument/2006/relationships/image" Target="../media/image9.png"/><Relationship Id="rId10" Type="http://schemas.openxmlformats.org/officeDocument/2006/relationships/image" Target="../media/image2.png"/><Relationship Id="rId4" Type="http://schemas.openxmlformats.org/officeDocument/2006/relationships/image" Target="../media/image8.png"/><Relationship Id="rId9" Type="http://schemas.openxmlformats.org/officeDocument/2006/relationships/image" Target="../media/image1.png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gif"/><Relationship Id="rId7" Type="http://schemas.openxmlformats.org/officeDocument/2006/relationships/image" Target="../media/image2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6.png"/><Relationship Id="rId5" Type="http://schemas.openxmlformats.org/officeDocument/2006/relationships/image" Target="../media/image14.png"/><Relationship Id="rId10" Type="http://schemas.openxmlformats.org/officeDocument/2006/relationships/image" Target="../media/image5.png"/><Relationship Id="rId4" Type="http://schemas.openxmlformats.org/officeDocument/2006/relationships/image" Target="../media/image13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png"/><Relationship Id="rId7" Type="http://schemas.openxmlformats.org/officeDocument/2006/relationships/image" Target="../media/image2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6.png"/><Relationship Id="rId5" Type="http://schemas.openxmlformats.org/officeDocument/2006/relationships/image" Target="../media/image14.png"/><Relationship Id="rId10" Type="http://schemas.openxmlformats.org/officeDocument/2006/relationships/image" Target="../media/image5.png"/><Relationship Id="rId4" Type="http://schemas.openxmlformats.org/officeDocument/2006/relationships/image" Target="../media/image7.gif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F6BB90-15E4-312C-EAF4-C6E42591F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 Publicity/Communications Committee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05D915-8F4E-32F4-C65F-8D605B978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83167"/>
            <a:ext cx="5889812" cy="13623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Current team: </a:t>
            </a:r>
            <a:br>
              <a:rPr lang="en-US" b="1" dirty="0"/>
            </a:br>
            <a:r>
              <a:rPr lang="en-US" dirty="0"/>
              <a:t>Chair - Tayler Hebner (Purdue University)</a:t>
            </a:r>
            <a:br>
              <a:rPr lang="en-US" dirty="0"/>
            </a:br>
            <a:r>
              <a:rPr lang="en-US" dirty="0"/>
              <a:t>Coralie Backlund (Lonza)</a:t>
            </a:r>
            <a:br>
              <a:rPr lang="en-US" dirty="0"/>
            </a:br>
            <a:r>
              <a:rPr lang="en-US" dirty="0"/>
              <a:t>Jeff Ting (Nanite)</a:t>
            </a:r>
            <a:br>
              <a:rPr lang="en-US" dirty="0"/>
            </a:br>
            <a:r>
              <a:rPr lang="en-US" dirty="0"/>
              <a:t>Kaden Stevens (University of Southern Mississippi)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809BA45-AADE-F49B-B42B-DA3673425339}"/>
              </a:ext>
            </a:extLst>
          </p:cNvPr>
          <p:cNvSpPr txBox="1">
            <a:spLocks/>
          </p:cNvSpPr>
          <p:nvPr/>
        </p:nvSpPr>
        <p:spPr>
          <a:xfrm>
            <a:off x="0" y="2445488"/>
            <a:ext cx="11873948" cy="4529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Recent/Ongoing Projects: </a:t>
            </a:r>
          </a:p>
          <a:p>
            <a:r>
              <a:rPr lang="en-US" dirty="0"/>
              <a:t>Communications strategy &amp; website revamp (see next slide)</a:t>
            </a:r>
          </a:p>
          <a:p>
            <a:r>
              <a:rPr lang="en-US" dirty="0"/>
              <a:t>New(</a:t>
            </a:r>
            <a:r>
              <a:rPr lang="en-US" dirty="0" err="1"/>
              <a:t>ish</a:t>
            </a:r>
            <a:r>
              <a:rPr lang="en-US" dirty="0"/>
              <a:t>) </a:t>
            </a:r>
            <a:r>
              <a:rPr lang="en-US" dirty="0" err="1"/>
              <a:t>linkedIn</a:t>
            </a:r>
            <a:r>
              <a:rPr lang="en-US" dirty="0"/>
              <a:t> page – please go follow!</a:t>
            </a:r>
          </a:p>
          <a:p>
            <a:pPr lvl="1"/>
            <a:r>
              <a:rPr lang="en-US" dirty="0"/>
              <a:t>We will continue to post on this page moving forward, </a:t>
            </a:r>
            <a:r>
              <a:rPr lang="en-US" b="1" i="1" dirty="0"/>
              <a:t>not</a:t>
            </a:r>
            <a:r>
              <a:rPr lang="en-US" b="1" dirty="0"/>
              <a:t> in the old “group”</a:t>
            </a:r>
          </a:p>
          <a:p>
            <a:r>
              <a:rPr lang="en-US" dirty="0"/>
              <a:t>IAB and academic ”spotlight” features on social media</a:t>
            </a:r>
          </a:p>
          <a:p>
            <a:r>
              <a:rPr lang="en-US" dirty="0"/>
              <a:t>Reminder: volunteer interest forms now linked on website – please share and encourage others to fill it out!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0825ED-D514-D03D-A010-6803AFB3B23B}"/>
              </a:ext>
            </a:extLst>
          </p:cNvPr>
          <p:cNvSpPr txBox="1"/>
          <p:nvPr/>
        </p:nvSpPr>
        <p:spPr>
          <a:xfrm>
            <a:off x="11118273" y="50084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82FB18-28B5-C152-3FE9-23E4C65E8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3915" y="4637249"/>
            <a:ext cx="1520033" cy="148100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92E98B2-7319-F45E-C4B5-A1922210D0F5}"/>
              </a:ext>
            </a:extLst>
          </p:cNvPr>
          <p:cNvGrpSpPr>
            <a:grpSpLocks noChangeAspect="1"/>
          </p:cNvGrpSpPr>
          <p:nvPr/>
        </p:nvGrpSpPr>
        <p:grpSpPr>
          <a:xfrm>
            <a:off x="10300127" y="6258410"/>
            <a:ext cx="1649372" cy="258034"/>
            <a:chOff x="507655" y="7805903"/>
            <a:chExt cx="5963235" cy="1053193"/>
          </a:xfrm>
        </p:grpSpPr>
        <p:pic>
          <p:nvPicPr>
            <p:cNvPr id="9" name="Picture 2" descr="LinkedIn">
              <a:extLst>
                <a:ext uri="{FF2B5EF4-FFF2-40B4-BE49-F238E27FC236}">
                  <a16:creationId xmlns:a16="http://schemas.microsoft.com/office/drawing/2014/main" id="{BE81CCF7-78D1-C68D-2A7E-B83E359AB8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685" y="7805903"/>
              <a:ext cx="1053193" cy="1053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1CD20284-064D-73DA-C033-E528B3C8D1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5582" y="7839106"/>
              <a:ext cx="915308" cy="915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Facebook">
              <a:extLst>
                <a:ext uri="{FF2B5EF4-FFF2-40B4-BE49-F238E27FC236}">
                  <a16:creationId xmlns:a16="http://schemas.microsoft.com/office/drawing/2014/main" id="{168F0B18-A43D-A9D3-1E52-3D564E7B82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4155" y="7839106"/>
              <a:ext cx="915307" cy="915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Division of Polymer Chemistry, Inc.">
              <a:extLst>
                <a:ext uri="{FF2B5EF4-FFF2-40B4-BE49-F238E27FC236}">
                  <a16:creationId xmlns:a16="http://schemas.microsoft.com/office/drawing/2014/main" id="{9E4FE38B-89F9-0B85-520D-5029E6FA59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55" y="7863507"/>
              <a:ext cx="666464" cy="937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Bluesky - Wikipedia">
              <a:extLst>
                <a:ext uri="{FF2B5EF4-FFF2-40B4-BE49-F238E27FC236}">
                  <a16:creationId xmlns:a16="http://schemas.microsoft.com/office/drawing/2014/main" id="{005188F0-95EA-D416-306B-B512151D12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3655" y="7805903"/>
              <a:ext cx="1074380" cy="948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53317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1AC36A-432F-CC5B-3E98-D5A27F48D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2B72FDB3-0F37-7F08-7DBC-2828BA08AA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9" y="5600401"/>
            <a:ext cx="809584" cy="11725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0EDB28-1C7D-923F-4D53-45E890979172}"/>
              </a:ext>
            </a:extLst>
          </p:cNvPr>
          <p:cNvSpPr txBox="1"/>
          <p:nvPr/>
        </p:nvSpPr>
        <p:spPr>
          <a:xfrm>
            <a:off x="408161" y="6487483"/>
            <a:ext cx="568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American Chemical Society Division of Polymer Chemistry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FCFF2F1-49D2-AB23-1612-826D757325C5}"/>
              </a:ext>
            </a:extLst>
          </p:cNvPr>
          <p:cNvCxnSpPr>
            <a:cxnSpLocks/>
          </p:cNvCxnSpPr>
          <p:nvPr/>
        </p:nvCxnSpPr>
        <p:spPr>
          <a:xfrm>
            <a:off x="503651" y="6487483"/>
            <a:ext cx="11500507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89A04C4E-1AED-6BEB-E42E-5B77C813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104" y="130630"/>
            <a:ext cx="10515600" cy="729962"/>
          </a:xfrm>
        </p:spPr>
        <p:txBody>
          <a:bodyPr/>
          <a:lstStyle/>
          <a:p>
            <a:r>
              <a:rPr lang="en-US" dirty="0">
                <a:solidFill>
                  <a:srgbClr val="000099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Website/Communications Strategy Update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A591760-16D3-CA7C-345A-F257B805888E}"/>
              </a:ext>
            </a:extLst>
          </p:cNvPr>
          <p:cNvCxnSpPr>
            <a:cxnSpLocks/>
          </p:cNvCxnSpPr>
          <p:nvPr/>
        </p:nvCxnSpPr>
        <p:spPr>
          <a:xfrm>
            <a:off x="243840" y="852201"/>
            <a:ext cx="11704320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>
            <a:extLst>
              <a:ext uri="{FF2B5EF4-FFF2-40B4-BE49-F238E27FC236}">
                <a16:creationId xmlns:a16="http://schemas.microsoft.com/office/drawing/2014/main" id="{9594A419-4292-1C0C-42C3-5D2A2433B0CF}"/>
              </a:ext>
            </a:extLst>
          </p:cNvPr>
          <p:cNvSpPr txBox="1"/>
          <p:nvPr/>
        </p:nvSpPr>
        <p:spPr>
          <a:xfrm>
            <a:off x="503651" y="712042"/>
            <a:ext cx="10310417" cy="5410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1218987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93000"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1218987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93000"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project: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communications strategy analysis/revamp </a:t>
            </a:r>
          </a:p>
          <a:p>
            <a:pPr marL="895243" lvl="1" indent="-2857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93000"/>
              <a:buFont typeface="Arial" panose="020B0604020202020204" pitchFamily="34" charset="0"/>
              <a:buChar char="•"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TPG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 used to hire web design/communications specialist </a:t>
            </a:r>
          </a:p>
          <a:p>
            <a:pPr marL="285750" indent="-2857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93000"/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93000"/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93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Create a communications strategy that will allow for effective communication of POLY’s value proposition on the website, Facebook, LinkedIn, X/Twitter, and YouTube pages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Develop more active interactions between POLY members on social media platforms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Create an online community of engaged members, nationally and internationally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Develop a template strategy for when and what to post on which platform to spur the highest level of interactions between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Demonstrate the value of ACS and POLY membership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Provide updated curated POLY content for the best user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Retain and increase membership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Timeline (goal of completion within ~ 12 months):</a:t>
            </a:r>
          </a:p>
          <a:p>
            <a:pPr marL="895243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Phase I: Research &amp; Discovery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(includes surveying current membership, and data gathering and </a:t>
            </a:r>
            <a:r>
              <a:rPr lang="en-US" sz="1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analysis)</a:t>
            </a:r>
          </a:p>
          <a:p>
            <a:pPr marL="895243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Phase II: Creating a Communications Strategy Based on Data (includes report and presentation)</a:t>
            </a:r>
          </a:p>
          <a:p>
            <a:pPr marL="895243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Phase III: Implementation</a:t>
            </a:r>
          </a:p>
          <a:p>
            <a:pPr marL="895243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Phase IV: Final Assessment and Adjustment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93000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379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2A46C3E-6779-D9A8-0D9C-A6253B2AB9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9" y="5600401"/>
            <a:ext cx="809584" cy="11725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EBD5A5-76A5-44F6-8730-EED87D26CBB7}"/>
              </a:ext>
            </a:extLst>
          </p:cNvPr>
          <p:cNvSpPr txBox="1"/>
          <p:nvPr/>
        </p:nvSpPr>
        <p:spPr>
          <a:xfrm>
            <a:off x="408161" y="6487483"/>
            <a:ext cx="568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American Chemical Society Division of Polymer Chemistry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6751B4-A041-43E5-94C1-ACFF02A994B8}"/>
              </a:ext>
            </a:extLst>
          </p:cNvPr>
          <p:cNvCxnSpPr>
            <a:cxnSpLocks/>
          </p:cNvCxnSpPr>
          <p:nvPr/>
        </p:nvCxnSpPr>
        <p:spPr>
          <a:xfrm>
            <a:off x="503651" y="6487483"/>
            <a:ext cx="11500507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2A463CEC-DB8F-4439-9103-ED3A39D24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104" y="130630"/>
            <a:ext cx="10515600" cy="729962"/>
          </a:xfrm>
        </p:spPr>
        <p:txBody>
          <a:bodyPr/>
          <a:lstStyle/>
          <a:p>
            <a:r>
              <a:rPr lang="en-US" dirty="0">
                <a:solidFill>
                  <a:srgbClr val="000099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Social Media Initiative: LinkedIn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9DCC6D7-6400-4E45-882D-8AE565C5F7C8}"/>
              </a:ext>
            </a:extLst>
          </p:cNvPr>
          <p:cNvCxnSpPr>
            <a:cxnSpLocks/>
          </p:cNvCxnSpPr>
          <p:nvPr/>
        </p:nvCxnSpPr>
        <p:spPr>
          <a:xfrm>
            <a:off x="243840" y="852201"/>
            <a:ext cx="11704320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F1B0180F-7FF0-B8AC-5529-8D05C35871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04" y="1364899"/>
            <a:ext cx="4339260" cy="42438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C7676E7-4786-8138-C8D8-2BA222D5CC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429000"/>
            <a:ext cx="2417050" cy="29811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7974943-A4E4-560A-0B98-89E1AD6421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99" y="1044629"/>
            <a:ext cx="2417050" cy="220502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C8D4833-1339-B777-9739-1E4EDF74517D}"/>
              </a:ext>
            </a:extLst>
          </p:cNvPr>
          <p:cNvSpPr txBox="1"/>
          <p:nvPr/>
        </p:nvSpPr>
        <p:spPr>
          <a:xfrm rot="20855752">
            <a:off x="3848566" y="3129869"/>
            <a:ext cx="208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Post original content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D8DB4F-F6CF-E19F-6B59-FF5A260F3C63}"/>
              </a:ext>
            </a:extLst>
          </p:cNvPr>
          <p:cNvSpPr txBox="1"/>
          <p:nvPr/>
        </p:nvSpPr>
        <p:spPr>
          <a:xfrm rot="1289523">
            <a:off x="3857199" y="3975331"/>
            <a:ext cx="208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Share POLY content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CA0087A-C775-71A0-B42A-CEC459459EE8}"/>
              </a:ext>
            </a:extLst>
          </p:cNvPr>
          <p:cNvCxnSpPr/>
          <p:nvPr/>
        </p:nvCxnSpPr>
        <p:spPr>
          <a:xfrm flipV="1">
            <a:off x="3818288" y="3208664"/>
            <a:ext cx="2173721" cy="481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CB5E419-EA83-AF90-AA4E-9CFBC6CDD32D}"/>
              </a:ext>
            </a:extLst>
          </p:cNvPr>
          <p:cNvCxnSpPr>
            <a:cxnSpLocks/>
          </p:cNvCxnSpPr>
          <p:nvPr/>
        </p:nvCxnSpPr>
        <p:spPr>
          <a:xfrm>
            <a:off x="3818288" y="3861993"/>
            <a:ext cx="2086984" cy="833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1E297F0-21BA-248F-D6FC-057714DE8F69}"/>
              </a:ext>
            </a:extLst>
          </p:cNvPr>
          <p:cNvSpPr txBox="1"/>
          <p:nvPr/>
        </p:nvSpPr>
        <p:spPr>
          <a:xfrm>
            <a:off x="2753510" y="2812279"/>
            <a:ext cx="1654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1000+ Followers!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952F5BA-EBAF-3CCE-7607-758375E0D3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6468" y="3552458"/>
            <a:ext cx="3387690" cy="274014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D1BE01F-16B2-1B6A-6C15-AD3E0E4D73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0406" y="1081986"/>
            <a:ext cx="2179814" cy="225143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6050F6D-A0CC-14A7-15E8-335FDD4E35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41753" y="103703"/>
            <a:ext cx="702661" cy="68461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1276131-EB26-7BF2-663E-E8CE08A56298}"/>
              </a:ext>
            </a:extLst>
          </p:cNvPr>
          <p:cNvGrpSpPr>
            <a:grpSpLocks noChangeAspect="1"/>
          </p:cNvGrpSpPr>
          <p:nvPr/>
        </p:nvGrpSpPr>
        <p:grpSpPr>
          <a:xfrm>
            <a:off x="9220406" y="370516"/>
            <a:ext cx="1649372" cy="258034"/>
            <a:chOff x="507655" y="7805903"/>
            <a:chExt cx="5963235" cy="1053193"/>
          </a:xfrm>
        </p:grpSpPr>
        <p:pic>
          <p:nvPicPr>
            <p:cNvPr id="25" name="Picture 2" descr="LinkedIn">
              <a:extLst>
                <a:ext uri="{FF2B5EF4-FFF2-40B4-BE49-F238E27FC236}">
                  <a16:creationId xmlns:a16="http://schemas.microsoft.com/office/drawing/2014/main" id="{D54DF6C1-5CD2-F3B7-2C25-7F38271F9D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685" y="7805903"/>
              <a:ext cx="1053193" cy="1053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>
              <a:extLst>
                <a:ext uri="{FF2B5EF4-FFF2-40B4-BE49-F238E27FC236}">
                  <a16:creationId xmlns:a16="http://schemas.microsoft.com/office/drawing/2014/main" id="{FF3599C5-058D-D6B8-E3EE-2ED826687B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5582" y="7839106"/>
              <a:ext cx="915308" cy="915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6" descr="Facebook">
              <a:extLst>
                <a:ext uri="{FF2B5EF4-FFF2-40B4-BE49-F238E27FC236}">
                  <a16:creationId xmlns:a16="http://schemas.microsoft.com/office/drawing/2014/main" id="{34487418-A8EE-BFA0-548B-C80EBFE351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4155" y="7839106"/>
              <a:ext cx="915307" cy="915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8" descr="Division of Polymer Chemistry, Inc.">
              <a:extLst>
                <a:ext uri="{FF2B5EF4-FFF2-40B4-BE49-F238E27FC236}">
                  <a16:creationId xmlns:a16="http://schemas.microsoft.com/office/drawing/2014/main" id="{FA06310E-5F82-5ABF-7BFD-2BC8E49E28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55" y="7863507"/>
              <a:ext cx="666464" cy="937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0" descr="Bluesky - Wikipedia">
              <a:extLst>
                <a:ext uri="{FF2B5EF4-FFF2-40B4-BE49-F238E27FC236}">
                  <a16:creationId xmlns:a16="http://schemas.microsoft.com/office/drawing/2014/main" id="{CDB05761-C1B1-C2C0-656C-608CC2FE17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3655" y="7805903"/>
              <a:ext cx="1074380" cy="948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1547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2A46C3E-6779-D9A8-0D9C-A6253B2AB9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9" y="5600401"/>
            <a:ext cx="809584" cy="11725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EBD5A5-76A5-44F6-8730-EED87D26CBB7}"/>
              </a:ext>
            </a:extLst>
          </p:cNvPr>
          <p:cNvSpPr txBox="1"/>
          <p:nvPr/>
        </p:nvSpPr>
        <p:spPr>
          <a:xfrm>
            <a:off x="408161" y="6487483"/>
            <a:ext cx="568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American Chemical Society Division of Polymer Chemistry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6751B4-A041-43E5-94C1-ACFF02A994B8}"/>
              </a:ext>
            </a:extLst>
          </p:cNvPr>
          <p:cNvCxnSpPr>
            <a:cxnSpLocks/>
          </p:cNvCxnSpPr>
          <p:nvPr/>
        </p:nvCxnSpPr>
        <p:spPr>
          <a:xfrm>
            <a:off x="503651" y="6487483"/>
            <a:ext cx="11500507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2A463CEC-DB8F-4439-9103-ED3A39D24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104" y="130630"/>
            <a:ext cx="10515600" cy="729962"/>
          </a:xfrm>
        </p:spPr>
        <p:txBody>
          <a:bodyPr/>
          <a:lstStyle/>
          <a:p>
            <a:r>
              <a:rPr lang="en-US" dirty="0">
                <a:solidFill>
                  <a:srgbClr val="000099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Social Media Initiative: LinkedIn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9DCC6D7-6400-4E45-882D-8AE565C5F7C8}"/>
              </a:ext>
            </a:extLst>
          </p:cNvPr>
          <p:cNvCxnSpPr>
            <a:cxnSpLocks/>
          </p:cNvCxnSpPr>
          <p:nvPr/>
        </p:nvCxnSpPr>
        <p:spPr>
          <a:xfrm>
            <a:off x="243840" y="852201"/>
            <a:ext cx="11704320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graph showing the number of days and months&#10;&#10;Description automatically generated">
            <a:extLst>
              <a:ext uri="{FF2B5EF4-FFF2-40B4-BE49-F238E27FC236}">
                <a16:creationId xmlns:a16="http://schemas.microsoft.com/office/drawing/2014/main" id="{F7D98EE2-CC14-0921-34CB-4C8CD8036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04" y="3714531"/>
            <a:ext cx="5542054" cy="2637483"/>
          </a:xfrm>
          <a:prstGeom prst="rect">
            <a:avLst/>
          </a:prstGeom>
        </p:spPr>
      </p:pic>
      <p:pic>
        <p:nvPicPr>
          <p:cNvPr id="11" name="Picture 10" descr="A graph with blue dots&#10;&#10;Description automatically generated">
            <a:extLst>
              <a:ext uri="{FF2B5EF4-FFF2-40B4-BE49-F238E27FC236}">
                <a16:creationId xmlns:a16="http://schemas.microsoft.com/office/drawing/2014/main" id="{42AA316E-5770-236B-FF4A-9AAE953883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04" y="1077048"/>
            <a:ext cx="5542054" cy="2637483"/>
          </a:xfrm>
          <a:prstGeom prst="rect">
            <a:avLst/>
          </a:prstGeom>
        </p:spPr>
      </p:pic>
      <p:sp>
        <p:nvSpPr>
          <p:cNvPr id="18" name="TextBox 1">
            <a:extLst>
              <a:ext uri="{FF2B5EF4-FFF2-40B4-BE49-F238E27FC236}">
                <a16:creationId xmlns:a16="http://schemas.microsoft.com/office/drawing/2014/main" id="{4E98CD45-1D44-A994-215B-8FEC4E63A1E6}"/>
              </a:ext>
            </a:extLst>
          </p:cNvPr>
          <p:cNvSpPr txBox="1"/>
          <p:nvPr/>
        </p:nvSpPr>
        <p:spPr>
          <a:xfrm>
            <a:off x="6646016" y="4193579"/>
            <a:ext cx="5302144" cy="1061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1218987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93000"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curating content for professors, early professionals, and students/postdocs in the POLY community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1218987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93000"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reworking strategic comm plan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93000"/>
              <a:buFont typeface="Arial" panose="020B0604020202020204" pitchFamily="34" charset="0"/>
              <a:buChar char="•"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Ongoing work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initiatives like the POLY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Spotlight project, POLY IAB Feature, etc.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51F6DB0-A2F2-4539-20E2-A4F7265824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2619" y="1077048"/>
            <a:ext cx="5325541" cy="3029249"/>
          </a:xfrm>
          <a:prstGeom prst="rect">
            <a:avLst/>
          </a:prstGeom>
        </p:spPr>
      </p:pic>
      <p:sp>
        <p:nvSpPr>
          <p:cNvPr id="20" name="5-Point Star 19">
            <a:extLst>
              <a:ext uri="{FF2B5EF4-FFF2-40B4-BE49-F238E27FC236}">
                <a16:creationId xmlns:a16="http://schemas.microsoft.com/office/drawing/2014/main" id="{F9ACA7E1-10C2-8492-6631-ACECE1F47673}"/>
              </a:ext>
            </a:extLst>
          </p:cNvPr>
          <p:cNvSpPr/>
          <p:nvPr/>
        </p:nvSpPr>
        <p:spPr>
          <a:xfrm>
            <a:off x="6622619" y="2212352"/>
            <a:ext cx="217892" cy="21789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>
            <a:extLst>
              <a:ext uri="{FF2B5EF4-FFF2-40B4-BE49-F238E27FC236}">
                <a16:creationId xmlns:a16="http://schemas.microsoft.com/office/drawing/2014/main" id="{7CE135BC-AC40-B58F-9CB9-623D94A7DBEA}"/>
              </a:ext>
            </a:extLst>
          </p:cNvPr>
          <p:cNvSpPr/>
          <p:nvPr/>
        </p:nvSpPr>
        <p:spPr>
          <a:xfrm>
            <a:off x="6622619" y="3410192"/>
            <a:ext cx="217892" cy="21789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318814F-4B9F-55ED-88CE-49E3D9966323}"/>
              </a:ext>
            </a:extLst>
          </p:cNvPr>
          <p:cNvCxnSpPr>
            <a:cxnSpLocks/>
          </p:cNvCxnSpPr>
          <p:nvPr/>
        </p:nvCxnSpPr>
        <p:spPr>
          <a:xfrm>
            <a:off x="7121237" y="2249978"/>
            <a:ext cx="676101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A5A6B18-B710-BA6D-C2B6-86B3DD4391BD}"/>
              </a:ext>
            </a:extLst>
          </p:cNvPr>
          <p:cNvCxnSpPr>
            <a:cxnSpLocks/>
          </p:cNvCxnSpPr>
          <p:nvPr/>
        </p:nvCxnSpPr>
        <p:spPr>
          <a:xfrm>
            <a:off x="7121237" y="2430244"/>
            <a:ext cx="21613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DC2F966-668C-55A1-B37B-CECD300CDE69}"/>
              </a:ext>
            </a:extLst>
          </p:cNvPr>
          <p:cNvCxnSpPr>
            <a:cxnSpLocks/>
          </p:cNvCxnSpPr>
          <p:nvPr/>
        </p:nvCxnSpPr>
        <p:spPr>
          <a:xfrm>
            <a:off x="7121237" y="2608298"/>
            <a:ext cx="293716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DB27C4D-1AB1-B15B-B33C-AB5CFE307439}"/>
              </a:ext>
            </a:extLst>
          </p:cNvPr>
          <p:cNvCxnSpPr>
            <a:cxnSpLocks/>
          </p:cNvCxnSpPr>
          <p:nvPr/>
        </p:nvCxnSpPr>
        <p:spPr>
          <a:xfrm>
            <a:off x="7099070" y="3536637"/>
            <a:ext cx="42117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734B27D-ACCD-CECC-1FB6-4C96242639CF}"/>
              </a:ext>
            </a:extLst>
          </p:cNvPr>
          <p:cNvCxnSpPr>
            <a:cxnSpLocks/>
          </p:cNvCxnSpPr>
          <p:nvPr/>
        </p:nvCxnSpPr>
        <p:spPr>
          <a:xfrm>
            <a:off x="7112924" y="3449354"/>
            <a:ext cx="67887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7724A3B-F961-4B62-824C-527F6C07A236}"/>
              </a:ext>
            </a:extLst>
          </p:cNvPr>
          <p:cNvCxnSpPr>
            <a:cxnSpLocks/>
          </p:cNvCxnSpPr>
          <p:nvPr/>
        </p:nvCxnSpPr>
        <p:spPr>
          <a:xfrm>
            <a:off x="7110153" y="3725187"/>
            <a:ext cx="598516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E6FE988F-C264-3414-980C-342D9D958FE8}"/>
              </a:ext>
            </a:extLst>
          </p:cNvPr>
          <p:cNvGrpSpPr>
            <a:grpSpLocks noChangeAspect="1"/>
          </p:cNvGrpSpPr>
          <p:nvPr/>
        </p:nvGrpSpPr>
        <p:grpSpPr>
          <a:xfrm>
            <a:off x="9220406" y="370516"/>
            <a:ext cx="1649372" cy="258034"/>
            <a:chOff x="507655" y="7805903"/>
            <a:chExt cx="5963235" cy="1053193"/>
          </a:xfrm>
        </p:grpSpPr>
        <p:pic>
          <p:nvPicPr>
            <p:cNvPr id="8" name="Picture 2" descr="LinkedIn">
              <a:extLst>
                <a:ext uri="{FF2B5EF4-FFF2-40B4-BE49-F238E27FC236}">
                  <a16:creationId xmlns:a16="http://schemas.microsoft.com/office/drawing/2014/main" id="{0CF1F43A-0CFA-83CA-342A-25333B162B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685" y="7805903"/>
              <a:ext cx="1053193" cy="1053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B32D27E5-A748-79FF-0588-91057AAA1C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5582" y="7839106"/>
              <a:ext cx="915308" cy="915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Facebook">
              <a:extLst>
                <a:ext uri="{FF2B5EF4-FFF2-40B4-BE49-F238E27FC236}">
                  <a16:creationId xmlns:a16="http://schemas.microsoft.com/office/drawing/2014/main" id="{1D396AC2-E55F-FB38-1041-FF735FDCC6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4155" y="7839106"/>
              <a:ext cx="915307" cy="915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Division of Polymer Chemistry, Inc.">
              <a:extLst>
                <a:ext uri="{FF2B5EF4-FFF2-40B4-BE49-F238E27FC236}">
                  <a16:creationId xmlns:a16="http://schemas.microsoft.com/office/drawing/2014/main" id="{EB9773D3-30E4-D753-30C9-A01F6DCD4E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55" y="7863507"/>
              <a:ext cx="666464" cy="937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0" descr="Bluesky - Wikipedia">
              <a:extLst>
                <a:ext uri="{FF2B5EF4-FFF2-40B4-BE49-F238E27FC236}">
                  <a16:creationId xmlns:a16="http://schemas.microsoft.com/office/drawing/2014/main" id="{EBD42A3D-398A-75AD-0A5F-5CC586EE12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3655" y="7805903"/>
              <a:ext cx="1074380" cy="948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555EE714-B0B3-F347-161C-D1F3C480BB8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41753" y="103703"/>
            <a:ext cx="702661" cy="68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595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8D67E-EE63-F9B7-CFCF-19A0DA95C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showing the number of days and months&#10;&#10;Description automatically generated">
            <a:extLst>
              <a:ext uri="{FF2B5EF4-FFF2-40B4-BE49-F238E27FC236}">
                <a16:creationId xmlns:a16="http://schemas.microsoft.com/office/drawing/2014/main" id="{E9150471-BA16-6011-B98E-5CE056648C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04" y="3714531"/>
            <a:ext cx="5542054" cy="2637483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E50B20E-8251-AA7A-7B00-38CEF7AD46D2}"/>
              </a:ext>
            </a:extLst>
          </p:cNvPr>
          <p:cNvSpPr/>
          <p:nvPr/>
        </p:nvSpPr>
        <p:spPr>
          <a:xfrm>
            <a:off x="6394293" y="5172842"/>
            <a:ext cx="5698848" cy="1223195"/>
          </a:xfrm>
          <a:prstGeom prst="roundRect">
            <a:avLst/>
          </a:prstGeom>
          <a:solidFill>
            <a:srgbClr val="FFFF00">
              <a:alpha val="2958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E232E6D6-0092-F9B0-1789-27F36A6550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9" y="5600401"/>
            <a:ext cx="809584" cy="11725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129D4E-9081-A0AA-CF20-4479F200CA60}"/>
              </a:ext>
            </a:extLst>
          </p:cNvPr>
          <p:cNvSpPr txBox="1"/>
          <p:nvPr/>
        </p:nvSpPr>
        <p:spPr>
          <a:xfrm>
            <a:off x="408161" y="6487483"/>
            <a:ext cx="568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American Chemical Society Division of Polymer Chemistry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201AA9-D3FC-E06C-0DED-A592FC19404F}"/>
              </a:ext>
            </a:extLst>
          </p:cNvPr>
          <p:cNvCxnSpPr>
            <a:cxnSpLocks/>
          </p:cNvCxnSpPr>
          <p:nvPr/>
        </p:nvCxnSpPr>
        <p:spPr>
          <a:xfrm>
            <a:off x="503651" y="6487483"/>
            <a:ext cx="11500507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F3D8392A-E2BA-C625-AB39-930EDCBDF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104" y="130630"/>
            <a:ext cx="10515600" cy="729962"/>
          </a:xfrm>
        </p:spPr>
        <p:txBody>
          <a:bodyPr/>
          <a:lstStyle/>
          <a:p>
            <a:r>
              <a:rPr lang="en-US" dirty="0">
                <a:solidFill>
                  <a:srgbClr val="000099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Social Media Initiative: LinkedIn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A6CAF9E-FEF9-AF0F-09B8-3B4DE1F88721}"/>
              </a:ext>
            </a:extLst>
          </p:cNvPr>
          <p:cNvCxnSpPr>
            <a:cxnSpLocks/>
          </p:cNvCxnSpPr>
          <p:nvPr/>
        </p:nvCxnSpPr>
        <p:spPr>
          <a:xfrm>
            <a:off x="243840" y="852201"/>
            <a:ext cx="11704320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graph with blue dots&#10;&#10;Description automatically generated">
            <a:extLst>
              <a:ext uri="{FF2B5EF4-FFF2-40B4-BE49-F238E27FC236}">
                <a16:creationId xmlns:a16="http://schemas.microsoft.com/office/drawing/2014/main" id="{F4F05E1C-20D3-1E4F-5127-6E84301F21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04" y="1077048"/>
            <a:ext cx="5542054" cy="26374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996FB9-B91A-D320-5F17-DD5AE88B34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2619" y="1077048"/>
            <a:ext cx="5325541" cy="3029249"/>
          </a:xfrm>
          <a:prstGeom prst="rect">
            <a:avLst/>
          </a:prstGeom>
        </p:spPr>
      </p:pic>
      <p:sp>
        <p:nvSpPr>
          <p:cNvPr id="20" name="5-Point Star 19">
            <a:extLst>
              <a:ext uri="{FF2B5EF4-FFF2-40B4-BE49-F238E27FC236}">
                <a16:creationId xmlns:a16="http://schemas.microsoft.com/office/drawing/2014/main" id="{37D1D737-EF64-2B9E-F483-9D37A95E4404}"/>
              </a:ext>
            </a:extLst>
          </p:cNvPr>
          <p:cNvSpPr/>
          <p:nvPr/>
        </p:nvSpPr>
        <p:spPr>
          <a:xfrm>
            <a:off x="6622619" y="2212352"/>
            <a:ext cx="217892" cy="21789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>
            <a:extLst>
              <a:ext uri="{FF2B5EF4-FFF2-40B4-BE49-F238E27FC236}">
                <a16:creationId xmlns:a16="http://schemas.microsoft.com/office/drawing/2014/main" id="{9AEA133A-FBEA-3D94-DEC1-55792BF5EBA3}"/>
              </a:ext>
            </a:extLst>
          </p:cNvPr>
          <p:cNvSpPr/>
          <p:nvPr/>
        </p:nvSpPr>
        <p:spPr>
          <a:xfrm>
            <a:off x="6622619" y="3410192"/>
            <a:ext cx="217892" cy="21789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A9529E0-BC0C-C244-A9D6-804660601F93}"/>
              </a:ext>
            </a:extLst>
          </p:cNvPr>
          <p:cNvCxnSpPr>
            <a:cxnSpLocks/>
          </p:cNvCxnSpPr>
          <p:nvPr/>
        </p:nvCxnSpPr>
        <p:spPr>
          <a:xfrm>
            <a:off x="7121237" y="2249978"/>
            <a:ext cx="676101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01C315F-BE7D-7374-B9A7-40184CE1AE51}"/>
              </a:ext>
            </a:extLst>
          </p:cNvPr>
          <p:cNvCxnSpPr>
            <a:cxnSpLocks/>
          </p:cNvCxnSpPr>
          <p:nvPr/>
        </p:nvCxnSpPr>
        <p:spPr>
          <a:xfrm>
            <a:off x="7121237" y="2430244"/>
            <a:ext cx="21613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79B0F58-5C6F-E9D3-3F90-9267247E01DA}"/>
              </a:ext>
            </a:extLst>
          </p:cNvPr>
          <p:cNvCxnSpPr>
            <a:cxnSpLocks/>
          </p:cNvCxnSpPr>
          <p:nvPr/>
        </p:nvCxnSpPr>
        <p:spPr>
          <a:xfrm>
            <a:off x="7121237" y="2608298"/>
            <a:ext cx="293716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501E3A3-B914-141A-750D-7255A0E0063E}"/>
              </a:ext>
            </a:extLst>
          </p:cNvPr>
          <p:cNvCxnSpPr>
            <a:cxnSpLocks/>
          </p:cNvCxnSpPr>
          <p:nvPr/>
        </p:nvCxnSpPr>
        <p:spPr>
          <a:xfrm>
            <a:off x="7099070" y="3536637"/>
            <a:ext cx="42117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17D9D48-6DF4-65C7-ECC8-34B3B231B7EA}"/>
              </a:ext>
            </a:extLst>
          </p:cNvPr>
          <p:cNvCxnSpPr>
            <a:cxnSpLocks/>
          </p:cNvCxnSpPr>
          <p:nvPr/>
        </p:nvCxnSpPr>
        <p:spPr>
          <a:xfrm>
            <a:off x="7112924" y="3449354"/>
            <a:ext cx="67887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86487A3-90CF-39E0-18B7-427A3F75BC8C}"/>
              </a:ext>
            </a:extLst>
          </p:cNvPr>
          <p:cNvCxnSpPr>
            <a:cxnSpLocks/>
          </p:cNvCxnSpPr>
          <p:nvPr/>
        </p:nvCxnSpPr>
        <p:spPr>
          <a:xfrm>
            <a:off x="7110153" y="3725187"/>
            <a:ext cx="598516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283F608-CA1B-0B14-509B-B6EE866095A7}"/>
              </a:ext>
            </a:extLst>
          </p:cNvPr>
          <p:cNvSpPr txBox="1"/>
          <p:nvPr/>
        </p:nvSpPr>
        <p:spPr>
          <a:xfrm>
            <a:off x="6466012" y="5236569"/>
            <a:ext cx="66248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Highlight research specialties, recent publications/innovations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IAB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Early/mid-career academic researchers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Assistant professors w/ 4+ years POLY membership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33AFE87F-7985-326D-A0D1-6979FC8E4C62}"/>
              </a:ext>
            </a:extLst>
          </p:cNvPr>
          <p:cNvSpPr txBox="1"/>
          <p:nvPr/>
        </p:nvSpPr>
        <p:spPr>
          <a:xfrm>
            <a:off x="6622619" y="4091370"/>
            <a:ext cx="5302144" cy="1061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1218987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93000"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curating content for professors, early professionals, and students/postdocs in the POLY community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1218987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93000"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reworking strategic comm plan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93000"/>
              <a:buFont typeface="Arial" panose="020B0604020202020204" pitchFamily="34" charset="0"/>
              <a:buChar char="•"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Ongoing work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initiatives like the 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POLY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Spotlight project,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POLY IAB Feature, etc.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E4965E-CF92-C9D9-0EC4-283B49841EE9}"/>
              </a:ext>
            </a:extLst>
          </p:cNvPr>
          <p:cNvGrpSpPr>
            <a:grpSpLocks noChangeAspect="1"/>
          </p:cNvGrpSpPr>
          <p:nvPr/>
        </p:nvGrpSpPr>
        <p:grpSpPr>
          <a:xfrm>
            <a:off x="9220406" y="370516"/>
            <a:ext cx="1649372" cy="258034"/>
            <a:chOff x="507655" y="7805903"/>
            <a:chExt cx="5963235" cy="1053193"/>
          </a:xfrm>
        </p:grpSpPr>
        <p:pic>
          <p:nvPicPr>
            <p:cNvPr id="17" name="Picture 2" descr="LinkedIn">
              <a:extLst>
                <a:ext uri="{FF2B5EF4-FFF2-40B4-BE49-F238E27FC236}">
                  <a16:creationId xmlns:a16="http://schemas.microsoft.com/office/drawing/2014/main" id="{A1366C9E-E494-2C8F-1E6E-5C8C84EC99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685" y="7805903"/>
              <a:ext cx="1053193" cy="1053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>
              <a:extLst>
                <a:ext uri="{FF2B5EF4-FFF2-40B4-BE49-F238E27FC236}">
                  <a16:creationId xmlns:a16="http://schemas.microsoft.com/office/drawing/2014/main" id="{160D57AE-BF0E-4E91-2BD7-0C92BF1E18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5582" y="7839106"/>
              <a:ext cx="915308" cy="915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Facebook">
              <a:extLst>
                <a:ext uri="{FF2B5EF4-FFF2-40B4-BE49-F238E27FC236}">
                  <a16:creationId xmlns:a16="http://schemas.microsoft.com/office/drawing/2014/main" id="{688EACC3-4C9A-E30F-CA2F-CC41D85230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4155" y="7839106"/>
              <a:ext cx="915307" cy="915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8" descr="Division of Polymer Chemistry, Inc.">
              <a:extLst>
                <a:ext uri="{FF2B5EF4-FFF2-40B4-BE49-F238E27FC236}">
                  <a16:creationId xmlns:a16="http://schemas.microsoft.com/office/drawing/2014/main" id="{D686CD0D-C8FF-EBAE-DEC0-43F80B7454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55" y="7863507"/>
              <a:ext cx="666464" cy="937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Bluesky - Wikipedia">
              <a:extLst>
                <a:ext uri="{FF2B5EF4-FFF2-40B4-BE49-F238E27FC236}">
                  <a16:creationId xmlns:a16="http://schemas.microsoft.com/office/drawing/2014/main" id="{F8200DCE-CD2B-DB80-8372-4E99CBC829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3655" y="7805903"/>
              <a:ext cx="1074380" cy="948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42653110-C977-1359-2123-2B9539285E8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41753" y="103703"/>
            <a:ext cx="702661" cy="68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8974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_revis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_revised" id="{B7B06004-DCE9-E44C-A420-4EF559F43058}" vid="{9B75C735-7AC7-7D4A-974A-E9CA36678D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Theme1_revised</Template>
  <TotalTime>52</TotalTime>
  <Words>449</Words>
  <Application>Microsoft Macintosh PowerPoint</Application>
  <PresentationFormat>Widescreen</PresentationFormat>
  <Paragraphs>53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72 Black</vt:lpstr>
      <vt:lpstr>Aptos</vt:lpstr>
      <vt:lpstr>Arial</vt:lpstr>
      <vt:lpstr>Calibri</vt:lpstr>
      <vt:lpstr>Theme1_revised</vt:lpstr>
      <vt:lpstr>POLY Publicity/Communications Committee</vt:lpstr>
      <vt:lpstr>Website/Communications Strategy Update</vt:lpstr>
      <vt:lpstr>Social Media Initiative: LinkedIn</vt:lpstr>
      <vt:lpstr>Social Media Initiative: LinkedIn</vt:lpstr>
      <vt:lpstr>Social Media Initiative: LinkedIn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 Publicity/Communications Committee</dc:title>
  <dc:creator>Tayler Hebner</dc:creator>
  <cp:lastModifiedBy>Tayler Hebner</cp:lastModifiedBy>
  <cp:revision>2</cp:revision>
  <dcterms:created xsi:type="dcterms:W3CDTF">2024-08-11T19:56:11Z</dcterms:created>
  <dcterms:modified xsi:type="dcterms:W3CDTF">2025-08-26T16:41:54Z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7606f69-b0ae-4874-be30-7d43a3c7be10_Enabled">
    <vt:lpwstr>true</vt:lpwstr>
  </property>
  <property fmtid="{D5CDD505-2E9C-101B-9397-08002B2CF9AE}" pid="3" name="MSIP_Label_f7606f69-b0ae-4874-be30-7d43a3c7be10_SetDate">
    <vt:lpwstr>2025-03-22T13:51:41Z</vt:lpwstr>
  </property>
  <property fmtid="{D5CDD505-2E9C-101B-9397-08002B2CF9AE}" pid="4" name="MSIP_Label_f7606f69-b0ae-4874-be30-7d43a3c7be10_Method">
    <vt:lpwstr>Standard</vt:lpwstr>
  </property>
  <property fmtid="{D5CDD505-2E9C-101B-9397-08002B2CF9AE}" pid="5" name="MSIP_Label_f7606f69-b0ae-4874-be30-7d43a3c7be10_Name">
    <vt:lpwstr>defa4170-0d19-0005-0001-bc88714345d2</vt:lpwstr>
  </property>
  <property fmtid="{D5CDD505-2E9C-101B-9397-08002B2CF9AE}" pid="6" name="MSIP_Label_f7606f69-b0ae-4874-be30-7d43a3c7be10_SiteId">
    <vt:lpwstr>4130bd39-7c53-419c-b1e5-8758d6d63f21</vt:lpwstr>
  </property>
  <property fmtid="{D5CDD505-2E9C-101B-9397-08002B2CF9AE}" pid="7" name="MSIP_Label_f7606f69-b0ae-4874-be30-7d43a3c7be10_ActionId">
    <vt:lpwstr>5a09cfc5-5daf-4ad4-bfa5-1c547bf7a5bd</vt:lpwstr>
  </property>
  <property fmtid="{D5CDD505-2E9C-101B-9397-08002B2CF9AE}" pid="8" name="MSIP_Label_f7606f69-b0ae-4874-be30-7d43a3c7be10_ContentBits">
    <vt:lpwstr>0</vt:lpwstr>
  </property>
  <property fmtid="{D5CDD505-2E9C-101B-9397-08002B2CF9AE}" pid="9" name="MSIP_Label_f7606f69-b0ae-4874-be30-7d43a3c7be10_Tag">
    <vt:lpwstr>50, 3, 0, 1</vt:lpwstr>
  </property>
</Properties>
</file>