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747" r:id="rId3"/>
    <p:sldId id="758" r:id="rId4"/>
    <p:sldId id="759" r:id="rId5"/>
    <p:sldId id="760" r:id="rId6"/>
    <p:sldId id="757" r:id="rId7"/>
    <p:sldId id="761" r:id="rId8"/>
    <p:sldId id="762" r:id="rId9"/>
    <p:sldId id="763" r:id="rId10"/>
    <p:sldId id="764" r:id="rId11"/>
    <p:sldId id="765" r:id="rId12"/>
    <p:sldId id="767" r:id="rId13"/>
    <p:sldId id="766" r:id="rId14"/>
    <p:sldId id="7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B00B-C305-42F9-91A5-DE2237EE1BC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E932-CE78-4C02-BD86-F3B256A4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8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2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4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36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6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8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5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7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8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4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9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24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70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426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723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9202C9-3463-46C8-9585-4AECF1DF6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139D-1790-479F-B0D5-046F41276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12834-99B8-4C9B-BFD4-6E3CE9EEB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80ED-515B-47CC-9462-056F0B3F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18F6-A713-4139-A251-6804747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31258-A1D2-4430-B517-A2DF139B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78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463E-F00E-4CE6-9B0F-81704216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4E00-1531-42E4-A39E-7C84FF1A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03E2-56D5-4972-92A4-F1C8682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6AC3-B1F5-4678-8CD3-7D2490D0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6903B-323C-47F0-8FBC-D816651B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45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4BAE-1C35-41ED-9F51-4DF65122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C16E-E661-4240-9DEB-3FFF2D46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A8ABC-4CCF-44D8-A399-BEF0A523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8BAE7-15EA-4FB0-88C8-C604201C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2303-1C57-4B4E-9007-A1691503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EC0D-CD42-4C2B-ADA8-67DA4BDA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151F-233D-443C-AE76-7A4ADA660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E40A5-7CE7-44E9-B2F8-055DA31D3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59765-328E-4247-8F11-AB08C79C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AF235-67ED-4E2C-9A00-8CFE20FC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7A2FF-DB30-4270-8320-389DFBEB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69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EE03-37AB-4332-B197-51FBAFDC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4D4B-1D0B-4B7D-8B3B-5C66110E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C142-4AD1-4C4B-8A69-6E50C8E5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C2F60-0421-457C-AFDC-51546469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69A1D-A850-4D3C-8225-1AF777D7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EDE88-B178-4C29-B56E-3A2D8AAE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789D2-9A27-4939-B90E-6A64CE1A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D6F03-EC60-4CCD-8F00-A740105C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72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1A1D-6E41-4A02-B6A6-AAABB6D0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C7D1E-FA1A-4CA2-906B-210B8852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C385-ACD0-4B88-99E9-F48BE6F6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04D2-0695-4FEF-8981-D4629044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12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1746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89A7A-4747-4D87-9A55-8495F02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8FF52-2F1A-4AD6-92D6-61714A85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C4628-931E-4F26-93D7-C7C1E8E1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77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F8EA-FAF6-4EB4-896D-1BBAC55C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928C-504D-4AFB-A097-CEB737D6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0E3E2-A4A2-4F48-BD24-7CC5F0C5E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0080F-8943-43C9-B8BF-E405D204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91CCA-5BAD-4EB3-9468-9310A45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1042F-F4A9-4353-A720-E1BD226C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FB94-0839-4E17-8AE4-BC25BDEB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ABC4E-CE35-4183-8A91-92D5ACD75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A5C87-53F3-434A-9F9F-35D051FE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E7121-5596-48FF-B933-C9FDA3C0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33463-D93F-4C45-8B60-5F9CF7EC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2CD36-FEFD-4CF2-837F-45C33779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319-0C78-4A9A-806D-177CA88E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4C3F0-7EAD-4366-A437-D15522CA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7B3F-4B6A-4E96-A6CB-2EC9A2BB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BA1C-90E5-4EDB-93E1-9C911D2B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42E4-FBE6-4B4A-ACC2-AF9879C7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5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F3B07-63BE-42FD-85EF-8B7F214A8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E8CD8-8170-4ABC-AACF-0B150E2A3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867B-C877-4DF2-AEF3-B3C03555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AD6D-6C28-4CF0-97AB-57630D91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A225-DFCB-4417-94D5-960FA5EC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1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560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981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50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979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097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091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9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EC9CD-EE34-4C63-BE18-D668F329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4ECA0-BCAC-4A20-97DC-9EAB71AC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6629-C04E-4C10-B3AC-E360B4725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1474-923C-4517-88F2-4269A9BB07D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BADB-1808-49D8-8714-05DC50E71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2243-6007-4BA4-908B-53615F49E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1F25F2-156D-447B-8412-F02B246C93C9}"/>
              </a:ext>
            </a:extLst>
          </p:cNvPr>
          <p:cNvSpPr txBox="1"/>
          <p:nvPr/>
        </p:nvSpPr>
        <p:spPr>
          <a:xfrm>
            <a:off x="-88983" y="1083638"/>
            <a:ext cx="12093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G3 – S2</a:t>
            </a:r>
            <a:b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Champions: Justin Kennemur &amp;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Dawanne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Poree</a:t>
            </a:r>
            <a:endParaRPr lang="en-US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FEB7E-E893-F203-342B-788B268FF97E}"/>
              </a:ext>
            </a:extLst>
          </p:cNvPr>
          <p:cNvSpPr txBox="1"/>
          <p:nvPr/>
        </p:nvSpPr>
        <p:spPr>
          <a:xfrm>
            <a:off x="98859" y="2664911"/>
            <a:ext cx="12093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G3: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Effective Communication. Effectively communicate the science, impact, and activities of the polymer community to ACS, our members, polymer practitioners, students, and the public.</a:t>
            </a:r>
          </a:p>
          <a:p>
            <a:pPr algn="ctr"/>
            <a:b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S2: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Create, administer, and analyze a survey by Q1, 24 for most effective and preferred communication platforms for POLY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7615477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76546-37D6-47F7-4E77-2B47B1BC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606" y="987055"/>
            <a:ext cx="5949264" cy="5385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8C062-032C-467B-AA1E-CEA57BDBC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80" y="1130770"/>
            <a:ext cx="5687839" cy="3177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A4399-8676-AF2E-FDE1-2147E6B2A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5" y="4559303"/>
            <a:ext cx="2781837" cy="17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321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7C7B4-340C-9B08-D2BD-9C384FA5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291876"/>
            <a:ext cx="4783659" cy="2137124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BE9FF9-73D0-D478-FE4C-0EDD8600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499" y="1404026"/>
            <a:ext cx="6626926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4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580C6-26C3-139E-F654-9E9F934F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05" y="908286"/>
            <a:ext cx="6542468" cy="3501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20A54-8AAE-5099-4F4A-5E86EB9E9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614" y="4423773"/>
            <a:ext cx="6568225" cy="2250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4644D-2E72-BC1D-9378-B120968EC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8" y="2186588"/>
            <a:ext cx="4195276" cy="2643297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A1FDD5-874B-4639-8FB8-66C5A206DE38}"/>
              </a:ext>
            </a:extLst>
          </p:cNvPr>
          <p:cNvSpPr txBox="1"/>
          <p:nvPr/>
        </p:nvSpPr>
        <p:spPr>
          <a:xfrm>
            <a:off x="4360618" y="260430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(26-30)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1E7F4-839F-D0B6-E4E6-99B067AACB7F}"/>
              </a:ext>
            </a:extLst>
          </p:cNvPr>
          <p:cNvSpPr txBox="1"/>
          <p:nvPr/>
        </p:nvSpPr>
        <p:spPr>
          <a:xfrm>
            <a:off x="4330766" y="983041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(AGE)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92C6E-C5A0-5478-5138-B8F3CE812BF5}"/>
              </a:ext>
            </a:extLst>
          </p:cNvPr>
          <p:cNvSpPr txBox="1"/>
          <p:nvPr/>
        </p:nvSpPr>
        <p:spPr>
          <a:xfrm>
            <a:off x="4357412" y="130581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(31-39)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30D852-8E2B-E21A-BA4D-98FE502B487E}"/>
              </a:ext>
            </a:extLst>
          </p:cNvPr>
          <p:cNvSpPr txBox="1"/>
          <p:nvPr/>
        </p:nvSpPr>
        <p:spPr>
          <a:xfrm>
            <a:off x="4357412" y="340125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(31-39)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05A91-E200-E797-6953-4F18DF1D6191}"/>
              </a:ext>
            </a:extLst>
          </p:cNvPr>
          <p:cNvSpPr txBox="1"/>
          <p:nvPr/>
        </p:nvSpPr>
        <p:spPr>
          <a:xfrm>
            <a:off x="4357412" y="184609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(40-49)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5CC10F-89EC-ADA0-E178-355ECE449D95}"/>
              </a:ext>
            </a:extLst>
          </p:cNvPr>
          <p:cNvSpPr txBox="1"/>
          <p:nvPr/>
        </p:nvSpPr>
        <p:spPr>
          <a:xfrm>
            <a:off x="4357412" y="505146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(40-49)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A81D13-6713-502D-F4F1-BDA602E8671F}"/>
              </a:ext>
            </a:extLst>
          </p:cNvPr>
          <p:cNvSpPr txBox="1"/>
          <p:nvPr/>
        </p:nvSpPr>
        <p:spPr>
          <a:xfrm>
            <a:off x="4357412" y="634759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(40-49)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C0F9C4-6E51-E216-5A19-052CB5556FDA}"/>
              </a:ext>
            </a:extLst>
          </p:cNvPr>
          <p:cNvSpPr txBox="1"/>
          <p:nvPr/>
        </p:nvSpPr>
        <p:spPr>
          <a:xfrm>
            <a:off x="4357412" y="429088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(50-59)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D717F-9B6B-3767-3312-EF700EADB0BE}"/>
              </a:ext>
            </a:extLst>
          </p:cNvPr>
          <p:cNvSpPr txBox="1"/>
          <p:nvPr/>
        </p:nvSpPr>
        <p:spPr>
          <a:xfrm>
            <a:off x="4357412" y="532132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(50-59)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FF0E5-61EC-2AC8-77CD-4E623068D5F7}"/>
              </a:ext>
            </a:extLst>
          </p:cNvPr>
          <p:cNvSpPr txBox="1"/>
          <p:nvPr/>
        </p:nvSpPr>
        <p:spPr>
          <a:xfrm>
            <a:off x="4357412" y="464521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(50-59)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9DEE44-D017-4D99-F9DD-A8A3E117FC18}"/>
              </a:ext>
            </a:extLst>
          </p:cNvPr>
          <p:cNvSpPr txBox="1"/>
          <p:nvPr/>
        </p:nvSpPr>
        <p:spPr>
          <a:xfrm>
            <a:off x="4357412" y="607773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(60-69)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55C5B2-7F9C-19DF-D54D-45367BEAD438}"/>
              </a:ext>
            </a:extLst>
          </p:cNvPr>
          <p:cNvSpPr txBox="1"/>
          <p:nvPr/>
        </p:nvSpPr>
        <p:spPr>
          <a:xfrm>
            <a:off x="4357412" y="387436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(60-69)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DD0784-4697-2AE6-A150-992674D683C1}"/>
              </a:ext>
            </a:extLst>
          </p:cNvPr>
          <p:cNvSpPr txBox="1"/>
          <p:nvPr/>
        </p:nvSpPr>
        <p:spPr>
          <a:xfrm>
            <a:off x="4613892" y="556459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(NR)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F69D69-3EEA-02B2-84BF-B0B2163D684E}"/>
              </a:ext>
            </a:extLst>
          </p:cNvPr>
          <p:cNvSpPr txBox="1"/>
          <p:nvPr/>
        </p:nvSpPr>
        <p:spPr>
          <a:xfrm>
            <a:off x="4357412" y="580786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(50-59)</a:t>
            </a:r>
          </a:p>
        </p:txBody>
      </p:sp>
    </p:spTree>
    <p:extLst>
      <p:ext uri="{BB962C8B-B14F-4D97-AF65-F5344CB8AC3E}">
        <p14:creationId xmlns:p14="http://schemas.microsoft.com/office/powerpoint/2010/main" val="8892976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B6094E-6310-0E40-F9AC-C41FCC4DE713}"/>
              </a:ext>
            </a:extLst>
          </p:cNvPr>
          <p:cNvSpPr txBox="1"/>
          <p:nvPr/>
        </p:nvSpPr>
        <p:spPr>
          <a:xfrm>
            <a:off x="1201040" y="1402496"/>
            <a:ext cx="988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Thoughts: I’d like to brainstorm ideas on how we can get a larger survey sample size for age &lt;30.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B2313-05AE-37F6-33D5-6475108BB936}"/>
              </a:ext>
            </a:extLst>
          </p:cNvPr>
          <p:cNvSpPr txBox="1"/>
          <p:nvPr/>
        </p:nvSpPr>
        <p:spPr>
          <a:xfrm>
            <a:off x="4211844" y="2662512"/>
            <a:ext cx="408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NGRPC with a nice raffle prize?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1649D-B00E-AA40-24E0-423B6D88FEE7}"/>
              </a:ext>
            </a:extLst>
          </p:cNvPr>
          <p:cNvSpPr txBox="1"/>
          <p:nvPr/>
        </p:nvSpPr>
        <p:spPr>
          <a:xfrm>
            <a:off x="2449214" y="3317338"/>
            <a:ext cx="834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 ONLY RAFFLE @ ACS? (maybe at the student social?)</a:t>
            </a:r>
          </a:p>
        </p:txBody>
      </p:sp>
    </p:spTree>
    <p:extLst>
      <p:ext uri="{BB962C8B-B14F-4D97-AF65-F5344CB8AC3E}">
        <p14:creationId xmlns:p14="http://schemas.microsoft.com/office/powerpoint/2010/main" val="23929017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1F25F2-156D-447B-8412-F02B246C93C9}"/>
              </a:ext>
            </a:extLst>
          </p:cNvPr>
          <p:cNvSpPr txBox="1"/>
          <p:nvPr/>
        </p:nvSpPr>
        <p:spPr>
          <a:xfrm>
            <a:off x="0" y="965997"/>
            <a:ext cx="1209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Champions: Justin Kennemur &amp;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Dawanne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Poree</a:t>
            </a:r>
            <a:endParaRPr lang="en-US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FEB7E-E893-F203-342B-788B268FF97E}"/>
              </a:ext>
            </a:extLst>
          </p:cNvPr>
          <p:cNvSpPr txBox="1"/>
          <p:nvPr/>
        </p:nvSpPr>
        <p:spPr>
          <a:xfrm>
            <a:off x="98859" y="1900421"/>
            <a:ext cx="12093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G3: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Effective Communication. Effectively communicate the science, impact, and activities of the polymer community to ACS, our members, polymer practitioners, students, and the public.</a:t>
            </a:r>
          </a:p>
          <a:p>
            <a:pPr algn="ctr"/>
            <a:b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S2: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Create, administer, and analyze a survey by Q1, 24 for most effective and preferred communication platforms for POLY communication.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B1A01-E1F0-E3F0-88B6-00DDE72F396A}"/>
              </a:ext>
            </a:extLst>
          </p:cNvPr>
          <p:cNvSpPr txBox="1"/>
          <p:nvPr/>
        </p:nvSpPr>
        <p:spPr>
          <a:xfrm>
            <a:off x="1461150" y="4620877"/>
            <a:ext cx="9170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Targeted Date of Completion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Q1 - 2024</a:t>
            </a:r>
          </a:p>
        </p:txBody>
      </p:sp>
    </p:spTree>
    <p:extLst>
      <p:ext uri="{BB962C8B-B14F-4D97-AF65-F5344CB8AC3E}">
        <p14:creationId xmlns:p14="http://schemas.microsoft.com/office/powerpoint/2010/main" val="922578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1F25F2-156D-447B-8412-F02B246C93C9}"/>
              </a:ext>
            </a:extLst>
          </p:cNvPr>
          <p:cNvSpPr txBox="1"/>
          <p:nvPr/>
        </p:nvSpPr>
        <p:spPr>
          <a:xfrm>
            <a:off x="49429" y="956646"/>
            <a:ext cx="1209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TIMELINE - REPONSES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FEB7E-E893-F203-342B-788B268FF97E}"/>
              </a:ext>
            </a:extLst>
          </p:cNvPr>
          <p:cNvSpPr txBox="1"/>
          <p:nvPr/>
        </p:nvSpPr>
        <p:spPr>
          <a:xfrm>
            <a:off x="503651" y="1457539"/>
            <a:ext cx="11447837" cy="409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QR Code Survey at San Fran was a bust: 11 total surveys taken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New survey was created with ACS Team: Officially handled through Qualtrics and full data analysis accessible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Nov 27 - Survey went live and POLY-L email sent (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responses on Nov 29 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Nov 29 – Survey link sent out on “X” and LinkedIn (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responses on Jan 2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Jan 4 - Final Reminder/announcement to entire POLY list, closed survey EOB on Jan 10.</a:t>
            </a:r>
          </a:p>
          <a:p>
            <a:pPr lvl="1" algn="ctr">
              <a:lnSpc>
                <a:spcPct val="150000"/>
              </a:lnSpc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RESPONSE COUNT: 142 responses (133 complete, 9 partials)</a:t>
            </a:r>
          </a:p>
        </p:txBody>
      </p:sp>
    </p:spTree>
    <p:extLst>
      <p:ext uri="{BB962C8B-B14F-4D97-AF65-F5344CB8AC3E}">
        <p14:creationId xmlns:p14="http://schemas.microsoft.com/office/powerpoint/2010/main" val="14576007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1F25F2-156D-447B-8412-F02B246C93C9}"/>
              </a:ext>
            </a:extLst>
          </p:cNvPr>
          <p:cNvSpPr txBox="1"/>
          <p:nvPr/>
        </p:nvSpPr>
        <p:spPr>
          <a:xfrm>
            <a:off x="49429" y="956646"/>
            <a:ext cx="1209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CONTENT: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FEB7E-E893-F203-342B-788B268FF97E}"/>
              </a:ext>
            </a:extLst>
          </p:cNvPr>
          <p:cNvSpPr txBox="1"/>
          <p:nvPr/>
        </p:nvSpPr>
        <p:spPr>
          <a:xfrm>
            <a:off x="408161" y="1636810"/>
            <a:ext cx="11447837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Q1: POLY Member? Y/N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Q2: Age Group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Q3: Area of Occupation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Q4: Preferred </a:t>
            </a: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POLY based communications? (multi-select)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Q5: Social Media User? Y/N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Q6: What Social Media would you like to see POLY Communication? (multi-select)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Q7: Other ways for communication? 	Y = text box       N = I’m happy</a:t>
            </a:r>
          </a:p>
        </p:txBody>
      </p:sp>
    </p:spTree>
    <p:extLst>
      <p:ext uri="{BB962C8B-B14F-4D97-AF65-F5344CB8AC3E}">
        <p14:creationId xmlns:p14="http://schemas.microsoft.com/office/powerpoint/2010/main" val="27789388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pic>
        <p:nvPicPr>
          <p:cNvPr id="4" name="Picture 3" descr="Picture 0">
            <a:extLst>
              <a:ext uri="{FF2B5EF4-FFF2-40B4-BE49-F238E27FC236}">
                <a16:creationId xmlns:a16="http://schemas.microsoft.com/office/drawing/2014/main" id="{8C54DB60-F7C3-515D-1206-F4F6A7C8EE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0079" y="1013152"/>
            <a:ext cx="7163062" cy="5188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6CECD-2DE4-EEFC-973B-BF4549BD18B9}"/>
              </a:ext>
            </a:extLst>
          </p:cNvPr>
          <p:cNvSpPr txBox="1"/>
          <p:nvPr/>
        </p:nvSpPr>
        <p:spPr>
          <a:xfrm>
            <a:off x="1171878" y="1454118"/>
            <a:ext cx="332468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POLY Member? Y/N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71CBE-06FD-4003-B373-66EDA7C61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1" y="2645198"/>
            <a:ext cx="4852122" cy="19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76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03A25-2903-5CBF-7F7D-C7DB01B48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785" y="1278378"/>
            <a:ext cx="7892429" cy="479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FA28B3-BD45-1DBA-2BBB-C1E7645175CF}"/>
              </a:ext>
            </a:extLst>
          </p:cNvPr>
          <p:cNvSpPr txBox="1"/>
          <p:nvPr/>
        </p:nvSpPr>
        <p:spPr>
          <a:xfrm>
            <a:off x="6358288" y="3337719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14 surveys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7E601-651D-424B-EA3B-F3012F32F46D}"/>
              </a:ext>
            </a:extLst>
          </p:cNvPr>
          <p:cNvSpPr txBox="1"/>
          <p:nvPr/>
        </p:nvSpPr>
        <p:spPr>
          <a:xfrm>
            <a:off x="4452450" y="301277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only 1 survey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A6E0A2-4274-C940-4440-4FF804BECC32}"/>
              </a:ext>
            </a:extLst>
          </p:cNvPr>
          <p:cNvSpPr txBox="1"/>
          <p:nvPr/>
        </p:nvSpPr>
        <p:spPr>
          <a:xfrm>
            <a:off x="6617220" y="3669534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17 surveys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C97C7-76A9-8A26-CBCE-DA3CC8CD0BA0}"/>
              </a:ext>
            </a:extLst>
          </p:cNvPr>
          <p:cNvSpPr txBox="1"/>
          <p:nvPr/>
        </p:nvSpPr>
        <p:spPr>
          <a:xfrm>
            <a:off x="8762246" y="5143416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32 surveys under 40 </a:t>
            </a:r>
            <a:r>
              <a:rPr lang="en-US" dirty="0" err="1">
                <a:solidFill>
                  <a:srgbClr val="C00000"/>
                </a:solidFill>
              </a:rPr>
              <a:t>yrs</a:t>
            </a:r>
            <a:r>
              <a:rPr lang="en-US" dirty="0">
                <a:solidFill>
                  <a:srgbClr val="C00000"/>
                </a:solidFill>
              </a:rPr>
              <a:t> age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63949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BB135-92CA-7215-9167-D889A4E04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9" y="1151599"/>
            <a:ext cx="5775641" cy="3168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A882E-C038-27BE-D06C-C27AFF981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190" y="1037250"/>
            <a:ext cx="5859120" cy="5303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E51C0C-A7C6-AB2B-327F-25E9708E0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651" y="4468111"/>
            <a:ext cx="3235556" cy="17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41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F80D5-A392-2012-41C9-057D4BE8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71" y="967558"/>
            <a:ext cx="6032989" cy="5461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C9819-520A-E56A-2B17-1700D9277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84" y="1196838"/>
            <a:ext cx="6198151" cy="312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2932D4-CEDD-1B40-EA43-23F71CFD8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402" y="4552663"/>
            <a:ext cx="2446986" cy="17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9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604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C88B1-F0BC-401E-A426-12C2F8B7DABC}"/>
              </a:ext>
            </a:extLst>
          </p:cNvPr>
          <p:cNvSpPr txBox="1"/>
          <p:nvPr/>
        </p:nvSpPr>
        <p:spPr>
          <a:xfrm>
            <a:off x="7208072" y="6501014"/>
            <a:ext cx="498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Winter Meeting, Orlando, FL 01/27/2024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7CDBE-C514-5E29-D09A-CEF7056B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" y="149292"/>
            <a:ext cx="12093141" cy="729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Strategic Planning Report: G3-S2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CED2E-2ED0-F1A9-C369-15087FA6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97" y="1351281"/>
            <a:ext cx="7302944" cy="485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306368-C920-8E5F-FE22-2AA055518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16" y="1390321"/>
            <a:ext cx="4960499" cy="1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15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of Presentation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692</Words>
  <Application>Microsoft Office PowerPoint</Application>
  <PresentationFormat>Widescreen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72 Black</vt:lpstr>
      <vt:lpstr>Arial</vt:lpstr>
      <vt:lpstr>Calibri</vt:lpstr>
      <vt:lpstr>Calibri Light</vt:lpstr>
      <vt:lpstr>Wingdings</vt:lpstr>
      <vt:lpstr>Title of Presentation</vt:lpstr>
      <vt:lpstr>Office Theme</vt:lpstr>
      <vt:lpstr>Strategic Planning Report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  <vt:lpstr>Strategic Planning Report: G3-S2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Justin Kennemur</cp:lastModifiedBy>
  <cp:revision>56</cp:revision>
  <dcterms:created xsi:type="dcterms:W3CDTF">2022-01-05T19:55:31Z</dcterms:created>
  <dcterms:modified xsi:type="dcterms:W3CDTF">2024-01-27T05:46:23Z</dcterms:modified>
</cp:coreProperties>
</file>