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83" r:id="rId5"/>
    <p:sldId id="285" r:id="rId6"/>
    <p:sldId id="278" r:id="rId7"/>
    <p:sldId id="288" r:id="rId8"/>
    <p:sldId id="275" r:id="rId9"/>
    <p:sldId id="281" r:id="rId10"/>
    <p:sldId id="282" r:id="rId11"/>
    <p:sldId id="277" r:id="rId12"/>
    <p:sldId id="286" r:id="rId13"/>
    <p:sldId id="289" r:id="rId14"/>
    <p:sldId id="287" r:id="rId15"/>
    <p:sldId id="264" r:id="rId16"/>
    <p:sldId id="273" r:id="rId17"/>
    <p:sldId id="270" r:id="rId18"/>
    <p:sldId id="280" r:id="rId19"/>
    <p:sldId id="274" r:id="rId2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3" autoAdjust="0"/>
    <p:restoredTop sz="94660"/>
  </p:normalViewPr>
  <p:slideViewPr>
    <p:cSldViewPr snapToGrid="0">
      <p:cViewPr varScale="1">
        <p:scale>
          <a:sx n="95" d="100"/>
          <a:sy n="95" d="100"/>
        </p:scale>
        <p:origin x="4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459F-11BD-4F9D-AF64-95BBB10201AF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-522956323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EEC49C78-E01D-4F3D-82F9-469262FCA0B3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19473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596666"/>
            <a:ext cx="5943600" cy="2147926"/>
          </a:xfrm>
        </p:spPr>
        <p:txBody>
          <a:bodyPr/>
          <a:lstStyle/>
          <a:p>
            <a:r>
              <a:rPr lang="en-US" dirty="0"/>
              <a:t>POLY Industrial Advisory Board</a:t>
            </a:r>
          </a:p>
        </p:txBody>
      </p:sp>
      <p:pic>
        <p:nvPicPr>
          <p:cNvPr id="5" name="Picture 28" descr="iab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219348" y="152401"/>
            <a:ext cx="1390104" cy="17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30828" y="5503238"/>
            <a:ext cx="4095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prstClr val="white"/>
                </a:solidFill>
              </a:rPr>
              <a:t>Chair</a:t>
            </a:r>
            <a:r>
              <a:rPr lang="en-US" sz="2400" dirty="0">
                <a:solidFill>
                  <a:prstClr val="white"/>
                </a:solidFill>
              </a:rPr>
              <a:t>: Corinne Lipscomb (3M)</a:t>
            </a:r>
          </a:p>
          <a:p>
            <a:r>
              <a:rPr lang="en-US" sz="2400" u="sng" dirty="0">
                <a:solidFill>
                  <a:prstClr val="white"/>
                </a:solidFill>
              </a:rPr>
              <a:t>Vice Chair</a:t>
            </a:r>
            <a:r>
              <a:rPr lang="en-US" sz="2400" dirty="0">
                <a:solidFill>
                  <a:prstClr val="white"/>
                </a:solidFill>
              </a:rPr>
              <a:t>: Peter Boul (Aramco)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2948" y="4573983"/>
            <a:ext cx="4089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Annual dues: $1,500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58C0B2F-3939-41F1-8243-550E84468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48" y="633940"/>
            <a:ext cx="5137265" cy="330015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EB3080-FB5F-46CD-BA3F-3D42669F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D59F0494-4CE5-481B-8FE4-717AB199C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2" y="763978"/>
            <a:ext cx="10110016" cy="5686884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F99EF2-2C6F-43CB-8AC3-EE64DFB1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85" y="75828"/>
            <a:ext cx="5587775" cy="652346"/>
          </a:xfrm>
        </p:spPr>
        <p:txBody>
          <a:bodyPr>
            <a:normAutofit fontScale="90000"/>
          </a:bodyPr>
          <a:lstStyle/>
          <a:p>
            <a:r>
              <a:rPr lang="en-US" dirty="0"/>
              <a:t>Awards supported in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619EDB-BA8B-49FA-99FA-BE7727DF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5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2B9-EE0E-4002-8E17-1E27E544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6" y="-282392"/>
            <a:ext cx="10515600" cy="1325563"/>
          </a:xfrm>
        </p:spPr>
        <p:txBody>
          <a:bodyPr/>
          <a:lstStyle/>
          <a:p>
            <a:r>
              <a:rPr lang="en-US" dirty="0"/>
              <a:t>ACS Programming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96EF-0B63-4E68-87FC-F242A159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19" y="742040"/>
            <a:ext cx="11040250" cy="22866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>
                <a:solidFill>
                  <a:srgbClr val="0E101A"/>
                </a:solidFill>
                <a:effectLst/>
              </a:rPr>
              <a:t>Spring ACS</a:t>
            </a:r>
          </a:p>
          <a:p>
            <a:pPr lvl="1"/>
            <a:r>
              <a:rPr lang="en-US" sz="1800" b="1" dirty="0">
                <a:solidFill>
                  <a:srgbClr val="0E101A"/>
                </a:solidFill>
                <a:effectLst/>
              </a:rPr>
              <a:t>IIPS - </a:t>
            </a:r>
            <a:r>
              <a:rPr lang="en-US" sz="1800" b="1" dirty="0"/>
              <a:t>Industrial Innovations in Polymer Science, </a:t>
            </a:r>
            <a:r>
              <a:rPr lang="en-US" sz="1800" dirty="0">
                <a:solidFill>
                  <a:srgbClr val="0E101A"/>
                </a:solidFill>
                <a:effectLst/>
              </a:rPr>
              <a:t>Spring virtual ACS Meeting, April 8, 2021. The session was chaired by Michael Abrams (Arkema), Peter Boul (AramcoAmericas), and Bradley Rodier (Rochal).</a:t>
            </a:r>
            <a:endParaRPr lang="en-US" sz="1800" b="1" dirty="0"/>
          </a:p>
          <a:p>
            <a:r>
              <a:rPr lang="en-US" sz="1800" b="1" dirty="0"/>
              <a:t>Fall ACS</a:t>
            </a:r>
          </a:p>
          <a:p>
            <a:pPr lvl="1"/>
            <a:r>
              <a:rPr lang="en-US" sz="1800" b="1" dirty="0"/>
              <a:t>IIPS - Industrial Innovations in Polymer Science: Sustainable Materials</a:t>
            </a:r>
            <a:r>
              <a:rPr lang="en-US" sz="1800" dirty="0"/>
              <a:t>, Fall virtual piece of ACS Meeting, August 23, 2021,  The session was chaired by James Bohling, Organizer, The Dow Chemical Company; Wei Gao, Organizer, The Dow Chemical Company; Michael Minkler, Organizer, Miliken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00F8E-5246-4A2A-8F04-1F4719ED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5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DF54-BBC5-4052-B7B0-72D51704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565-54F4-41F9-8BDB-79DFE1E3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support 4 POLY Graduate Student Travel Awards ($750 each)</a:t>
            </a:r>
          </a:p>
          <a:p>
            <a:r>
              <a:rPr lang="en-US" dirty="0"/>
              <a:t>Industrial Polymer Scientist Award (IPS) is endowed by POLY and will not be paid out through this budget; however, IAB will reach out to IAB members to support the organizers of the fall symposium.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3A767-3CD8-4021-9FB5-290AC289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6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DF54-BBC5-4052-B7B0-72D51704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 Focuses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565-54F4-41F9-8BDB-79DFE1E3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programming, awards support</a:t>
            </a:r>
          </a:p>
          <a:p>
            <a:r>
              <a:rPr lang="en-US" dirty="0"/>
              <a:t>Return to in-person meetings</a:t>
            </a:r>
          </a:p>
          <a:p>
            <a:pPr lvl="1"/>
            <a:r>
              <a:rPr lang="en-US" dirty="0"/>
              <a:t>IAB Networking Sessions</a:t>
            </a:r>
          </a:p>
          <a:p>
            <a:pPr lvl="1"/>
            <a:r>
              <a:rPr lang="en-US" dirty="0"/>
              <a:t>IAB meeting</a:t>
            </a:r>
          </a:p>
          <a:p>
            <a:r>
              <a:rPr lang="en-US" dirty="0"/>
              <a:t>Understanding value IAB provides in long-term hybrid environment</a:t>
            </a:r>
          </a:p>
          <a:p>
            <a:r>
              <a:rPr lang="en-US" dirty="0"/>
              <a:t>Driving new memberships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B2D97-3CB9-4106-A317-1C9790CC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2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2B9-EE0E-4002-8E17-1E27E544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6" y="-282392"/>
            <a:ext cx="10515600" cy="1325563"/>
          </a:xfrm>
        </p:spPr>
        <p:txBody>
          <a:bodyPr/>
          <a:lstStyle/>
          <a:p>
            <a:r>
              <a:rPr lang="en-US" dirty="0"/>
              <a:t>ACS Programming in 2022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77334F-F220-4AE4-BA5B-C0FCAACA60D5}"/>
              </a:ext>
            </a:extLst>
          </p:cNvPr>
          <p:cNvSpPr txBox="1">
            <a:spLocks/>
          </p:cNvSpPr>
          <p:nvPr/>
        </p:nvSpPr>
        <p:spPr>
          <a:xfrm>
            <a:off x="280527" y="818693"/>
            <a:ext cx="10993947" cy="34512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27013"/>
            <a:r>
              <a:rPr lang="en-US" sz="1800" b="1" dirty="0">
                <a:solidFill>
                  <a:srgbClr val="0E101A"/>
                </a:solidFill>
                <a:effectLst/>
              </a:rPr>
              <a:t>Spring ACS</a:t>
            </a:r>
          </a:p>
          <a:p>
            <a:pPr marL="742950" lvl="3" indent="-227013"/>
            <a:r>
              <a:rPr lang="en-US" b="1" dirty="0"/>
              <a:t>IIPS – Spring 2022,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Bond</a:t>
            </a:r>
            <a:r>
              <a:rPr lang="en-US" b="1" i="0" dirty="0">
                <a:solidFill>
                  <a:schemeClr val="bg1"/>
                </a:solidFill>
                <a:effectLst/>
              </a:rPr>
              <a:t>ing Through Chemistry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</a:rPr>
              <a:t>March 20 – 24, San Diego, CA. Organizers/chairs: Michael Minkler (Milliken), Michael Liu (</a:t>
            </a:r>
            <a:r>
              <a:rPr lang="en-US" b="0" i="0" dirty="0" err="1">
                <a:solidFill>
                  <a:schemeClr val="bg1"/>
                </a:solidFill>
                <a:effectLst/>
              </a:rPr>
              <a:t>Glaukos</a:t>
            </a:r>
            <a:r>
              <a:rPr lang="en-US" b="0" i="0" dirty="0">
                <a:solidFill>
                  <a:schemeClr val="bg1"/>
                </a:solidFill>
                <a:effectLst/>
              </a:rPr>
              <a:t>), Manesh Sekharan (Dow), Hayley Brown (Dow)</a:t>
            </a:r>
          </a:p>
          <a:p>
            <a:pPr marL="742950" lvl="3" indent="-227013"/>
            <a:r>
              <a:rPr lang="en-US" b="1" i="0" dirty="0">
                <a:solidFill>
                  <a:srgbClr val="000000"/>
                </a:solidFill>
                <a:effectLst/>
              </a:rPr>
              <a:t>Graduate Research Symposium</a:t>
            </a:r>
            <a:r>
              <a:rPr lang="en-US" b="1" dirty="0">
                <a:solidFill>
                  <a:schemeClr val="bg1"/>
                </a:solidFill>
              </a:rPr>
              <a:t> support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</a:rPr>
              <a:t>March 20 – 24, San Diego, CA</a:t>
            </a:r>
          </a:p>
          <a:p>
            <a:pPr marL="742950" lvl="3" indent="-227013"/>
            <a:r>
              <a:rPr lang="en-US" b="1" dirty="0">
                <a:solidFill>
                  <a:srgbClr val="000000"/>
                </a:solidFill>
              </a:rPr>
              <a:t>Undergraduate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Research Symposium</a:t>
            </a:r>
            <a:r>
              <a:rPr lang="en-US" b="1" dirty="0">
                <a:solidFill>
                  <a:schemeClr val="bg1"/>
                </a:solidFill>
              </a:rPr>
              <a:t> support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</a:rPr>
              <a:t>March 20 – 24, San Diego, CA</a:t>
            </a:r>
            <a:endParaRPr lang="en-US" i="0" dirty="0">
              <a:solidFill>
                <a:schemeClr val="bg1"/>
              </a:solidFill>
              <a:effectLst/>
            </a:endParaRPr>
          </a:p>
          <a:p>
            <a:pPr marL="285750" lvl="1" indent="-227013"/>
            <a:r>
              <a:rPr lang="en-US" sz="1800" b="1" dirty="0"/>
              <a:t>Fall ACS</a:t>
            </a:r>
          </a:p>
          <a:p>
            <a:pPr marL="742950" lvl="3" indent="-227013"/>
            <a:r>
              <a:rPr lang="en-US" b="1" dirty="0"/>
              <a:t>IIPS – Fall 2022,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Sustainability in a Changing World,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August 21 – 25, Chicago, IL. </a:t>
            </a:r>
            <a:r>
              <a:rPr lang="en-US" b="0" i="0" dirty="0">
                <a:solidFill>
                  <a:schemeClr val="bg1"/>
                </a:solidFill>
                <a:effectLst/>
              </a:rPr>
              <a:t>Organizers/chairs: Michael Petr (Dow), Daniel Abebe (Dow), Hayley Brown (Dow)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marL="742950" lvl="3" indent="-227013"/>
            <a:r>
              <a:rPr lang="en-US" b="1" dirty="0">
                <a:solidFill>
                  <a:srgbClr val="333333"/>
                </a:solidFill>
              </a:rPr>
              <a:t>IPS Award in Honor of Margaret Sheridan (3M) </a:t>
            </a:r>
            <a:r>
              <a:rPr lang="en-US" dirty="0">
                <a:solidFill>
                  <a:srgbClr val="333333"/>
                </a:solidFill>
              </a:rPr>
              <a:t>– Award announced </a:t>
            </a:r>
            <a:r>
              <a:rPr lang="en-US">
                <a:solidFill>
                  <a:srgbClr val="333333"/>
                </a:solidFill>
              </a:rPr>
              <a:t>and organizers TBD</a:t>
            </a:r>
            <a:endParaRPr lang="en-US" dirty="0">
              <a:solidFill>
                <a:srgbClr val="333333"/>
              </a:solidFill>
            </a:endParaRPr>
          </a:p>
          <a:p>
            <a:pPr marL="285750" lvl="1" indent="-227013"/>
            <a:endParaRPr lang="en-US" sz="1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EBFCD-B538-4974-BD56-226EBB77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2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3886632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28" descr="iab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5404412" y="3929495"/>
            <a:ext cx="1390104" cy="17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680" y="1007270"/>
            <a:ext cx="113241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Industrial Advisory Board</a:t>
            </a: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600" b="1" i="1" dirty="0">
                <a:ln/>
              </a:rPr>
              <a:t>Plans are to demonstrate an in-person presence at the Spring ACS Meeting. See you there!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7550" y="3647209"/>
            <a:ext cx="10790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26E48-5274-4382-AE82-9F90E39C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4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8422-8149-45BE-905C-E3BFC0AA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previous slides: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B89E2-74D8-4B76-886E-6B04379E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1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2020-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265058" y="2633749"/>
            <a:ext cx="317378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1" indent="-1588"/>
            <a:r>
              <a:rPr lang="en-US" sz="2000" b="1" dirty="0">
                <a:cs typeface="Arial" panose="020B0604020202020204" pitchFamily="34" charset="0"/>
              </a:rPr>
              <a:t>- IIPS13</a:t>
            </a:r>
            <a:r>
              <a:rPr lang="en-US" sz="2000" dirty="0">
                <a:cs typeface="Arial" panose="020B0604020202020204" pitchFamily="34" charset="0"/>
              </a:rPr>
              <a:t>  San Francisco  (Fall 2020): P. Boul, K. Knauer, D. Germack</a:t>
            </a:r>
          </a:p>
          <a:p>
            <a:pPr marL="114300" lvl="1" indent="-1588"/>
            <a:r>
              <a:rPr lang="en-US" sz="2000" b="1" i="1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Monday, Aug 17 10:00 AM</a:t>
            </a:r>
            <a:endParaRPr lang="en-US" sz="2000" b="1" i="1" dirty="0">
              <a:cs typeface="Arial" panose="020B0604020202020204" pitchFamily="34" charset="0"/>
            </a:endParaRPr>
          </a:p>
          <a:p>
            <a:pPr marL="114300" lvl="1" indent="-1588"/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i="1" dirty="0">
                <a:cs typeface="Arial" panose="020B0604020202020204" pitchFamily="34" charset="0"/>
              </a:rPr>
              <a:t>“Chemistry from Bench to Market”</a:t>
            </a:r>
          </a:p>
          <a:p>
            <a:pPr marL="114300" lvl="1" indent="-1588"/>
            <a:endParaRPr lang="en-US" sz="2000" i="1" dirty="0">
              <a:cs typeface="Arial" panose="020B0604020202020204" pitchFamily="34" charset="0"/>
            </a:endParaRPr>
          </a:p>
          <a:p>
            <a:pPr marL="114300" lvl="1" indent="-1588"/>
            <a:r>
              <a:rPr lang="en-US" sz="2000" i="1" dirty="0">
                <a:cs typeface="Arial" panose="020B0604020202020204" pitchFamily="34" charset="0"/>
              </a:rPr>
              <a:t>- Q&amp;A through POLY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6FC3A-783B-4452-AFB4-55CA1E9BEA9F}"/>
              </a:ext>
            </a:extLst>
          </p:cNvPr>
          <p:cNvSpPr/>
          <p:nvPr/>
        </p:nvSpPr>
        <p:spPr>
          <a:xfrm>
            <a:off x="406886" y="1977337"/>
            <a:ext cx="10132777" cy="35514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6518F-24A4-41CB-89CE-C2717B73D9BD}"/>
              </a:ext>
            </a:extLst>
          </p:cNvPr>
          <p:cNvSpPr/>
          <p:nvPr/>
        </p:nvSpPr>
        <p:spPr>
          <a:xfrm>
            <a:off x="177557" y="1051018"/>
            <a:ext cx="3057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Programming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51DA5B-692E-4EB4-87F6-2FBC6183C4EC}"/>
              </a:ext>
            </a:extLst>
          </p:cNvPr>
          <p:cNvSpPr/>
          <p:nvPr/>
        </p:nvSpPr>
        <p:spPr>
          <a:xfrm>
            <a:off x="4447887" y="1051018"/>
            <a:ext cx="2175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Meetings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2B9C9E-A283-48D9-8BBD-1F7DF961EF24}"/>
              </a:ext>
            </a:extLst>
          </p:cNvPr>
          <p:cNvSpPr/>
          <p:nvPr/>
        </p:nvSpPr>
        <p:spPr>
          <a:xfrm>
            <a:off x="8236132" y="1107893"/>
            <a:ext cx="2684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Networking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A971A-ED60-4F6E-846C-EF0EB440EF95}"/>
              </a:ext>
            </a:extLst>
          </p:cNvPr>
          <p:cNvSpPr/>
          <p:nvPr/>
        </p:nvSpPr>
        <p:spPr>
          <a:xfrm>
            <a:off x="3780879" y="1509416"/>
            <a:ext cx="21752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Virtual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179FA-1F46-4F05-AA4F-4589AD0A00F3}"/>
              </a:ext>
            </a:extLst>
          </p:cNvPr>
          <p:cNvSpPr txBox="1"/>
          <p:nvPr/>
        </p:nvSpPr>
        <p:spPr>
          <a:xfrm>
            <a:off x="4087759" y="2681671"/>
            <a:ext cx="317378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1" indent="-1588"/>
            <a:r>
              <a:rPr lang="en-US" sz="2000" b="1" dirty="0">
                <a:cs typeface="Arial" panose="020B0604020202020204" pitchFamily="34" charset="0"/>
              </a:rPr>
              <a:t>- </a:t>
            </a:r>
            <a:r>
              <a:rPr lang="en-US" sz="2000" dirty="0">
                <a:cs typeface="Arial" panose="020B0604020202020204" pitchFamily="34" charset="0"/>
              </a:rPr>
              <a:t>IAB Meeting in both the Spring and Fall</a:t>
            </a:r>
            <a:endParaRPr lang="en-US" sz="2000" i="1" dirty="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9DBBB-E77C-4747-88EB-4962E7EF35AC}"/>
              </a:ext>
            </a:extLst>
          </p:cNvPr>
          <p:cNvSpPr txBox="1"/>
          <p:nvPr/>
        </p:nvSpPr>
        <p:spPr>
          <a:xfrm>
            <a:off x="7991241" y="2642112"/>
            <a:ext cx="317378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5612" lvl="1" indent="-342900">
              <a:buFontTx/>
              <a:buChar char="-"/>
            </a:pPr>
            <a:r>
              <a:rPr lang="en-US" sz="2000" dirty="0">
                <a:cs typeface="Arial" panose="020B0604020202020204" pitchFamily="34" charset="0"/>
              </a:rPr>
              <a:t>Fall IAB Networking Reception (3 opportunities offered)</a:t>
            </a:r>
          </a:p>
          <a:p>
            <a:pPr marL="455612" lvl="1" indent="-342900">
              <a:buFontTx/>
              <a:buChar char="-"/>
            </a:pPr>
            <a:r>
              <a:rPr lang="en-US" sz="2000" dirty="0">
                <a:cs typeface="Arial" panose="020B0604020202020204" pitchFamily="34" charset="0"/>
              </a:rPr>
              <a:t>December Young Industrial Employee virtual networking sessions (2 opportunities offered)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AAB41-5BF5-4DD5-B576-599DD7D4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8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" y="-242318"/>
            <a:ext cx="10515600" cy="1325563"/>
          </a:xfrm>
        </p:spPr>
        <p:txBody>
          <a:bodyPr/>
          <a:lstStyle/>
          <a:p>
            <a:r>
              <a:rPr lang="en-US" dirty="0"/>
              <a:t>2021 – IAB Virtual Events, POLY Webshops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7A426B-2C5C-4D70-BAE0-750CB7C2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/>
          <a:stretch/>
        </p:blipFill>
        <p:spPr>
          <a:xfrm>
            <a:off x="1171829" y="1233784"/>
            <a:ext cx="8670404" cy="45863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9F8E58-56B8-447A-8BCC-8A1B9459D092}"/>
              </a:ext>
            </a:extLst>
          </p:cNvPr>
          <p:cNvSpPr txBox="1"/>
          <p:nvPr/>
        </p:nvSpPr>
        <p:spPr>
          <a:xfrm>
            <a:off x="8532312" y="6177438"/>
            <a:ext cx="324572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least 37 industrial attendees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DA4E5-DB61-40D1-82CA-04E32B8F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5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2020-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1236335" y="5616064"/>
            <a:ext cx="771516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5612" lvl="1" indent="-342900">
              <a:buFontTx/>
              <a:buChar char="-"/>
            </a:pPr>
            <a:r>
              <a:rPr lang="en-US" sz="2800" dirty="0">
                <a:cs typeface="Arial" panose="020B0604020202020204" pitchFamily="34" charset="0"/>
              </a:rPr>
              <a:t>Some 2021 items were pre-paid during 2020</a:t>
            </a:r>
          </a:p>
          <a:p>
            <a:pPr marL="455612" lvl="1" indent="-342900">
              <a:buFontTx/>
              <a:buChar char="-"/>
            </a:pPr>
            <a:r>
              <a:rPr lang="en-US" sz="2800" dirty="0">
                <a:cs typeface="Arial" panose="020B0604020202020204" pitchFamily="34" charset="0"/>
              </a:rPr>
              <a:t>38% drop-off in funds collection in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6518F-24A4-41CB-89CE-C2717B73D9BD}"/>
              </a:ext>
            </a:extLst>
          </p:cNvPr>
          <p:cNvSpPr/>
          <p:nvPr/>
        </p:nvSpPr>
        <p:spPr>
          <a:xfrm>
            <a:off x="1292517" y="1610042"/>
            <a:ext cx="1693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Budget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E2AD5B-75AA-412F-90B5-DB87599B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00632"/>
              </p:ext>
            </p:extLst>
          </p:nvPr>
        </p:nvGraphicFramePr>
        <p:xfrm>
          <a:off x="3660781" y="730750"/>
          <a:ext cx="7920159" cy="43921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04010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606240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  <a:gridCol w="502743">
                  <a:extLst>
                    <a:ext uri="{9D8B030D-6E8A-4147-A177-3AD203B41FA5}">
                      <a16:colId xmlns:a16="http://schemas.microsoft.com/office/drawing/2014/main" val="3628084885"/>
                    </a:ext>
                  </a:extLst>
                </a:gridCol>
                <a:gridCol w="2207166">
                  <a:extLst>
                    <a:ext uri="{9D8B030D-6E8A-4147-A177-3AD203B41FA5}">
                      <a16:colId xmlns:a16="http://schemas.microsoft.com/office/drawing/2014/main" val="3750259572"/>
                    </a:ext>
                  </a:extLst>
                </a:gridCol>
              </a:tblGrid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Actual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Income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40,500.00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19,681.65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Expenses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Networking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680.32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Meetings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10,800.00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Awards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5,200.00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5,099.00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8467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 virtual, future webshops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10,695.00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Other (shirts, pins)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648.82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30,100.00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17,523.14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2738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2158.51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06EBB-C0EF-4740-8DB2-DFF0AE7D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724" y="-3173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IAB Mission &amp; Officers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1788" y="5761757"/>
            <a:ext cx="726279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“Enhance and foster industrial engagement and support to develop </a:t>
            </a:r>
          </a:p>
          <a:p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programming, education, recognition &amp; awards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within the ACS Division of Polymer Chemistry.”</a:t>
            </a:r>
            <a:endParaRPr lang="en-US" sz="200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18B5EF-6E09-401F-9E73-B80FB6476A28}"/>
              </a:ext>
            </a:extLst>
          </p:cNvPr>
          <p:cNvGrpSpPr/>
          <p:nvPr/>
        </p:nvGrpSpPr>
        <p:grpSpPr>
          <a:xfrm>
            <a:off x="7978633" y="796409"/>
            <a:ext cx="3523467" cy="5131892"/>
            <a:chOff x="5081690" y="828287"/>
            <a:chExt cx="3523467" cy="5131892"/>
          </a:xfrm>
        </p:grpSpPr>
        <p:sp>
          <p:nvSpPr>
            <p:cNvPr id="14" name="Rectangle 13"/>
            <p:cNvSpPr/>
            <p:nvPr/>
          </p:nvSpPr>
          <p:spPr>
            <a:xfrm>
              <a:off x="5081690" y="3928854"/>
              <a:ext cx="352346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Programming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Grants &amp; External Funding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Membership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1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1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1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46685" y="828287"/>
              <a:ext cx="239347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u="sng" dirty="0">
                  <a:solidFill>
                    <a:prstClr val="white"/>
                  </a:solidFill>
                </a:rPr>
                <a:t>Co-Chair</a:t>
              </a:r>
              <a:r>
                <a:rPr lang="en-US" sz="2100" dirty="0">
                  <a:solidFill>
                    <a:prstClr val="white"/>
                  </a:solidFill>
                </a:rPr>
                <a:t>: Peter Boul</a:t>
              </a:r>
            </a:p>
            <a:p>
              <a:r>
                <a:rPr lang="en-US" sz="2100" dirty="0">
                  <a:solidFill>
                    <a:prstClr val="white"/>
                  </a:solidFill>
                </a:rPr>
                <a:t>           (Aramco)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4C2C71-DB7B-462D-9191-FF38299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01" y="1787343"/>
              <a:ext cx="2177245" cy="191143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ABFC1A-F6DB-4D0C-8269-B3F8FCFF3206}"/>
              </a:ext>
            </a:extLst>
          </p:cNvPr>
          <p:cNvGrpSpPr/>
          <p:nvPr/>
        </p:nvGrpSpPr>
        <p:grpSpPr>
          <a:xfrm>
            <a:off x="917815" y="796409"/>
            <a:ext cx="3120368" cy="4263072"/>
            <a:chOff x="1660765" y="828287"/>
            <a:chExt cx="3120368" cy="4263072"/>
          </a:xfrm>
        </p:grpSpPr>
        <p:sp>
          <p:nvSpPr>
            <p:cNvPr id="13" name="Rectangle 12"/>
            <p:cNvSpPr/>
            <p:nvPr/>
          </p:nvSpPr>
          <p:spPr>
            <a:xfrm>
              <a:off x="1660765" y="4029530"/>
              <a:ext cx="312036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Networking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Finance &amp; Reporting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Bulletin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2534" y="828287"/>
              <a:ext cx="293683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u="sng" dirty="0">
                  <a:solidFill>
                    <a:prstClr val="white"/>
                  </a:solidFill>
                </a:rPr>
                <a:t>Chair</a:t>
              </a:r>
              <a:r>
                <a:rPr lang="en-US" sz="2100" dirty="0">
                  <a:solidFill>
                    <a:prstClr val="white"/>
                  </a:solidFill>
                </a:rPr>
                <a:t>: Corinne Lipscomb</a:t>
              </a:r>
            </a:p>
            <a:p>
              <a:r>
                <a:rPr lang="en-US" sz="2100" dirty="0">
                  <a:solidFill>
                    <a:prstClr val="white"/>
                  </a:solidFill>
                </a:rPr>
                <a:t>	      (3M Company)</a:t>
              </a:r>
            </a:p>
          </p:txBody>
        </p:sp>
        <p:pic>
          <p:nvPicPr>
            <p:cNvPr id="6" name="Picture 5" descr="A person wearing a blue shirt&#10;&#10;Description automatically generated">
              <a:extLst>
                <a:ext uri="{FF2B5EF4-FFF2-40B4-BE49-F238E27FC236}">
                  <a16:creationId xmlns:a16="http://schemas.microsoft.com/office/drawing/2014/main" id="{E8B11062-17E5-4E75-A04F-251AFC9D7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749" y="1787343"/>
              <a:ext cx="1336401" cy="2012109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260240-6F2E-476C-BF83-73E20901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62D437-E4F7-4CD3-8990-C53E31A7AD04}"/>
              </a:ext>
            </a:extLst>
          </p:cNvPr>
          <p:cNvGrpSpPr/>
          <p:nvPr/>
        </p:nvGrpSpPr>
        <p:grpSpPr>
          <a:xfrm>
            <a:off x="4628511" y="796409"/>
            <a:ext cx="2759794" cy="4909403"/>
            <a:chOff x="8838996" y="828287"/>
            <a:chExt cx="2759794" cy="49094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7716E5-300E-4210-BD6C-9B65815ECFCC}"/>
                </a:ext>
              </a:extLst>
            </p:cNvPr>
            <p:cNvSpPr/>
            <p:nvPr/>
          </p:nvSpPr>
          <p:spPr>
            <a:xfrm>
              <a:off x="8838996" y="828287"/>
              <a:ext cx="275979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u="sng" dirty="0">
                  <a:solidFill>
                    <a:prstClr val="white"/>
                  </a:solidFill>
                </a:rPr>
                <a:t>Co-Chair</a:t>
              </a:r>
              <a:r>
                <a:rPr lang="en-US" sz="2100" dirty="0">
                  <a:solidFill>
                    <a:prstClr val="white"/>
                  </a:solidFill>
                </a:rPr>
                <a:t>: Hayley Brown</a:t>
              </a:r>
            </a:p>
            <a:p>
              <a:r>
                <a:rPr lang="en-US" sz="2100" dirty="0">
                  <a:solidFill>
                    <a:prstClr val="white"/>
                  </a:solidFill>
                </a:rPr>
                <a:t>           (Dow)</a:t>
              </a:r>
            </a:p>
          </p:txBody>
        </p:sp>
        <p:pic>
          <p:nvPicPr>
            <p:cNvPr id="8" name="Picture 7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2162A677-393C-49C1-B9CD-6A2BDBC13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269" y="1737219"/>
              <a:ext cx="1341249" cy="20116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86236C-9817-4DCF-9716-A35FC9BDB4E5}"/>
                </a:ext>
              </a:extLst>
            </p:cNvPr>
            <p:cNvSpPr/>
            <p:nvPr/>
          </p:nvSpPr>
          <p:spPr>
            <a:xfrm>
              <a:off x="8888240" y="4029530"/>
              <a:ext cx="2661306" cy="170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IPS &amp; YIPS Support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New Initiatives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Succession Planning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1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1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62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2021-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6518F-24A4-41CB-89CE-C2717B73D9BD}"/>
              </a:ext>
            </a:extLst>
          </p:cNvPr>
          <p:cNvSpPr/>
          <p:nvPr/>
        </p:nvSpPr>
        <p:spPr>
          <a:xfrm>
            <a:off x="325388" y="1583790"/>
            <a:ext cx="29034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Budget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F2C77F-91C1-4F84-AB15-D0AA8D661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15550"/>
              </p:ext>
            </p:extLst>
          </p:nvPr>
        </p:nvGraphicFramePr>
        <p:xfrm>
          <a:off x="2724505" y="927526"/>
          <a:ext cx="7093262" cy="56636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63072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365095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  <a:gridCol w="2365095">
                  <a:extLst>
                    <a:ext uri="{9D8B030D-6E8A-4147-A177-3AD203B41FA5}">
                      <a16:colId xmlns:a16="http://schemas.microsoft.com/office/drawing/2014/main" val="1708306562"/>
                    </a:ext>
                  </a:extLst>
                </a:gridCol>
              </a:tblGrid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Actual, year-end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Income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24,000.00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22,825.20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Expenses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Networking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3,463.64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Meetings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Awards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6,200.00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6.930.00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14134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 virtual, future webshops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3,200.00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6988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Other (shirts, pins)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26,000.00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18,647.64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b="1" dirty="0">
                          <a:effectLst/>
                        </a:rPr>
                        <a:t>-2,000.00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+4,277.56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EA581-3393-438E-9025-5A7653D5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7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In 2022-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6518F-24A4-41CB-89CE-C2717B73D9BD}"/>
              </a:ext>
            </a:extLst>
          </p:cNvPr>
          <p:cNvSpPr/>
          <p:nvPr/>
        </p:nvSpPr>
        <p:spPr>
          <a:xfrm>
            <a:off x="325388" y="1583790"/>
            <a:ext cx="29034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Budget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F2C77F-91C1-4F84-AB15-D0AA8D661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63011"/>
              </p:ext>
            </p:extLst>
          </p:nvPr>
        </p:nvGraphicFramePr>
        <p:xfrm>
          <a:off x="2724505" y="927526"/>
          <a:ext cx="4728167" cy="509851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63072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365095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</a:tblGrid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Income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23,000.00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Expenses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Networking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Meetings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Awards (prepaid in 2021)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1,200.00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7378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(no virtual)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5129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Other (shirts, pins)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1,800.00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26,000.00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341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b="1" dirty="0">
                          <a:effectLst/>
                        </a:rPr>
                        <a:t>-3,000.00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DD030-2884-4FB0-A318-44D36A65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A585-DC56-486B-8D4A-97832177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1" y="535258"/>
            <a:ext cx="3932237" cy="652346"/>
          </a:xfrm>
        </p:spPr>
        <p:txBody>
          <a:bodyPr>
            <a:normAutofit/>
          </a:bodyPr>
          <a:lstStyle/>
          <a:p>
            <a:r>
              <a:rPr lang="en-US" sz="4000" dirty="0"/>
              <a:t>Networking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3EC07-235A-4D4C-8B04-98209E37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945" y="1427119"/>
            <a:ext cx="3491346" cy="49469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networking in the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Virtual networking in late fall via gather.town (recommended by IAB members and used by VA Tech for the Graduate Research Polymer Conference)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Platform free for less than 25 attendees (set up by Hayley Brown)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Shipped networking items, cost less than 2K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 registered to participate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positive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Plans are for a live event at the Spring ACS Meeting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90D1-8808-4477-8F28-8261C85E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69" y="1646361"/>
            <a:ext cx="6011244" cy="45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F64A9-4136-476F-A216-900B4860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5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Networking, also in 2021-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481812" y="1222452"/>
            <a:ext cx="7180628" cy="44310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Industry Employee Networking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Pilot 4 Session Framework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 Session &amp; Get to Know You Activity – February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Organized by Michael Minkler,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Unwritten Rules to Industry Success Panel Discussion - April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Organized by Jeff Ting, 3M Company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YIPS Winner Discussion – August/September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Mark Schwartzlander, BASF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Kyle Snow, Citrine Informatics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Mary Upshur, Dow Chemical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Kacey Hall,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E679BB-2FE2-494B-993A-B8A4ABBE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98" y="398303"/>
            <a:ext cx="4027830" cy="26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0E5B6F-48DB-4045-B827-84E8865A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48" y="3473249"/>
            <a:ext cx="2258373" cy="6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lumina logo">
            <a:extLst>
              <a:ext uri="{FF2B5EF4-FFF2-40B4-BE49-F238E27FC236}">
                <a16:creationId xmlns:a16="http://schemas.microsoft.com/office/drawing/2014/main" id="{7AB7E67A-96DC-46BC-9EE5-8BD3A8FC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64" y="4398270"/>
            <a:ext cx="3098097" cy="9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onent (consulting firm) - Wikipedia">
            <a:extLst>
              <a:ext uri="{FF2B5EF4-FFF2-40B4-BE49-F238E27FC236}">
                <a16:creationId xmlns:a16="http://schemas.microsoft.com/office/drawing/2014/main" id="{E88236D3-08BA-4F00-98B8-8083FD2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262" y="5555544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FFD37-697A-4BC4-883E-7F6794D8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8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Regional Meeting Networking in 2021-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481812" y="1222452"/>
            <a:ext cx="7180628" cy="44310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Rocky Mountain RM October 2021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Industrial Networking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 Session &amp; Get to Know You Activity – February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Organized by Michael Minkler,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Unwritten Rules to Industry Success Panel Discussion - April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Organized by Jeff Ting, 3M Company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sessions TBD, which organization by: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Mark Schwartzlander, BASF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Kyle Snow, Citrine Informatics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Mary Upshur, Dow Chemical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Kacey Hall,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3D718-9B37-4CEA-BC6A-4E9A2F99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8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" y="-242318"/>
            <a:ext cx="10515600" cy="1325563"/>
          </a:xfrm>
        </p:spPr>
        <p:txBody>
          <a:bodyPr/>
          <a:lstStyle/>
          <a:p>
            <a:r>
              <a:rPr lang="en-US" dirty="0"/>
              <a:t>2021 Programming - other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77D28-537D-4760-AF34-1086BC7F5167}"/>
              </a:ext>
            </a:extLst>
          </p:cNvPr>
          <p:cNvSpPr/>
          <p:nvPr/>
        </p:nvSpPr>
        <p:spPr>
          <a:xfrm>
            <a:off x="1136336" y="1219896"/>
            <a:ext cx="1999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Webinars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A3203-A951-4220-B637-AE6096742B3D}"/>
              </a:ext>
            </a:extLst>
          </p:cNvPr>
          <p:cNvSpPr/>
          <p:nvPr/>
        </p:nvSpPr>
        <p:spPr>
          <a:xfrm>
            <a:off x="4471679" y="1286367"/>
            <a:ext cx="3234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POLY Webshops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3328F6-90F3-4196-AF5C-295F597507CA}"/>
              </a:ext>
            </a:extLst>
          </p:cNvPr>
          <p:cNvSpPr/>
          <p:nvPr/>
        </p:nvSpPr>
        <p:spPr>
          <a:xfrm>
            <a:off x="8197772" y="1286367"/>
            <a:ext cx="3553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chemeClr val="accent4"/>
                </a:solidFill>
                <a:effectLst/>
              </a:rPr>
              <a:t>Regional Meeting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9FEF0-7911-448F-9AF2-EB9F0FA672A5}"/>
              </a:ext>
            </a:extLst>
          </p:cNvPr>
          <p:cNvSpPr txBox="1"/>
          <p:nvPr/>
        </p:nvSpPr>
        <p:spPr>
          <a:xfrm>
            <a:off x="387187" y="2002879"/>
            <a:ext cx="349788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488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Spring ACS Webinar: Solving the Plastic Waste Problem</a:t>
            </a:r>
          </a:p>
          <a:p>
            <a:pPr marL="344488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58738"/>
            <a:endParaRPr lang="en-US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IAB’s Peter Boul moderated this event.</a:t>
            </a:r>
          </a:p>
          <a:p>
            <a:pPr marL="58738"/>
            <a:endParaRPr lang="en-US" b="1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 sponsored speaker honoraria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664A2-3602-4299-AC5D-55C265E4B98C}"/>
              </a:ext>
            </a:extLst>
          </p:cNvPr>
          <p:cNvSpPr txBox="1"/>
          <p:nvPr/>
        </p:nvSpPr>
        <p:spPr>
          <a:xfrm>
            <a:off x="4340007" y="2002879"/>
            <a:ext cx="349788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488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Spring Webshop on Stimulus-Responsive Polymers and Liquid Crystal Elastomers</a:t>
            </a:r>
          </a:p>
          <a:p>
            <a:pPr marL="58738"/>
            <a:endParaRPr lang="en-US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IAB’s Peter Boul moderated this event.</a:t>
            </a:r>
          </a:p>
          <a:p>
            <a:pPr marL="58738"/>
            <a:endParaRPr lang="en-US" b="1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 sponsored speaker honoraria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57BD51-C5FA-496F-BC55-84C574AE4254}"/>
              </a:ext>
            </a:extLst>
          </p:cNvPr>
          <p:cNvSpPr txBox="1"/>
          <p:nvPr/>
        </p:nvSpPr>
        <p:spPr>
          <a:xfrm>
            <a:off x="8257076" y="2002879"/>
            <a:ext cx="3497884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2021 Rocky Mountain Regional Meeting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October 28 – 30, 2021</a:t>
            </a:r>
          </a:p>
          <a:p>
            <a:pPr lvl="1"/>
            <a:r>
              <a:rPr lang="en-US" sz="1800" b="1" dirty="0"/>
              <a:t>Organized by IAB Member Laura Stratton</a:t>
            </a:r>
          </a:p>
          <a:p>
            <a:pPr lvl="1"/>
            <a:endParaRPr lang="en-US" b="1" dirty="0"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Joint session/webinar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Fall ACS Webinar: Polymers and Nanomaterials for Low Carbon Energy</a:t>
            </a: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Organized by Peter Boul.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88C3D-660A-46AC-89EC-69E68A4B4302}"/>
              </a:ext>
            </a:extLst>
          </p:cNvPr>
          <p:cNvSpPr/>
          <p:nvPr/>
        </p:nvSpPr>
        <p:spPr>
          <a:xfrm>
            <a:off x="387187" y="5822638"/>
            <a:ext cx="116448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continue to support of these and other programming opportunities, IAB will identify if initiatives help to achieve supporting the interests of its industrial members.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9E163-8D1E-4BDC-A847-0A15E786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2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DF097E29-316E-4179-BF49-AA57DC4F7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3" y="728174"/>
            <a:ext cx="9938101" cy="559018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DCC6C86-43D9-4E5D-9683-366860F0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85" y="75828"/>
            <a:ext cx="5587775" cy="652346"/>
          </a:xfrm>
        </p:spPr>
        <p:txBody>
          <a:bodyPr>
            <a:normAutofit fontScale="90000"/>
          </a:bodyPr>
          <a:lstStyle/>
          <a:p>
            <a:r>
              <a:rPr lang="en-US" dirty="0"/>
              <a:t>Awards supported in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E2CAB-FD7C-4402-8917-2CCC4930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74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3341</TotalTime>
  <Words>1055</Words>
  <Application>Microsoft Office PowerPoint</Application>
  <PresentationFormat>Widescreen</PresentationFormat>
  <Paragraphs>241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think-cell Slide</vt:lpstr>
      <vt:lpstr>POLY Industrial Advisory Board</vt:lpstr>
      <vt:lpstr>IAB Mission &amp; Officers 2021</vt:lpstr>
      <vt:lpstr>In 2021-</vt:lpstr>
      <vt:lpstr>In 2022-</vt:lpstr>
      <vt:lpstr>Networking</vt:lpstr>
      <vt:lpstr>Networking, also in 2021-</vt:lpstr>
      <vt:lpstr>Regional Meeting Networking in 2021-</vt:lpstr>
      <vt:lpstr>2021 Programming - other</vt:lpstr>
      <vt:lpstr>Awards supported in 2021</vt:lpstr>
      <vt:lpstr>Awards supported in 2021</vt:lpstr>
      <vt:lpstr>ACS Programming in 2021</vt:lpstr>
      <vt:lpstr>Awards in 2022</vt:lpstr>
      <vt:lpstr>IAB Focuses for 2022</vt:lpstr>
      <vt:lpstr>ACS Programming in 2022</vt:lpstr>
      <vt:lpstr>Thank you</vt:lpstr>
      <vt:lpstr>Notes and previous slides:</vt:lpstr>
      <vt:lpstr>In 2020-</vt:lpstr>
      <vt:lpstr>2021 – IAB Virtual Events, POLY Webshops</vt:lpstr>
      <vt:lpstr>In 2020-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Industrial Advisory Board</dc:title>
  <dc:creator>Lesia Linkous Pristas</dc:creator>
  <cp:lastModifiedBy>Lesia</cp:lastModifiedBy>
  <cp:revision>98</cp:revision>
  <cp:lastPrinted>2021-08-11T15:07:51Z</cp:lastPrinted>
  <dcterms:created xsi:type="dcterms:W3CDTF">2019-03-21T17:42:19Z</dcterms:created>
  <dcterms:modified xsi:type="dcterms:W3CDTF">2022-01-15T21:11:27Z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ac0ad3-18d9-49e9-a80d-c985041778ba_Enabled">
    <vt:lpwstr>true</vt:lpwstr>
  </property>
  <property fmtid="{D5CDD505-2E9C-101B-9397-08002B2CF9AE}" pid="3" name="MSIP_Label_3aac0ad3-18d9-49e9-a80d-c985041778ba_SetDate">
    <vt:lpwstr>2022-01-15T18:22:27Z</vt:lpwstr>
  </property>
  <property fmtid="{D5CDD505-2E9C-101B-9397-08002B2CF9AE}" pid="4" name="MSIP_Label_3aac0ad3-18d9-49e9-a80d-c985041778ba_Method">
    <vt:lpwstr>Standard</vt:lpwstr>
  </property>
  <property fmtid="{D5CDD505-2E9C-101B-9397-08002B2CF9AE}" pid="5" name="MSIP_Label_3aac0ad3-18d9-49e9-a80d-c985041778ba_Name">
    <vt:lpwstr>General Business</vt:lpwstr>
  </property>
  <property fmtid="{D5CDD505-2E9C-101B-9397-08002B2CF9AE}" pid="6" name="MSIP_Label_3aac0ad3-18d9-49e9-a80d-c985041778ba_SiteId">
    <vt:lpwstr>c3e32f53-cb7f-4809-968d-1cc4ccc785fe</vt:lpwstr>
  </property>
  <property fmtid="{D5CDD505-2E9C-101B-9397-08002B2CF9AE}" pid="7" name="MSIP_Label_3aac0ad3-18d9-49e9-a80d-c985041778ba_ActionId">
    <vt:lpwstr>8bc4ed34-8d51-45a3-beeb-e2b6299b5efe</vt:lpwstr>
  </property>
  <property fmtid="{D5CDD505-2E9C-101B-9397-08002B2CF9AE}" pid="8" name="MSIP_Label_3aac0ad3-18d9-49e9-a80d-c985041778ba_ContentBits">
    <vt:lpwstr>2</vt:lpwstr>
  </property>
</Properties>
</file>