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85" r:id="rId4"/>
    <p:sldId id="278" r:id="rId5"/>
    <p:sldId id="288" r:id="rId6"/>
    <p:sldId id="275" r:id="rId7"/>
    <p:sldId id="281" r:id="rId8"/>
    <p:sldId id="282" r:id="rId9"/>
    <p:sldId id="277" r:id="rId10"/>
    <p:sldId id="286" r:id="rId11"/>
    <p:sldId id="289" r:id="rId12"/>
    <p:sldId id="287" r:id="rId13"/>
    <p:sldId id="290" r:id="rId14"/>
    <p:sldId id="264" r:id="rId15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43" autoAdjust="0"/>
    <p:restoredTop sz="94660"/>
  </p:normalViewPr>
  <p:slideViewPr>
    <p:cSldViewPr snapToGrid="0">
      <p:cViewPr varScale="1">
        <p:scale>
          <a:sx n="95" d="100"/>
          <a:sy n="95" d="100"/>
        </p:scale>
        <p:origin x="40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8459F-11BD-4F9D-AF64-95BBB10201AF}" type="datetimeFigureOut">
              <a:rPr lang="en-US" smtClean="0"/>
              <a:t>3/17/2022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12A4-01F7-4CA2-8128-14C7DEE44D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404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8459F-11BD-4F9D-AF64-95BBB10201AF}" type="datetimeFigureOut">
              <a:rPr lang="en-US" smtClean="0"/>
              <a:t>3/17/2022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12A4-01F7-4CA2-8128-14C7DEE44D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918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8459F-11BD-4F9D-AF64-95BBB10201AF}" type="datetimeFigureOut">
              <a:rPr lang="en-US" smtClean="0"/>
              <a:t>3/17/2022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12A4-01F7-4CA2-8128-14C7DEE44D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400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8459F-11BD-4F9D-AF64-95BBB10201AF}" type="datetimeFigureOut">
              <a:rPr lang="en-US" smtClean="0"/>
              <a:t>3/17/2022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12A4-01F7-4CA2-8128-14C7DEE44D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082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8459F-11BD-4F9D-AF64-95BBB10201AF}" type="datetimeFigureOut">
              <a:rPr lang="en-US" smtClean="0"/>
              <a:t>3/17/2022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12A4-01F7-4CA2-8128-14C7DEE44D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59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8459F-11BD-4F9D-AF64-95BBB10201AF}" type="datetimeFigureOut">
              <a:rPr lang="en-US" smtClean="0"/>
              <a:t>3/17/2022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12A4-01F7-4CA2-8128-14C7DEE44D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607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8459F-11BD-4F9D-AF64-95BBB10201AF}" type="datetimeFigureOut">
              <a:rPr lang="en-US" smtClean="0"/>
              <a:t>3/17/2022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12A4-01F7-4CA2-8128-14C7DEE44D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169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8459F-11BD-4F9D-AF64-95BBB10201AF}" type="datetimeFigureOut">
              <a:rPr lang="en-US" smtClean="0"/>
              <a:t>3/17/2022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12A4-01F7-4CA2-8128-14C7DEE44D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951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8459F-11BD-4F9D-AF64-95BBB10201AF}" type="datetimeFigureOut">
              <a:rPr lang="en-US" smtClean="0"/>
              <a:t>3/17/2022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12A4-01F7-4CA2-8128-14C7DEE44D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497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8459F-11BD-4F9D-AF64-95BBB10201AF}" type="datetimeFigureOut">
              <a:rPr lang="en-US" smtClean="0"/>
              <a:t>3/17/2022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12A4-01F7-4CA2-8128-14C7DEE44D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574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8459F-11BD-4F9D-AF64-95BBB10201AF}" type="datetimeFigureOut">
              <a:rPr lang="en-US" smtClean="0"/>
              <a:t>3/17/2022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12A4-01F7-4CA2-8128-14C7DEE44D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56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8459F-11BD-4F9D-AF64-95BBB10201AF}" type="datetimeFigureOut">
              <a:rPr lang="en-US" smtClean="0"/>
              <a:t>3/17/2022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C12A4-01F7-4CA2-8128-14C7DEE44D1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MSIPCMContentMarking" descr="{&quot;HashCode&quot;:-522956323,&quot;Placement&quot;:&quot;Footer&quot;,&quot;Top&quot;:519.343,&quot;Left&quot;:434.047333,&quot;SlideWidth&quot;:960,&quot;SlideHeight&quot;:540}">
            <a:extLst>
              <a:ext uri="{FF2B5EF4-FFF2-40B4-BE49-F238E27FC236}">
                <a16:creationId xmlns:a16="http://schemas.microsoft.com/office/drawing/2014/main" id="{EEC49C78-E01D-4F3D-82F9-469262FCA0B3}"/>
              </a:ext>
            </a:extLst>
          </p:cNvPr>
          <p:cNvSpPr txBox="1"/>
          <p:nvPr userDrawn="1"/>
        </p:nvSpPr>
        <p:spPr>
          <a:xfrm>
            <a:off x="5512401" y="6595656"/>
            <a:ext cx="1167199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</a:rPr>
              <a:t>General Business</a:t>
            </a:r>
          </a:p>
        </p:txBody>
      </p:sp>
    </p:spTree>
    <p:extLst>
      <p:ext uri="{BB962C8B-B14F-4D97-AF65-F5344CB8AC3E}">
        <p14:creationId xmlns:p14="http://schemas.microsoft.com/office/powerpoint/2010/main" val="41947333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thenolenrooftop.com/" TargetMode="External"/><Relationship Id="rId2" Type="http://schemas.openxmlformats.org/officeDocument/2006/relationships/hyperlink" Target="https://www.asrestaurant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cs.digitellinc.com/acs/live/22/page/677/11?eventSearchInput=&amp;eventSearchDateTimeStart=&amp;eventSearchDateTimeEnd=&amp;eventSearchTrack%5b%5d=201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jpe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2596666"/>
            <a:ext cx="5943600" cy="2147926"/>
          </a:xfrm>
        </p:spPr>
        <p:txBody>
          <a:bodyPr/>
          <a:lstStyle/>
          <a:p>
            <a:r>
              <a:rPr lang="en-US" dirty="0"/>
              <a:t>POLY Industrial Advisory Board</a:t>
            </a:r>
          </a:p>
        </p:txBody>
      </p:sp>
      <p:pic>
        <p:nvPicPr>
          <p:cNvPr id="5" name="Picture 28" descr="iabp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9"/>
          <a:stretch>
            <a:fillRect/>
          </a:stretch>
        </p:blipFill>
        <p:spPr bwMode="auto">
          <a:xfrm>
            <a:off x="219348" y="152401"/>
            <a:ext cx="1390104" cy="17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530828" y="5503238"/>
            <a:ext cx="461235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 dirty="0">
                <a:solidFill>
                  <a:prstClr val="white"/>
                </a:solidFill>
              </a:rPr>
              <a:t>Chair</a:t>
            </a:r>
            <a:r>
              <a:rPr lang="en-US" sz="2400" dirty="0">
                <a:solidFill>
                  <a:prstClr val="white"/>
                </a:solidFill>
              </a:rPr>
              <a:t>: Corinne Lipscomb (3M)</a:t>
            </a:r>
          </a:p>
          <a:p>
            <a:r>
              <a:rPr lang="en-US" sz="2400" u="sng" dirty="0">
                <a:solidFill>
                  <a:prstClr val="white"/>
                </a:solidFill>
              </a:rPr>
              <a:t>Vice Chair</a:t>
            </a:r>
            <a:r>
              <a:rPr lang="en-US" sz="2400">
                <a:solidFill>
                  <a:prstClr val="white"/>
                </a:solidFill>
              </a:rPr>
              <a:t>: Hayley Brown (Dow, Inc)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62948" y="4573983"/>
            <a:ext cx="408958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chemeClr val="accent4"/>
                </a:solidFill>
                <a:effectLst/>
              </a:rPr>
              <a:t>Annual dues: $1,500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4EB3080-FB5F-46CD-BA3F-3D42669F2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5" name="Picture 24" descr="A picture containing diagram&#10;&#10;Description automatically generated">
            <a:extLst>
              <a:ext uri="{FF2B5EF4-FFF2-40B4-BE49-F238E27FC236}">
                <a16:creationId xmlns:a16="http://schemas.microsoft.com/office/drawing/2014/main" id="{7475725D-9A36-429C-AABA-8FEC1DC6A9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" t="20618" r="49451" b="16487"/>
          <a:stretch/>
        </p:blipFill>
        <p:spPr>
          <a:xfrm>
            <a:off x="5852944" y="260691"/>
            <a:ext cx="5943600" cy="431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652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8DF54-BBC5-4052-B7B0-72D517046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68" y="44347"/>
            <a:ext cx="10515600" cy="1325563"/>
          </a:xfrm>
        </p:spPr>
        <p:txBody>
          <a:bodyPr/>
          <a:lstStyle/>
          <a:p>
            <a:r>
              <a:rPr lang="en-US" dirty="0"/>
              <a:t>Awards in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7A565-54F4-41F9-8BDB-79DFE1E30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383" y="1500403"/>
            <a:ext cx="4794895" cy="1524464"/>
          </a:xfrm>
        </p:spPr>
        <p:txBody>
          <a:bodyPr>
            <a:normAutofit/>
          </a:bodyPr>
          <a:lstStyle/>
          <a:p>
            <a:r>
              <a:rPr lang="en-US" dirty="0"/>
              <a:t>Continue to support 4 POLY Graduate Student Travel Awards ($750 each)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B3A767-3CD8-4021-9FB5-290AC2895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CC1ED0-196A-4C2A-82FF-AA7C65C1FB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63" t="41783" r="35269" b="6524"/>
          <a:stretch/>
        </p:blipFill>
        <p:spPr>
          <a:xfrm>
            <a:off x="284757" y="3268519"/>
            <a:ext cx="5897146" cy="35451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C258BD-EBB5-426B-9A00-DE4AAA64BB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44" t="42639" r="35308" b="12227"/>
          <a:stretch/>
        </p:blipFill>
        <p:spPr>
          <a:xfrm>
            <a:off x="6333972" y="3341562"/>
            <a:ext cx="5858028" cy="309526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208AFD8-015A-4AE9-9A06-08990D6AF074}"/>
              </a:ext>
            </a:extLst>
          </p:cNvPr>
          <p:cNvSpPr txBox="1"/>
          <p:nvPr/>
        </p:nvSpPr>
        <p:spPr>
          <a:xfrm>
            <a:off x="6139870" y="1452637"/>
            <a:ext cx="624623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Industrial Polymer Scientist Award (IPS) IAB provides assistance to support the organizers of the fall symposium.</a:t>
            </a:r>
          </a:p>
        </p:txBody>
      </p:sp>
    </p:spTree>
    <p:extLst>
      <p:ext uri="{BB962C8B-B14F-4D97-AF65-F5344CB8AC3E}">
        <p14:creationId xmlns:p14="http://schemas.microsoft.com/office/powerpoint/2010/main" val="1383865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8DF54-BBC5-4052-B7B0-72D517046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IAB Focuses for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7A565-54F4-41F9-8BDB-79DFE1E30C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Maintain programming, awards support</a:t>
            </a:r>
          </a:p>
          <a:p>
            <a:r>
              <a:rPr lang="en-US" dirty="0"/>
              <a:t>Return to in-person meetings</a:t>
            </a:r>
          </a:p>
          <a:p>
            <a:pPr lvl="1"/>
            <a:r>
              <a:rPr lang="en-US" dirty="0"/>
              <a:t>IAB Networking Sessions</a:t>
            </a:r>
          </a:p>
          <a:p>
            <a:pPr lvl="1"/>
            <a:r>
              <a:rPr lang="en-US" dirty="0"/>
              <a:t>IAB meeting</a:t>
            </a:r>
          </a:p>
          <a:p>
            <a:r>
              <a:rPr lang="en-US" dirty="0"/>
              <a:t>Understanding value IAB provides in long-term hybrid environment</a:t>
            </a:r>
          </a:p>
          <a:p>
            <a:r>
              <a:rPr lang="en-US" dirty="0"/>
              <a:t>Driving new memberships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EB2D97-3CB9-4106-A317-1C9790CC2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227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BE2B9-EE0E-4002-8E17-1E27E544D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56" y="-282392"/>
            <a:ext cx="10515600" cy="1325563"/>
          </a:xfrm>
        </p:spPr>
        <p:txBody>
          <a:bodyPr/>
          <a:lstStyle/>
          <a:p>
            <a:r>
              <a:rPr lang="en-US" dirty="0"/>
              <a:t>ACS Programming in 2022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277334F-F220-4AE4-BA5B-C0FCAACA60D5}"/>
              </a:ext>
            </a:extLst>
          </p:cNvPr>
          <p:cNvSpPr txBox="1">
            <a:spLocks/>
          </p:cNvSpPr>
          <p:nvPr/>
        </p:nvSpPr>
        <p:spPr>
          <a:xfrm>
            <a:off x="227001" y="1974147"/>
            <a:ext cx="10993947" cy="345122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 indent="-227013"/>
            <a:r>
              <a:rPr lang="en-US" sz="1800" b="1" dirty="0">
                <a:solidFill>
                  <a:srgbClr val="0E101A"/>
                </a:solidFill>
                <a:effectLst/>
              </a:rPr>
              <a:t>Spring ACS</a:t>
            </a:r>
          </a:p>
          <a:p>
            <a:pPr marL="742950" lvl="3" indent="-227013"/>
            <a:r>
              <a:rPr lang="en-US" b="1" dirty="0"/>
              <a:t>IIPS – Spring 2022, </a:t>
            </a:r>
            <a:r>
              <a:rPr lang="en-US" b="1" i="0" dirty="0">
                <a:solidFill>
                  <a:srgbClr val="333333"/>
                </a:solidFill>
                <a:effectLst/>
              </a:rPr>
              <a:t>Bond</a:t>
            </a:r>
            <a:r>
              <a:rPr lang="en-US" b="1" i="0" dirty="0">
                <a:solidFill>
                  <a:schemeClr val="bg1"/>
                </a:solidFill>
                <a:effectLst/>
              </a:rPr>
              <a:t>ing Through Chemistry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0" i="0" dirty="0">
                <a:solidFill>
                  <a:schemeClr val="bg1"/>
                </a:solidFill>
                <a:effectLst/>
              </a:rPr>
              <a:t>March 20 – 24, San Diego, CA. Organizers/chairs: Michael Minkler (Milliken), Michael Liu (</a:t>
            </a:r>
            <a:r>
              <a:rPr lang="en-US" b="0" i="0" dirty="0" err="1">
                <a:solidFill>
                  <a:schemeClr val="bg1"/>
                </a:solidFill>
                <a:effectLst/>
              </a:rPr>
              <a:t>Glaukos</a:t>
            </a:r>
            <a:r>
              <a:rPr lang="en-US" b="0" i="0" dirty="0">
                <a:solidFill>
                  <a:schemeClr val="bg1"/>
                </a:solidFill>
                <a:effectLst/>
              </a:rPr>
              <a:t>), Manesh Sekharan (Dow), Hayley Brown (Dow)</a:t>
            </a:r>
          </a:p>
          <a:p>
            <a:pPr marL="742950" lvl="3" indent="-227013"/>
            <a:r>
              <a:rPr lang="en-US" b="1" i="0" dirty="0">
                <a:solidFill>
                  <a:srgbClr val="000000"/>
                </a:solidFill>
                <a:effectLst/>
              </a:rPr>
              <a:t>Graduate Research Symposium</a:t>
            </a:r>
            <a:r>
              <a:rPr lang="en-US" b="1" dirty="0">
                <a:solidFill>
                  <a:schemeClr val="bg1"/>
                </a:solidFill>
              </a:rPr>
              <a:t> support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b="0" i="0" dirty="0">
                <a:solidFill>
                  <a:schemeClr val="bg1"/>
                </a:solidFill>
                <a:effectLst/>
              </a:rPr>
              <a:t>March 20 – 24, San Diego, CA</a:t>
            </a:r>
          </a:p>
          <a:p>
            <a:pPr marL="742950" lvl="3" indent="-227013"/>
            <a:r>
              <a:rPr lang="en-US" b="1" dirty="0">
                <a:solidFill>
                  <a:srgbClr val="000000"/>
                </a:solidFill>
              </a:rPr>
              <a:t>Undergraduate</a:t>
            </a:r>
            <a:r>
              <a:rPr lang="en-US" b="1" i="0" dirty="0">
                <a:solidFill>
                  <a:srgbClr val="000000"/>
                </a:solidFill>
                <a:effectLst/>
              </a:rPr>
              <a:t> Research Symposium</a:t>
            </a:r>
            <a:r>
              <a:rPr lang="en-US" b="1" dirty="0">
                <a:solidFill>
                  <a:schemeClr val="bg1"/>
                </a:solidFill>
              </a:rPr>
              <a:t> support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b="0" i="0" dirty="0">
                <a:solidFill>
                  <a:schemeClr val="bg1"/>
                </a:solidFill>
                <a:effectLst/>
              </a:rPr>
              <a:t>March 20 – 24, San Diego, CA</a:t>
            </a:r>
            <a:endParaRPr lang="en-US" i="0" dirty="0">
              <a:solidFill>
                <a:schemeClr val="bg1"/>
              </a:solidFill>
              <a:effectLst/>
            </a:endParaRPr>
          </a:p>
          <a:p>
            <a:pPr marL="285750" lvl="1" indent="-227013"/>
            <a:r>
              <a:rPr lang="en-US" sz="1800" b="1" dirty="0"/>
              <a:t>Fall ACS</a:t>
            </a:r>
          </a:p>
          <a:p>
            <a:pPr marL="742950" lvl="3" indent="-227013"/>
            <a:r>
              <a:rPr lang="en-US" b="1" dirty="0"/>
              <a:t>IIPS – Fall 2022, </a:t>
            </a:r>
            <a:r>
              <a:rPr lang="en-US" b="1" i="0" dirty="0">
                <a:solidFill>
                  <a:srgbClr val="333333"/>
                </a:solidFill>
                <a:effectLst/>
              </a:rPr>
              <a:t>Sustainability in a Changing World, </a:t>
            </a:r>
            <a:r>
              <a:rPr lang="en-US" b="0" i="0" dirty="0">
                <a:solidFill>
                  <a:srgbClr val="333333"/>
                </a:solidFill>
                <a:effectLst/>
              </a:rPr>
              <a:t>August 21 – 25, Chicago, IL. </a:t>
            </a:r>
            <a:r>
              <a:rPr lang="en-US" b="0" i="0" dirty="0">
                <a:solidFill>
                  <a:schemeClr val="bg1"/>
                </a:solidFill>
                <a:effectLst/>
              </a:rPr>
              <a:t>Organizers/chairs: Michael Petr (Dow), Daniel Abebe (Dow), Hayley Brown (Dow)</a:t>
            </a:r>
            <a:endParaRPr lang="en-US" b="0" i="0" dirty="0">
              <a:solidFill>
                <a:srgbClr val="333333"/>
              </a:solidFill>
              <a:effectLst/>
            </a:endParaRPr>
          </a:p>
          <a:p>
            <a:pPr marL="742950" lvl="3" indent="-227013"/>
            <a:r>
              <a:rPr lang="en-US" b="1" dirty="0">
                <a:solidFill>
                  <a:srgbClr val="333333"/>
                </a:solidFill>
              </a:rPr>
              <a:t>IPS Award in Honor of Margaret Sheridan (3M) </a:t>
            </a:r>
            <a:r>
              <a:rPr lang="en-US" dirty="0">
                <a:solidFill>
                  <a:srgbClr val="333333"/>
                </a:solidFill>
              </a:rPr>
              <a:t>– Award announced </a:t>
            </a:r>
            <a:r>
              <a:rPr lang="en-US">
                <a:solidFill>
                  <a:srgbClr val="333333"/>
                </a:solidFill>
              </a:rPr>
              <a:t>and organizers TBD</a:t>
            </a:r>
            <a:endParaRPr lang="en-US" dirty="0">
              <a:solidFill>
                <a:srgbClr val="333333"/>
              </a:solidFill>
            </a:endParaRPr>
          </a:p>
          <a:p>
            <a:pPr marL="285750" lvl="1" indent="-227013"/>
            <a:endParaRPr lang="en-US" sz="1800" b="0" i="0" dirty="0">
              <a:solidFill>
                <a:srgbClr val="333333"/>
              </a:solidFill>
              <a:effectLst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EEBFCD-B538-4974-BD56-226EBB77A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926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EDFD8-F1C5-4834-88C0-49401F118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" y="57351"/>
            <a:ext cx="10515600" cy="1325563"/>
          </a:xfrm>
        </p:spPr>
        <p:txBody>
          <a:bodyPr/>
          <a:lstStyle/>
          <a:p>
            <a:r>
              <a:rPr lang="en-US" dirty="0"/>
              <a:t>Organized at this ACS Meeting – Join us!!!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C4455E5-0509-4045-AC39-D2F432E8F41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192" y="2109974"/>
            <a:ext cx="5794546" cy="424731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F121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Monday 21 March at 6:30 pm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F121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IAB Networking Reception 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F121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(all Exec, IAB Companies, and their invitees)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Location: Mister A's (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https://www.asrestaurant.com/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606D7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2550 Fifth Avenue Twelfth Floor, San Diego, CA 92103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East Patio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Consider getting a taxi/Uber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F121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Tuesday 22 March 7:30 am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Industrial Advisory Board 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(IAB and ExCom Only)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In-person breakfast meeting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Nolen (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http://thenolenrooftop.com/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F121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F121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Rooftop Lounge (inside Courtyard Marriott)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F121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453 6th Ave.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F121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San Diego, CA 92101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61C217-952A-44AD-BAE2-CFE742DA5746}"/>
              </a:ext>
            </a:extLst>
          </p:cNvPr>
          <p:cNvSpPr txBox="1"/>
          <p:nvPr/>
        </p:nvSpPr>
        <p:spPr>
          <a:xfrm>
            <a:off x="6638321" y="2109974"/>
            <a:ext cx="5226577" cy="34163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Thursday 24 March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starting at 08:00am - 12:05pm PT,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Polymer Science (IIPS) at the next two ACS Meetings.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Location: Pacific Ballroom: Section 15 (Marriott Marquis San Diego Marina) 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Hayley Brown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Organizer, Presider; 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Michael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Minkler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Organizer; 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Manesh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Sekharan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Organizer, Presider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6AB3E0-E888-4239-985D-BDF7ACBA4B8A}"/>
              </a:ext>
            </a:extLst>
          </p:cNvPr>
          <p:cNvSpPr/>
          <p:nvPr/>
        </p:nvSpPr>
        <p:spPr>
          <a:xfrm>
            <a:off x="1985063" y="1286367"/>
            <a:ext cx="21983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chemeClr val="accent4"/>
                </a:solidFill>
                <a:effectLst/>
              </a:rPr>
              <a:t>IAB Events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C56C32-ABAE-4793-AF9D-F316D589B2C0}"/>
              </a:ext>
            </a:extLst>
          </p:cNvPr>
          <p:cNvSpPr/>
          <p:nvPr/>
        </p:nvSpPr>
        <p:spPr>
          <a:xfrm>
            <a:off x="7590891" y="1286366"/>
            <a:ext cx="35351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chemeClr val="accent4"/>
                </a:solidFill>
                <a:effectLst/>
              </a:rPr>
              <a:t>IAB Programming</a:t>
            </a:r>
          </a:p>
        </p:txBody>
      </p:sp>
    </p:spTree>
    <p:extLst>
      <p:ext uri="{BB962C8B-B14F-4D97-AF65-F5344CB8AC3E}">
        <p14:creationId xmlns:p14="http://schemas.microsoft.com/office/powerpoint/2010/main" val="3669390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550" y="3886632"/>
            <a:ext cx="10515600" cy="2852737"/>
          </a:xfrm>
        </p:spPr>
        <p:txBody>
          <a:bodyPr/>
          <a:lstStyle/>
          <a:p>
            <a:pPr algn="ctr"/>
            <a:r>
              <a:rPr lang="en-US" dirty="0"/>
              <a:t>Thank you</a:t>
            </a:r>
          </a:p>
        </p:txBody>
      </p:sp>
      <p:pic>
        <p:nvPicPr>
          <p:cNvPr id="4" name="Picture 28" descr="iabp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9"/>
          <a:stretch>
            <a:fillRect/>
          </a:stretch>
        </p:blipFill>
        <p:spPr bwMode="auto">
          <a:xfrm>
            <a:off x="5404412" y="3929495"/>
            <a:ext cx="1390104" cy="17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0680" y="1007270"/>
            <a:ext cx="1132412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chemeClr val="accent4"/>
                </a:solidFill>
                <a:effectLst/>
              </a:rPr>
              <a:t>Industrial Advisory Board</a:t>
            </a:r>
          </a:p>
          <a:p>
            <a:pPr algn="ctr"/>
            <a:endParaRPr lang="en-US" sz="36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17550" y="3647209"/>
            <a:ext cx="107903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526E48-5274-4382-AE82-9F90E39CB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944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3177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9" name="Object 8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77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71724" y="-31733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IAB Mission &amp; Officers 2022</a:t>
            </a:r>
          </a:p>
        </p:txBody>
      </p:sp>
      <p:sp>
        <p:nvSpPr>
          <p:cNvPr id="4" name="Rectangle 3"/>
          <p:cNvSpPr/>
          <p:nvPr/>
        </p:nvSpPr>
        <p:spPr>
          <a:xfrm>
            <a:off x="874254" y="5924888"/>
            <a:ext cx="9772929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solidFill>
                  <a:sysClr val="windowText" lastClr="000000"/>
                </a:solidFill>
                <a:ea typeface="Times New Roman" panose="02020603050405020304" pitchFamily="18" charset="0"/>
              </a:rPr>
              <a:t>“Enhance and foster industrial engagement and support to develop </a:t>
            </a:r>
            <a:r>
              <a:rPr lang="en-US" sz="2000" b="1" u="sng" dirty="0">
                <a:solidFill>
                  <a:schemeClr val="accent4">
                    <a:lumMod val="75000"/>
                  </a:schemeClr>
                </a:solidFill>
                <a:ea typeface="Times New Roman" panose="02020603050405020304" pitchFamily="18" charset="0"/>
              </a:rPr>
              <a:t>programming, education, recognition &amp; awards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ysClr val="windowText" lastClr="000000"/>
                </a:solidFill>
                <a:ea typeface="Times New Roman" panose="02020603050405020304" pitchFamily="18" charset="0"/>
              </a:rPr>
              <a:t>within the ACS Division of Polymer Chemistry.”</a:t>
            </a:r>
            <a:endParaRPr lang="en-US" sz="2000" dirty="0">
              <a:solidFill>
                <a:sysClr val="windowText" lastClr="000000"/>
              </a:solidFill>
              <a:ea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0ABFC1A-F6DB-4D0C-8269-B3F8FCFF3206}"/>
              </a:ext>
            </a:extLst>
          </p:cNvPr>
          <p:cNvGrpSpPr/>
          <p:nvPr/>
        </p:nvGrpSpPr>
        <p:grpSpPr>
          <a:xfrm>
            <a:off x="2545885" y="796409"/>
            <a:ext cx="3120368" cy="4263072"/>
            <a:chOff x="1660765" y="828287"/>
            <a:chExt cx="3120368" cy="4263072"/>
          </a:xfrm>
        </p:grpSpPr>
        <p:sp>
          <p:nvSpPr>
            <p:cNvPr id="13" name="Rectangle 12"/>
            <p:cNvSpPr/>
            <p:nvPr/>
          </p:nvSpPr>
          <p:spPr>
            <a:xfrm>
              <a:off x="1660765" y="4029530"/>
              <a:ext cx="3120368" cy="1061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100" dirty="0">
                  <a:solidFill>
                    <a:prstClr val="white"/>
                  </a:solidFill>
                </a:rPr>
                <a:t>Networking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100" dirty="0">
                  <a:solidFill>
                    <a:prstClr val="white"/>
                  </a:solidFill>
                </a:rPr>
                <a:t>Finance &amp; Reporting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100" dirty="0">
                  <a:solidFill>
                    <a:prstClr val="white"/>
                  </a:solidFill>
                </a:rPr>
                <a:t>Bulletin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752534" y="828287"/>
              <a:ext cx="2936830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100" u="sng" dirty="0">
                  <a:solidFill>
                    <a:prstClr val="white"/>
                  </a:solidFill>
                </a:rPr>
                <a:t>Chair</a:t>
              </a:r>
              <a:r>
                <a:rPr lang="en-US" sz="2100" dirty="0">
                  <a:solidFill>
                    <a:prstClr val="white"/>
                  </a:solidFill>
                </a:rPr>
                <a:t>: Corinne Lipscomb</a:t>
              </a:r>
            </a:p>
            <a:p>
              <a:r>
                <a:rPr lang="en-US" sz="2100" dirty="0">
                  <a:solidFill>
                    <a:prstClr val="white"/>
                  </a:solidFill>
                </a:rPr>
                <a:t>	      (3M Company)</a:t>
              </a:r>
            </a:p>
          </p:txBody>
        </p:sp>
        <p:pic>
          <p:nvPicPr>
            <p:cNvPr id="6" name="Picture 5" descr="A person wearing a blue shirt&#10;&#10;Description automatically generated">
              <a:extLst>
                <a:ext uri="{FF2B5EF4-FFF2-40B4-BE49-F238E27FC236}">
                  <a16:creationId xmlns:a16="http://schemas.microsoft.com/office/drawing/2014/main" id="{E8B11062-17E5-4E75-A04F-251AFC9D74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2749" y="1787343"/>
              <a:ext cx="1336401" cy="2012109"/>
            </a:xfrm>
            <a:prstGeom prst="rect">
              <a:avLst/>
            </a:prstGeom>
          </p:spPr>
        </p:pic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F260240-6F2E-476C-BF83-73E209010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E62D437-E4F7-4CD3-8990-C53E31A7AD04}"/>
              </a:ext>
            </a:extLst>
          </p:cNvPr>
          <p:cNvGrpSpPr/>
          <p:nvPr/>
        </p:nvGrpSpPr>
        <p:grpSpPr>
          <a:xfrm>
            <a:off x="6256581" y="796409"/>
            <a:ext cx="2759794" cy="5555734"/>
            <a:chOff x="8838996" y="828287"/>
            <a:chExt cx="2759794" cy="555573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B7716E5-300E-4210-BD6C-9B65815ECFCC}"/>
                </a:ext>
              </a:extLst>
            </p:cNvPr>
            <p:cNvSpPr/>
            <p:nvPr/>
          </p:nvSpPr>
          <p:spPr>
            <a:xfrm>
              <a:off x="8838996" y="828287"/>
              <a:ext cx="2759794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100" u="sng" dirty="0">
                  <a:solidFill>
                    <a:prstClr val="white"/>
                  </a:solidFill>
                </a:rPr>
                <a:t>Co-Chair</a:t>
              </a:r>
              <a:r>
                <a:rPr lang="en-US" sz="2100" dirty="0">
                  <a:solidFill>
                    <a:prstClr val="white"/>
                  </a:solidFill>
                </a:rPr>
                <a:t>: Hayley Brown</a:t>
              </a:r>
            </a:p>
            <a:p>
              <a:r>
                <a:rPr lang="en-US" sz="2100" dirty="0">
                  <a:solidFill>
                    <a:prstClr val="white"/>
                  </a:solidFill>
                </a:rPr>
                <a:t>           (Dow)</a:t>
              </a:r>
            </a:p>
          </p:txBody>
        </p:sp>
        <p:pic>
          <p:nvPicPr>
            <p:cNvPr id="8" name="Picture 7" descr="A person wearing glasses&#10;&#10;Description automatically generated with low confidence">
              <a:extLst>
                <a:ext uri="{FF2B5EF4-FFF2-40B4-BE49-F238E27FC236}">
                  <a16:creationId xmlns:a16="http://schemas.microsoft.com/office/drawing/2014/main" id="{2162A677-393C-49C1-B9CD-6A2BDBC1395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8269" y="1737219"/>
              <a:ext cx="1341249" cy="2011680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86236C-9817-4DCF-9716-A35FC9BDB4E5}"/>
                </a:ext>
              </a:extLst>
            </p:cNvPr>
            <p:cNvSpPr/>
            <p:nvPr/>
          </p:nvSpPr>
          <p:spPr>
            <a:xfrm>
              <a:off x="8888240" y="4029530"/>
              <a:ext cx="2661306" cy="23544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100" dirty="0">
                  <a:solidFill>
                    <a:prstClr val="white"/>
                  </a:solidFill>
                </a:rPr>
                <a:t>IPS &amp; YIPS Support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100" dirty="0">
                  <a:solidFill>
                    <a:prstClr val="white"/>
                  </a:solidFill>
                </a:rPr>
                <a:t>New Initiatives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100" dirty="0">
                  <a:solidFill>
                    <a:prstClr val="white"/>
                  </a:solidFill>
                </a:rPr>
                <a:t>Succession Planning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100" dirty="0">
                  <a:solidFill>
                    <a:prstClr val="white"/>
                  </a:solidFill>
                </a:rPr>
                <a:t>Membership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100" dirty="0">
                  <a:solidFill>
                    <a:prstClr val="white"/>
                  </a:solidFill>
                </a:rPr>
                <a:t>Programming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2100" dirty="0">
                <a:solidFill>
                  <a:prstClr val="white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21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2629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CA585-DC56-486B-8D4A-97832177E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881" y="535258"/>
            <a:ext cx="3932237" cy="652346"/>
          </a:xfrm>
        </p:spPr>
        <p:txBody>
          <a:bodyPr>
            <a:normAutofit/>
          </a:bodyPr>
          <a:lstStyle/>
          <a:p>
            <a:r>
              <a:rPr lang="en-US" sz="4000" dirty="0"/>
              <a:t>Networking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93EC07-235A-4D4C-8B04-98209E37D8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945" y="1427119"/>
            <a:ext cx="3491346" cy="494691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No networking in the spring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Virtual networking in late fall via gather.town (recommended by IAB members and used by VA Tech for the Graduate Research Polymer Conference)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Platform free for less than 25 attendees (set up by Hayley Brown)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Shipped networking items, cost less than 2K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20 registered to participate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Significant positive feedback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Plans are for a live event at the Spring ACS Meeting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15C90D1-8808-4477-8F28-8261C85E8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169" y="1646361"/>
            <a:ext cx="6011244" cy="450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6F64A9-4136-476F-A216-900B48603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855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9CE8E-BCA0-4E2D-9028-FA9A5AF82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7" y="-103111"/>
            <a:ext cx="10515600" cy="1325563"/>
          </a:xfrm>
        </p:spPr>
        <p:txBody>
          <a:bodyPr/>
          <a:lstStyle/>
          <a:p>
            <a:r>
              <a:rPr lang="en-US" dirty="0"/>
              <a:t>Networking, also in 2021-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331323-0C49-466C-86D2-0674455E9CEB}"/>
              </a:ext>
            </a:extLst>
          </p:cNvPr>
          <p:cNvSpPr txBox="1"/>
          <p:nvPr/>
        </p:nvSpPr>
        <p:spPr>
          <a:xfrm>
            <a:off x="481812" y="1222452"/>
            <a:ext cx="7180628" cy="443102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New Industry Employee Networking 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Pilot 4 Session Framework</a:t>
            </a:r>
          </a:p>
          <a:p>
            <a:pPr marL="5715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Introduction Session &amp; Get to Know You Activity – February</a:t>
            </a:r>
          </a:p>
          <a:p>
            <a:pPr marL="5715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i="1" dirty="0">
                <a:ea typeface="Calibri" panose="020F0502020204030204" pitchFamily="34" charset="0"/>
                <a:cs typeface="Times New Roman" panose="02020603050405020304" pitchFamily="18" charset="0"/>
              </a:rPr>
              <a:t>	Organized by Michael Minkler, Milliken Chemical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i="1" dirty="0">
                <a:ea typeface="Calibri" panose="020F0502020204030204" pitchFamily="34" charset="0"/>
                <a:cs typeface="Times New Roman" panose="02020603050405020304" pitchFamily="18" charset="0"/>
              </a:rPr>
              <a:t>Unwritten Rules to Industry Success Panel Discussion - April</a:t>
            </a:r>
          </a:p>
          <a:p>
            <a:pPr marL="5715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Organized by Jeff Ting, 3M Company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YIPS Winner Discussion – August/September</a:t>
            </a:r>
          </a:p>
          <a:p>
            <a:pPr marL="5715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i="1" dirty="0">
                <a:ea typeface="Calibri" panose="020F0502020204030204" pitchFamily="34" charset="0"/>
                <a:cs typeface="Times New Roman" panose="02020603050405020304" pitchFamily="18" charset="0"/>
              </a:rPr>
              <a:t>	Mark Schwartzlander, BASF</a:t>
            </a:r>
          </a:p>
          <a:p>
            <a:pPr marL="5715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Kyle Snow, Citrine Informatics</a:t>
            </a:r>
          </a:p>
          <a:p>
            <a:pPr marL="5715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i="1" dirty="0">
                <a:ea typeface="Calibri" panose="020F0502020204030204" pitchFamily="34" charset="0"/>
                <a:cs typeface="Times New Roman" panose="02020603050405020304" pitchFamily="18" charset="0"/>
              </a:rPr>
              <a:t>	Mary Upshur, Dow Chemical</a:t>
            </a:r>
          </a:p>
          <a:p>
            <a:pPr marL="5715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Kacey Hall, Milliken Chemical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>
              <a:cs typeface="Arial" panose="020B060402020202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CE679BB-2FE2-494B-993A-B8A4ABBE4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98" y="398303"/>
            <a:ext cx="4027830" cy="2657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9C0E5B6F-48DB-4045-B827-84E8865A5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648" y="3473249"/>
            <a:ext cx="2258373" cy="658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llumina logo">
            <a:extLst>
              <a:ext uri="{FF2B5EF4-FFF2-40B4-BE49-F238E27FC236}">
                <a16:creationId xmlns:a16="http://schemas.microsoft.com/office/drawing/2014/main" id="{7AB7E67A-96DC-46BC-9EE5-8BD3A8FC3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964" y="4398270"/>
            <a:ext cx="3098097" cy="97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Exponent (consulting firm) - Wikipedia">
            <a:extLst>
              <a:ext uri="{FF2B5EF4-FFF2-40B4-BE49-F238E27FC236}">
                <a16:creationId xmlns:a16="http://schemas.microsoft.com/office/drawing/2014/main" id="{E88236D3-08BA-4F00-98B8-8083FD2C3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262" y="5555544"/>
            <a:ext cx="2857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DFFD37-697A-4BC4-883E-7F6794D81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486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9CE8E-BCA0-4E2D-9028-FA9A5AF82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7" y="-103111"/>
            <a:ext cx="10515600" cy="1325563"/>
          </a:xfrm>
        </p:spPr>
        <p:txBody>
          <a:bodyPr/>
          <a:lstStyle/>
          <a:p>
            <a:r>
              <a:rPr lang="en-US" dirty="0"/>
              <a:t>Regional Meeting Networking in 2021-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331323-0C49-466C-86D2-0674455E9CEB}"/>
              </a:ext>
            </a:extLst>
          </p:cNvPr>
          <p:cNvSpPr txBox="1"/>
          <p:nvPr/>
        </p:nvSpPr>
        <p:spPr>
          <a:xfrm>
            <a:off x="481812" y="1222452"/>
            <a:ext cx="7180628" cy="443102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Rocky Mountain RM October 2021 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Industrial Networking</a:t>
            </a:r>
          </a:p>
          <a:p>
            <a:pPr marL="5715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Introduction Session &amp; Get to Know You Activity – February</a:t>
            </a:r>
          </a:p>
          <a:p>
            <a:pPr marL="5715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i="1" dirty="0">
                <a:ea typeface="Calibri" panose="020F0502020204030204" pitchFamily="34" charset="0"/>
                <a:cs typeface="Times New Roman" panose="02020603050405020304" pitchFamily="18" charset="0"/>
              </a:rPr>
              <a:t>	Organized by Michael Minkler, Milliken Chemical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i="1" dirty="0">
                <a:ea typeface="Calibri" panose="020F0502020204030204" pitchFamily="34" charset="0"/>
                <a:cs typeface="Times New Roman" panose="02020603050405020304" pitchFamily="18" charset="0"/>
              </a:rPr>
              <a:t>Unwritten Rules to Industry Success Panel Discussion - April</a:t>
            </a:r>
          </a:p>
          <a:p>
            <a:pPr marL="5715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Organized by Jeff Ting, 3M Company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Other sessions TBD, which organization by:</a:t>
            </a:r>
          </a:p>
          <a:p>
            <a:pPr marL="5715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i="1" dirty="0">
                <a:ea typeface="Calibri" panose="020F0502020204030204" pitchFamily="34" charset="0"/>
                <a:cs typeface="Times New Roman" panose="02020603050405020304" pitchFamily="18" charset="0"/>
              </a:rPr>
              <a:t>	Mark Schwartzlander, BASF</a:t>
            </a:r>
          </a:p>
          <a:p>
            <a:pPr marL="5715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Kyle Snow, Citrine Informatics</a:t>
            </a:r>
          </a:p>
          <a:p>
            <a:pPr marL="5715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i="1" dirty="0">
                <a:ea typeface="Calibri" panose="020F0502020204030204" pitchFamily="34" charset="0"/>
                <a:cs typeface="Times New Roman" panose="02020603050405020304" pitchFamily="18" charset="0"/>
              </a:rPr>
              <a:t>	Mary Upshur, Dow Chemical</a:t>
            </a:r>
          </a:p>
          <a:p>
            <a:pPr marL="5715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Kacey Hall, Milliken Chemical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63D718-9B37-4CEA-BC6A-4E9A2F99C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982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9CE8E-BCA0-4E2D-9028-FA9A5AF82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78" y="-242318"/>
            <a:ext cx="10515600" cy="1325563"/>
          </a:xfrm>
        </p:spPr>
        <p:txBody>
          <a:bodyPr/>
          <a:lstStyle/>
          <a:p>
            <a:r>
              <a:rPr lang="en-US" dirty="0"/>
              <a:t>2021 Programming - other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B77D28-537D-4760-AF34-1086BC7F5167}"/>
              </a:ext>
            </a:extLst>
          </p:cNvPr>
          <p:cNvSpPr/>
          <p:nvPr/>
        </p:nvSpPr>
        <p:spPr>
          <a:xfrm>
            <a:off x="1136336" y="1219896"/>
            <a:ext cx="199958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chemeClr val="accent4"/>
                </a:solidFill>
                <a:effectLst/>
              </a:rPr>
              <a:t>Webinars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2AA3203-A951-4220-B637-AE6096742B3D}"/>
              </a:ext>
            </a:extLst>
          </p:cNvPr>
          <p:cNvSpPr/>
          <p:nvPr/>
        </p:nvSpPr>
        <p:spPr>
          <a:xfrm>
            <a:off x="4471679" y="1286367"/>
            <a:ext cx="323454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chemeClr val="accent4"/>
                </a:solidFill>
                <a:effectLst/>
              </a:rPr>
              <a:t>POLY Webshops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3328F6-90F3-4196-AF5C-295F597507CA}"/>
              </a:ext>
            </a:extLst>
          </p:cNvPr>
          <p:cNvSpPr/>
          <p:nvPr/>
        </p:nvSpPr>
        <p:spPr>
          <a:xfrm>
            <a:off x="8197772" y="1286367"/>
            <a:ext cx="35539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>
                <a:ln/>
                <a:solidFill>
                  <a:schemeClr val="accent4"/>
                </a:solidFill>
                <a:effectLst/>
              </a:rPr>
              <a:t>Regional Meeting</a:t>
            </a:r>
            <a:endParaRPr lang="en-US" sz="36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69FEF0-7911-448F-9AF2-EB9F0FA672A5}"/>
              </a:ext>
            </a:extLst>
          </p:cNvPr>
          <p:cNvSpPr txBox="1"/>
          <p:nvPr/>
        </p:nvSpPr>
        <p:spPr>
          <a:xfrm>
            <a:off x="387187" y="2002879"/>
            <a:ext cx="3497884" cy="258532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marR="0">
              <a:spcBef>
                <a:spcPts val="0"/>
              </a:spcBef>
            </a:pPr>
            <a:endParaRPr lang="en-US" sz="18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4488" indent="-285750">
              <a:buFont typeface="Arial" panose="020B0604020202020204" pitchFamily="34" charset="0"/>
              <a:buChar char="•"/>
            </a:pPr>
            <a:r>
              <a:rPr lang="en-US" dirty="0">
                <a:cs typeface="Times New Roman" panose="02020603050405020304" pitchFamily="18" charset="0"/>
              </a:rPr>
              <a:t>Spring ACS Webinar: Solving the Plastic Waste Problem</a:t>
            </a:r>
          </a:p>
          <a:p>
            <a:pPr marL="344488" indent="-285750">
              <a:buFont typeface="Arial" panose="020B0604020202020204" pitchFamily="34" charset="0"/>
              <a:buChar char="•"/>
            </a:pPr>
            <a:endParaRPr lang="en-US" dirty="0">
              <a:cs typeface="Times New Roman" panose="02020603050405020304" pitchFamily="18" charset="0"/>
            </a:endParaRPr>
          </a:p>
          <a:p>
            <a:pPr marL="58738"/>
            <a:endParaRPr lang="en-US" dirty="0">
              <a:cs typeface="Times New Roman" panose="02020603050405020304" pitchFamily="18" charset="0"/>
            </a:endParaRPr>
          </a:p>
          <a:p>
            <a:pPr marL="58738"/>
            <a:r>
              <a:rPr lang="en-US" b="1" dirty="0">
                <a:cs typeface="Times New Roman" panose="02020603050405020304" pitchFamily="18" charset="0"/>
              </a:rPr>
              <a:t>IAB’s Peter Boul moderated this event.</a:t>
            </a:r>
          </a:p>
          <a:p>
            <a:pPr marL="58738"/>
            <a:endParaRPr lang="en-US" b="1" dirty="0">
              <a:cs typeface="Times New Roman" panose="02020603050405020304" pitchFamily="18" charset="0"/>
            </a:endParaRPr>
          </a:p>
          <a:p>
            <a:pPr marL="58738"/>
            <a:r>
              <a:rPr lang="en-US" b="1" dirty="0">
                <a:cs typeface="Times New Roman" panose="02020603050405020304" pitchFamily="18" charset="0"/>
              </a:rPr>
              <a:t>IAB sponsored speaker honoraria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8664A2-3602-4299-AC5D-55C265E4B98C}"/>
              </a:ext>
            </a:extLst>
          </p:cNvPr>
          <p:cNvSpPr txBox="1"/>
          <p:nvPr/>
        </p:nvSpPr>
        <p:spPr>
          <a:xfrm>
            <a:off x="4340007" y="2002879"/>
            <a:ext cx="3497884" cy="258532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marR="0">
              <a:spcBef>
                <a:spcPts val="0"/>
              </a:spcBef>
            </a:pPr>
            <a:endParaRPr lang="en-US" sz="18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4488" indent="-285750">
              <a:buFont typeface="Arial" panose="020B0604020202020204" pitchFamily="34" charset="0"/>
              <a:buChar char="•"/>
            </a:pPr>
            <a:r>
              <a:rPr lang="en-US" dirty="0">
                <a:cs typeface="Times New Roman" panose="02020603050405020304" pitchFamily="18" charset="0"/>
              </a:rPr>
              <a:t>Spring Webshop on Stimulus-Responsive Polymers and Liquid Crystal Elastomers</a:t>
            </a:r>
          </a:p>
          <a:p>
            <a:pPr marL="58738"/>
            <a:endParaRPr lang="en-US" dirty="0">
              <a:cs typeface="Times New Roman" panose="02020603050405020304" pitchFamily="18" charset="0"/>
            </a:endParaRPr>
          </a:p>
          <a:p>
            <a:pPr marL="58738"/>
            <a:r>
              <a:rPr lang="en-US" b="1" dirty="0">
                <a:cs typeface="Times New Roman" panose="02020603050405020304" pitchFamily="18" charset="0"/>
              </a:rPr>
              <a:t>IAB’s Peter Boul moderated this event.</a:t>
            </a:r>
          </a:p>
          <a:p>
            <a:pPr marL="58738"/>
            <a:endParaRPr lang="en-US" b="1" dirty="0">
              <a:cs typeface="Times New Roman" panose="02020603050405020304" pitchFamily="18" charset="0"/>
            </a:endParaRPr>
          </a:p>
          <a:p>
            <a:pPr marL="58738"/>
            <a:r>
              <a:rPr lang="en-US" b="1" dirty="0">
                <a:cs typeface="Times New Roman" panose="02020603050405020304" pitchFamily="18" charset="0"/>
              </a:rPr>
              <a:t>IAB sponsored speaker honoraria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57BD51-C5FA-496F-BC55-84C574AE4254}"/>
              </a:ext>
            </a:extLst>
          </p:cNvPr>
          <p:cNvSpPr txBox="1"/>
          <p:nvPr/>
        </p:nvSpPr>
        <p:spPr>
          <a:xfrm>
            <a:off x="8257076" y="2002879"/>
            <a:ext cx="3497884" cy="369331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4488" lvl="1" indent="-285750">
              <a:buFont typeface="Arial" panose="020B0604020202020204" pitchFamily="34" charset="0"/>
              <a:buChar char="•"/>
            </a:pPr>
            <a:r>
              <a:rPr lang="en-US" sz="1800" b="1" dirty="0"/>
              <a:t>2021 Rocky Mountain Regional Meeting</a:t>
            </a:r>
            <a:r>
              <a:rPr lang="en-US" sz="1800" dirty="0"/>
              <a:t>. </a:t>
            </a:r>
          </a:p>
          <a:p>
            <a:pPr lvl="1"/>
            <a:r>
              <a:rPr lang="en-US" sz="1800" dirty="0"/>
              <a:t>October 28 – 30, 2021</a:t>
            </a:r>
          </a:p>
          <a:p>
            <a:pPr lvl="1"/>
            <a:r>
              <a:rPr lang="en-US" sz="1800" b="1" dirty="0"/>
              <a:t>Organized by IAB Member Laura Stratton</a:t>
            </a:r>
          </a:p>
          <a:p>
            <a:pPr lvl="1"/>
            <a:endParaRPr lang="en-US" b="1" dirty="0">
              <a:cs typeface="Times New Roman" panose="02020603050405020304" pitchFamily="18" charset="0"/>
            </a:endParaRPr>
          </a:p>
          <a:p>
            <a:pPr lvl="1"/>
            <a:r>
              <a:rPr lang="en-US" b="1" dirty="0">
                <a:cs typeface="Times New Roman" panose="02020603050405020304" pitchFamily="18" charset="0"/>
              </a:rPr>
              <a:t>Joint session/webinar</a:t>
            </a:r>
            <a:endParaRPr lang="en-US" dirty="0"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Fall ACS Webinar: Polymers and Nanomaterials for Low Carbon Energy</a:t>
            </a:r>
          </a:p>
          <a:p>
            <a:pPr lvl="1"/>
            <a:endParaRPr lang="en-US" dirty="0">
              <a:cs typeface="Times New Roman" panose="02020603050405020304" pitchFamily="18" charset="0"/>
            </a:endParaRPr>
          </a:p>
          <a:p>
            <a:pPr lvl="1"/>
            <a:r>
              <a:rPr lang="en-US" b="1" dirty="0">
                <a:cs typeface="Times New Roman" panose="02020603050405020304" pitchFamily="18" charset="0"/>
              </a:rPr>
              <a:t>Organized by Peter Boul.</a:t>
            </a:r>
          </a:p>
          <a:p>
            <a:pPr lvl="1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E88C3D-660A-46AC-89EC-69E68A4B4302}"/>
              </a:ext>
            </a:extLst>
          </p:cNvPr>
          <p:cNvSpPr/>
          <p:nvPr/>
        </p:nvSpPr>
        <p:spPr>
          <a:xfrm>
            <a:off x="387187" y="5822638"/>
            <a:ext cx="116448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 continue to support of these and other programming opportunities, IAB will identify if initiatives help to achieve supporting the interests of its industrial members.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09E163-8D1E-4BDC-A847-0A15E7860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220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imeline&#10;&#10;Description automatically generated">
            <a:extLst>
              <a:ext uri="{FF2B5EF4-FFF2-40B4-BE49-F238E27FC236}">
                <a16:creationId xmlns:a16="http://schemas.microsoft.com/office/drawing/2014/main" id="{DF097E29-316E-4179-BF49-AA57DC4F7C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93" y="728174"/>
            <a:ext cx="9938101" cy="5590182"/>
          </a:xfr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DCC6C86-43D9-4E5D-9683-366860F0C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385" y="75828"/>
            <a:ext cx="5587775" cy="652346"/>
          </a:xfrm>
        </p:spPr>
        <p:txBody>
          <a:bodyPr>
            <a:normAutofit fontScale="90000"/>
          </a:bodyPr>
          <a:lstStyle/>
          <a:p>
            <a:r>
              <a:rPr lang="en-US" dirty="0"/>
              <a:t>Awards supported in 2021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6AE2CAB-FD7C-4402-8917-2CCC4930A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774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, screenshot, newspaper&#10;&#10;Description automatically generated">
            <a:extLst>
              <a:ext uri="{FF2B5EF4-FFF2-40B4-BE49-F238E27FC236}">
                <a16:creationId xmlns:a16="http://schemas.microsoft.com/office/drawing/2014/main" id="{D59F0494-4CE5-481B-8FE4-717AB199CF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92" y="763978"/>
            <a:ext cx="10110016" cy="5686884"/>
          </a:xfr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7F99EF2-2C6F-43CB-8AC3-EE64DFB12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385" y="75828"/>
            <a:ext cx="5587775" cy="652346"/>
          </a:xfrm>
        </p:spPr>
        <p:txBody>
          <a:bodyPr>
            <a:normAutofit fontScale="90000"/>
          </a:bodyPr>
          <a:lstStyle/>
          <a:p>
            <a:r>
              <a:rPr lang="en-US" dirty="0"/>
              <a:t>Awards supported in 2021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C619EDB-BA8B-49FA-99FA-BE7727DF5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150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BE2B9-EE0E-4002-8E17-1E27E544D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56" y="-282392"/>
            <a:ext cx="10515600" cy="1325563"/>
          </a:xfrm>
        </p:spPr>
        <p:txBody>
          <a:bodyPr/>
          <a:lstStyle/>
          <a:p>
            <a:r>
              <a:rPr lang="en-US" dirty="0"/>
              <a:t>ACS Programming in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D96EF-0B63-4E68-87FC-F242A1597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398" y="2062344"/>
            <a:ext cx="11040250" cy="2286631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800" b="1" dirty="0">
                <a:solidFill>
                  <a:srgbClr val="0E101A"/>
                </a:solidFill>
                <a:effectLst/>
              </a:rPr>
              <a:t>Spring ACS</a:t>
            </a:r>
          </a:p>
          <a:p>
            <a:pPr lvl="1"/>
            <a:r>
              <a:rPr lang="en-US" sz="1800" b="1" dirty="0">
                <a:solidFill>
                  <a:srgbClr val="0E101A"/>
                </a:solidFill>
                <a:effectLst/>
              </a:rPr>
              <a:t>IIPS - </a:t>
            </a:r>
            <a:r>
              <a:rPr lang="en-US" sz="1800" b="1" dirty="0"/>
              <a:t>Industrial Innovations in Polymer Science, </a:t>
            </a:r>
            <a:r>
              <a:rPr lang="en-US" sz="1800" dirty="0">
                <a:solidFill>
                  <a:srgbClr val="0E101A"/>
                </a:solidFill>
                <a:effectLst/>
              </a:rPr>
              <a:t>Spring virtual ACS Meeting, April 8, 2021. The session was chaired by Michael Abrams (Arkema), Peter Boul (AramcoAmericas), and Bradley Rodier (Rochal).</a:t>
            </a:r>
            <a:endParaRPr lang="en-US" sz="1800" b="1" dirty="0"/>
          </a:p>
          <a:p>
            <a:r>
              <a:rPr lang="en-US" sz="1800" b="1" dirty="0"/>
              <a:t>Fall ACS</a:t>
            </a:r>
          </a:p>
          <a:p>
            <a:pPr lvl="1"/>
            <a:r>
              <a:rPr lang="en-US" sz="1800" b="1" dirty="0"/>
              <a:t>IIPS - Industrial Innovations in Polymer Science: Sustainable Materials</a:t>
            </a:r>
            <a:r>
              <a:rPr lang="en-US" sz="1800" dirty="0"/>
              <a:t>, Fall virtual piece of ACS Meeting, August 23, 2021,  The session was chaired by James Bohling, Organizer, The Dow Chemical Company; Wei Gao, Organizer, The Dow Chemical Company; Michael Minkler, Organizer, Miliken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100F8E-5246-4A2A-8F04-1F4719ED7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4599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3371</TotalTime>
  <Words>907</Words>
  <Application>Microsoft Office PowerPoint</Application>
  <PresentationFormat>Widescreen</PresentationFormat>
  <Paragraphs>123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think-cell Slide</vt:lpstr>
      <vt:lpstr>POLY Industrial Advisory Board</vt:lpstr>
      <vt:lpstr>IAB Mission &amp; Officers 2022</vt:lpstr>
      <vt:lpstr>Networking</vt:lpstr>
      <vt:lpstr>Networking, also in 2021-</vt:lpstr>
      <vt:lpstr>Regional Meeting Networking in 2021-</vt:lpstr>
      <vt:lpstr>2021 Programming - other</vt:lpstr>
      <vt:lpstr>Awards supported in 2021</vt:lpstr>
      <vt:lpstr>Awards supported in 2021</vt:lpstr>
      <vt:lpstr>ACS Programming in 2021</vt:lpstr>
      <vt:lpstr>Awards in 2022</vt:lpstr>
      <vt:lpstr>IAB Focuses for 2022</vt:lpstr>
      <vt:lpstr>ACS Programming in 2022</vt:lpstr>
      <vt:lpstr>Organized at this ACS Meeting – Join us!!!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POLY Industrial Advisory Board</dc:title>
  <dc:creator>Lesia Linkous Pristas</dc:creator>
  <cp:lastModifiedBy>Lesia</cp:lastModifiedBy>
  <cp:revision>103</cp:revision>
  <cp:lastPrinted>2021-08-11T15:07:51Z</cp:lastPrinted>
  <dcterms:created xsi:type="dcterms:W3CDTF">2019-03-21T17:42:19Z</dcterms:created>
  <dcterms:modified xsi:type="dcterms:W3CDTF">2022-03-17T13:48:07Z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aac0ad3-18d9-49e9-a80d-c985041778ba_Enabled">
    <vt:lpwstr>true</vt:lpwstr>
  </property>
  <property fmtid="{D5CDD505-2E9C-101B-9397-08002B2CF9AE}" pid="3" name="MSIP_Label_3aac0ad3-18d9-49e9-a80d-c985041778ba_SetDate">
    <vt:lpwstr>2022-01-15T18:22:27Z</vt:lpwstr>
  </property>
  <property fmtid="{D5CDD505-2E9C-101B-9397-08002B2CF9AE}" pid="4" name="MSIP_Label_3aac0ad3-18d9-49e9-a80d-c985041778ba_Method">
    <vt:lpwstr>Standard</vt:lpwstr>
  </property>
  <property fmtid="{D5CDD505-2E9C-101B-9397-08002B2CF9AE}" pid="5" name="MSIP_Label_3aac0ad3-18d9-49e9-a80d-c985041778ba_Name">
    <vt:lpwstr>General Business</vt:lpwstr>
  </property>
  <property fmtid="{D5CDD505-2E9C-101B-9397-08002B2CF9AE}" pid="6" name="MSIP_Label_3aac0ad3-18d9-49e9-a80d-c985041778ba_SiteId">
    <vt:lpwstr>c3e32f53-cb7f-4809-968d-1cc4ccc785fe</vt:lpwstr>
  </property>
  <property fmtid="{D5CDD505-2E9C-101B-9397-08002B2CF9AE}" pid="7" name="MSIP_Label_3aac0ad3-18d9-49e9-a80d-c985041778ba_ActionId">
    <vt:lpwstr>8bc4ed34-8d51-45a3-beeb-e2b6299b5efe</vt:lpwstr>
  </property>
  <property fmtid="{D5CDD505-2E9C-101B-9397-08002B2CF9AE}" pid="8" name="MSIP_Label_3aac0ad3-18d9-49e9-a80d-c985041778ba_ContentBits">
    <vt:lpwstr>2</vt:lpwstr>
  </property>
</Properties>
</file>