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
  </p:notesMasterIdLst>
  <p:sldIdLst>
    <p:sldId id="257" r:id="rId2"/>
    <p:sldId id="308" r:id="rId3"/>
    <p:sldId id="310" r:id="rId4"/>
    <p:sldId id="311" r:id="rId5"/>
    <p:sldId id="307" r:id="rId6"/>
    <p:sldId id="304" r:id="rId7"/>
    <p:sldId id="309" r:id="rId8"/>
  </p:sldIdLst>
  <p:sldSz cx="12192000" cy="6858000"/>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B700"/>
    <a:srgbClr val="B400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321" autoAdjust="0"/>
    <p:restoredTop sz="94660"/>
  </p:normalViewPr>
  <p:slideViewPr>
    <p:cSldViewPr snapToGrid="0">
      <p:cViewPr varScale="1">
        <p:scale>
          <a:sx n="82" d="100"/>
          <a:sy n="82" d="100"/>
        </p:scale>
        <p:origin x="475"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469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22725" y="0"/>
            <a:ext cx="3078163" cy="469900"/>
          </a:xfrm>
          <a:prstGeom prst="rect">
            <a:avLst/>
          </a:prstGeom>
        </p:spPr>
        <p:txBody>
          <a:bodyPr vert="horz" lIns="91440" tIns="45720" rIns="91440" bIns="45720" rtlCol="0"/>
          <a:lstStyle>
            <a:lvl1pPr algn="r">
              <a:defRPr sz="1200"/>
            </a:lvl1pPr>
          </a:lstStyle>
          <a:p>
            <a:fld id="{E637AA9A-9B1A-4360-8720-87A0BF7228B7}" type="datetimeFigureOut">
              <a:rPr lang="en-US" smtClean="0"/>
              <a:t>1/18/2024</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9613" y="4518025"/>
            <a:ext cx="5683250" cy="369728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8575"/>
            <a:ext cx="3078163" cy="469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22725" y="8918575"/>
            <a:ext cx="3078163" cy="469900"/>
          </a:xfrm>
          <a:prstGeom prst="rect">
            <a:avLst/>
          </a:prstGeom>
        </p:spPr>
        <p:txBody>
          <a:bodyPr vert="horz" lIns="91440" tIns="45720" rIns="91440" bIns="45720" rtlCol="0" anchor="b"/>
          <a:lstStyle>
            <a:lvl1pPr algn="r">
              <a:defRPr sz="1200"/>
            </a:lvl1pPr>
          </a:lstStyle>
          <a:p>
            <a:fld id="{6525A282-ED25-418F-9222-9A5959AE141E}" type="slidenum">
              <a:rPr lang="en-US" smtClean="0"/>
              <a:t>‹#›</a:t>
            </a:fld>
            <a:endParaRPr lang="en-US"/>
          </a:p>
        </p:txBody>
      </p:sp>
    </p:spTree>
    <p:extLst>
      <p:ext uri="{BB962C8B-B14F-4D97-AF65-F5344CB8AC3E}">
        <p14:creationId xmlns:p14="http://schemas.microsoft.com/office/powerpoint/2010/main" val="18975833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A88459F-11BD-4F9D-AF64-95BBB10201AF}" type="datetimeFigureOut">
              <a:rPr lang="en-US" smtClean="0"/>
              <a:t>1/18/2024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CDC12A4-01F7-4CA2-8128-14C7DEE44D12}" type="slidenum">
              <a:rPr lang="en-US" smtClean="0"/>
              <a:t>‹#›</a:t>
            </a:fld>
            <a:endParaRPr lang="en-US" dirty="0"/>
          </a:p>
        </p:txBody>
      </p:sp>
    </p:spTree>
    <p:extLst>
      <p:ext uri="{BB962C8B-B14F-4D97-AF65-F5344CB8AC3E}">
        <p14:creationId xmlns:p14="http://schemas.microsoft.com/office/powerpoint/2010/main" val="31294041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A88459F-11BD-4F9D-AF64-95BBB10201AF}" type="datetimeFigureOut">
              <a:rPr lang="en-US" smtClean="0"/>
              <a:t>1/18/2024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CDC12A4-01F7-4CA2-8128-14C7DEE44D12}" type="slidenum">
              <a:rPr lang="en-US" smtClean="0"/>
              <a:t>‹#›</a:t>
            </a:fld>
            <a:endParaRPr lang="en-US" dirty="0"/>
          </a:p>
        </p:txBody>
      </p:sp>
    </p:spTree>
    <p:extLst>
      <p:ext uri="{BB962C8B-B14F-4D97-AF65-F5344CB8AC3E}">
        <p14:creationId xmlns:p14="http://schemas.microsoft.com/office/powerpoint/2010/main" val="22299184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A88459F-11BD-4F9D-AF64-95BBB10201AF}" type="datetimeFigureOut">
              <a:rPr lang="en-US" smtClean="0"/>
              <a:t>1/18/2024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CDC12A4-01F7-4CA2-8128-14C7DEE44D12}" type="slidenum">
              <a:rPr lang="en-US" smtClean="0"/>
              <a:t>‹#›</a:t>
            </a:fld>
            <a:endParaRPr lang="en-US" dirty="0"/>
          </a:p>
        </p:txBody>
      </p:sp>
    </p:spTree>
    <p:extLst>
      <p:ext uri="{BB962C8B-B14F-4D97-AF65-F5344CB8AC3E}">
        <p14:creationId xmlns:p14="http://schemas.microsoft.com/office/powerpoint/2010/main" val="41534003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A88459F-11BD-4F9D-AF64-95BBB10201AF}" type="datetimeFigureOut">
              <a:rPr lang="en-US" smtClean="0"/>
              <a:t>1/18/2024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CDC12A4-01F7-4CA2-8128-14C7DEE44D12}" type="slidenum">
              <a:rPr lang="en-US" smtClean="0"/>
              <a:t>‹#›</a:t>
            </a:fld>
            <a:endParaRPr lang="en-US" dirty="0"/>
          </a:p>
        </p:txBody>
      </p:sp>
    </p:spTree>
    <p:extLst>
      <p:ext uri="{BB962C8B-B14F-4D97-AF65-F5344CB8AC3E}">
        <p14:creationId xmlns:p14="http://schemas.microsoft.com/office/powerpoint/2010/main" val="8020825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A88459F-11BD-4F9D-AF64-95BBB10201AF}" type="datetimeFigureOut">
              <a:rPr lang="en-US" smtClean="0"/>
              <a:t>1/18/2024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CDC12A4-01F7-4CA2-8128-14C7DEE44D12}" type="slidenum">
              <a:rPr lang="en-US" smtClean="0"/>
              <a:t>‹#›</a:t>
            </a:fld>
            <a:endParaRPr lang="en-US" dirty="0"/>
          </a:p>
        </p:txBody>
      </p:sp>
    </p:spTree>
    <p:extLst>
      <p:ext uri="{BB962C8B-B14F-4D97-AF65-F5344CB8AC3E}">
        <p14:creationId xmlns:p14="http://schemas.microsoft.com/office/powerpoint/2010/main" val="3482597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A88459F-11BD-4F9D-AF64-95BBB10201AF}" type="datetimeFigureOut">
              <a:rPr lang="en-US" smtClean="0"/>
              <a:t>1/18/2024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CDC12A4-01F7-4CA2-8128-14C7DEE44D12}" type="slidenum">
              <a:rPr lang="en-US" smtClean="0"/>
              <a:t>‹#›</a:t>
            </a:fld>
            <a:endParaRPr lang="en-US" dirty="0"/>
          </a:p>
        </p:txBody>
      </p:sp>
    </p:spTree>
    <p:extLst>
      <p:ext uri="{BB962C8B-B14F-4D97-AF65-F5344CB8AC3E}">
        <p14:creationId xmlns:p14="http://schemas.microsoft.com/office/powerpoint/2010/main" val="23776079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A88459F-11BD-4F9D-AF64-95BBB10201AF}" type="datetimeFigureOut">
              <a:rPr lang="en-US" smtClean="0"/>
              <a:t>1/18/2024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CDC12A4-01F7-4CA2-8128-14C7DEE44D12}" type="slidenum">
              <a:rPr lang="en-US" smtClean="0"/>
              <a:t>‹#›</a:t>
            </a:fld>
            <a:endParaRPr lang="en-US" dirty="0"/>
          </a:p>
        </p:txBody>
      </p:sp>
    </p:spTree>
    <p:extLst>
      <p:ext uri="{BB962C8B-B14F-4D97-AF65-F5344CB8AC3E}">
        <p14:creationId xmlns:p14="http://schemas.microsoft.com/office/powerpoint/2010/main" val="22541691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A88459F-11BD-4F9D-AF64-95BBB10201AF}" type="datetimeFigureOut">
              <a:rPr lang="en-US" smtClean="0"/>
              <a:t>1/18/2024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CDC12A4-01F7-4CA2-8128-14C7DEE44D12}" type="slidenum">
              <a:rPr lang="en-US" smtClean="0"/>
              <a:t>‹#›</a:t>
            </a:fld>
            <a:endParaRPr lang="en-US" dirty="0"/>
          </a:p>
        </p:txBody>
      </p:sp>
    </p:spTree>
    <p:extLst>
      <p:ext uri="{BB962C8B-B14F-4D97-AF65-F5344CB8AC3E}">
        <p14:creationId xmlns:p14="http://schemas.microsoft.com/office/powerpoint/2010/main" val="28219511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88459F-11BD-4F9D-AF64-95BBB10201AF}" type="datetimeFigureOut">
              <a:rPr lang="en-US" smtClean="0"/>
              <a:t>1/18/2024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CDC12A4-01F7-4CA2-8128-14C7DEE44D12}" type="slidenum">
              <a:rPr lang="en-US" smtClean="0"/>
              <a:t>‹#›</a:t>
            </a:fld>
            <a:endParaRPr lang="en-US" dirty="0"/>
          </a:p>
        </p:txBody>
      </p:sp>
    </p:spTree>
    <p:extLst>
      <p:ext uri="{BB962C8B-B14F-4D97-AF65-F5344CB8AC3E}">
        <p14:creationId xmlns:p14="http://schemas.microsoft.com/office/powerpoint/2010/main" val="27694978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A88459F-11BD-4F9D-AF64-95BBB10201AF}" type="datetimeFigureOut">
              <a:rPr lang="en-US" smtClean="0"/>
              <a:t>1/18/2024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CDC12A4-01F7-4CA2-8128-14C7DEE44D12}" type="slidenum">
              <a:rPr lang="en-US" smtClean="0"/>
              <a:t>‹#›</a:t>
            </a:fld>
            <a:endParaRPr lang="en-US" dirty="0"/>
          </a:p>
        </p:txBody>
      </p:sp>
    </p:spTree>
    <p:extLst>
      <p:ext uri="{BB962C8B-B14F-4D97-AF65-F5344CB8AC3E}">
        <p14:creationId xmlns:p14="http://schemas.microsoft.com/office/powerpoint/2010/main" val="42485743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A88459F-11BD-4F9D-AF64-95BBB10201AF}" type="datetimeFigureOut">
              <a:rPr lang="en-US" smtClean="0"/>
              <a:t>1/18/2024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CDC12A4-01F7-4CA2-8128-14C7DEE44D12}" type="slidenum">
              <a:rPr lang="en-US" smtClean="0"/>
              <a:t>‹#›</a:t>
            </a:fld>
            <a:endParaRPr lang="en-US" dirty="0"/>
          </a:p>
        </p:txBody>
      </p:sp>
    </p:spTree>
    <p:extLst>
      <p:ext uri="{BB962C8B-B14F-4D97-AF65-F5344CB8AC3E}">
        <p14:creationId xmlns:p14="http://schemas.microsoft.com/office/powerpoint/2010/main" val="15024565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88459F-11BD-4F9D-AF64-95BBB10201AF}" type="datetimeFigureOut">
              <a:rPr lang="en-US" smtClean="0"/>
              <a:t>1/18/2024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DC12A4-01F7-4CA2-8128-14C7DEE44D12}" type="slidenum">
              <a:rPr lang="en-US" smtClean="0"/>
              <a:t>‹#›</a:t>
            </a:fld>
            <a:endParaRPr lang="en-US" dirty="0"/>
          </a:p>
        </p:txBody>
      </p:sp>
      <p:sp>
        <p:nvSpPr>
          <p:cNvPr id="7" name="MSIPCMContentMarking" descr="{&quot;HashCode&quot;:-522956323,&quot;Placement&quot;:&quot;Footer&quot;,&quot;Top&quot;:519.343,&quot;Left&quot;:434.047333,&quot;SlideWidth&quot;:960,&quot;SlideHeight&quot;:540}">
            <a:extLst>
              <a:ext uri="{FF2B5EF4-FFF2-40B4-BE49-F238E27FC236}">
                <a16:creationId xmlns:a16="http://schemas.microsoft.com/office/drawing/2014/main" id="{C7309F36-E735-4880-A5C3-82787C9C491A}"/>
              </a:ext>
            </a:extLst>
          </p:cNvPr>
          <p:cNvSpPr txBox="1"/>
          <p:nvPr userDrawn="1"/>
        </p:nvSpPr>
        <p:spPr>
          <a:xfrm>
            <a:off x="5512401" y="6595656"/>
            <a:ext cx="1167199" cy="262344"/>
          </a:xfrm>
          <a:prstGeom prst="rect">
            <a:avLst/>
          </a:prstGeom>
          <a:noFill/>
        </p:spPr>
        <p:txBody>
          <a:bodyPr vert="horz" wrap="square" lIns="0" tIns="0" rIns="0" bIns="0" rtlCol="0" anchor="ctr" anchorCtr="1">
            <a:spAutoFit/>
          </a:bodyPr>
          <a:lstStyle/>
          <a:p>
            <a:pPr algn="ctr">
              <a:spcBef>
                <a:spcPts val="0"/>
              </a:spcBef>
              <a:spcAft>
                <a:spcPts val="0"/>
              </a:spcAft>
            </a:pPr>
            <a:r>
              <a:rPr lang="en-US" sz="1000">
                <a:solidFill>
                  <a:srgbClr val="000000"/>
                </a:solidFill>
                <a:latin typeface="Calibri" panose="020F0502020204030204" pitchFamily="34" charset="0"/>
              </a:rPr>
              <a:t>General Business</a:t>
            </a:r>
          </a:p>
        </p:txBody>
      </p:sp>
    </p:spTree>
    <p:extLst>
      <p:ext uri="{BB962C8B-B14F-4D97-AF65-F5344CB8AC3E}">
        <p14:creationId xmlns:p14="http://schemas.microsoft.com/office/powerpoint/2010/main" val="419473338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332509" y="2226591"/>
            <a:ext cx="5943600" cy="2147926"/>
          </a:xfrm>
        </p:spPr>
        <p:txBody>
          <a:bodyPr/>
          <a:lstStyle/>
          <a:p>
            <a:r>
              <a:rPr lang="en-US" dirty="0"/>
              <a:t>POLY Industrial Advisory Board</a:t>
            </a:r>
          </a:p>
        </p:txBody>
      </p:sp>
      <p:pic>
        <p:nvPicPr>
          <p:cNvPr id="5" name="Picture 28" descr="iabpin.jpg"/>
          <p:cNvPicPr>
            <a:picLocks noChangeAspect="1"/>
          </p:cNvPicPr>
          <p:nvPr/>
        </p:nvPicPr>
        <p:blipFill>
          <a:blip r:embed="rId2">
            <a:extLst>
              <a:ext uri="{28A0092B-C50C-407E-A947-70E740481C1C}">
                <a14:useLocalDpi xmlns:a14="http://schemas.microsoft.com/office/drawing/2010/main" val="0"/>
              </a:ext>
            </a:extLst>
          </a:blip>
          <a:srcRect b="3159"/>
          <a:stretch>
            <a:fillRect/>
          </a:stretch>
        </p:blipFill>
        <p:spPr bwMode="auto">
          <a:xfrm>
            <a:off x="219348" y="152401"/>
            <a:ext cx="1390104" cy="171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3590302" y="5419780"/>
            <a:ext cx="3526350" cy="830997"/>
          </a:xfrm>
          <a:prstGeom prst="rect">
            <a:avLst/>
          </a:prstGeom>
        </p:spPr>
        <p:txBody>
          <a:bodyPr wrap="none">
            <a:spAutoFit/>
          </a:bodyPr>
          <a:lstStyle/>
          <a:p>
            <a:r>
              <a:rPr lang="en-US" sz="2400" u="sng" dirty="0">
                <a:solidFill>
                  <a:prstClr val="white"/>
                </a:solidFill>
              </a:rPr>
              <a:t>Chair</a:t>
            </a:r>
            <a:r>
              <a:rPr lang="en-US" sz="2400" dirty="0">
                <a:solidFill>
                  <a:prstClr val="white"/>
                </a:solidFill>
              </a:rPr>
              <a:t>: Hayley Brown (Dow)</a:t>
            </a:r>
          </a:p>
          <a:p>
            <a:r>
              <a:rPr lang="en-US" sz="2400" dirty="0">
                <a:solidFill>
                  <a:prstClr val="white"/>
                </a:solidFill>
              </a:rPr>
              <a:t>Co-Chair: Jeff Ting (Nanite)</a:t>
            </a:r>
          </a:p>
        </p:txBody>
      </p:sp>
      <p:sp>
        <p:nvSpPr>
          <p:cNvPr id="4" name="Rectangle 3"/>
          <p:cNvSpPr/>
          <p:nvPr/>
        </p:nvSpPr>
        <p:spPr>
          <a:xfrm>
            <a:off x="5465484" y="4374517"/>
            <a:ext cx="5375832" cy="1200329"/>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3600" b="1" cap="none" spc="0" dirty="0">
                <a:ln/>
                <a:solidFill>
                  <a:schemeClr val="accent4"/>
                </a:solidFill>
                <a:effectLst/>
              </a:rPr>
              <a:t>Annual dues: $1,500</a:t>
            </a:r>
          </a:p>
          <a:p>
            <a:pPr algn="ctr"/>
            <a:r>
              <a:rPr lang="en-US" sz="3600" b="1" dirty="0">
                <a:ln/>
                <a:solidFill>
                  <a:schemeClr val="accent4"/>
                </a:solidFill>
              </a:rPr>
              <a:t>Small company dues: $500</a:t>
            </a:r>
            <a:endParaRPr lang="en-US" sz="3600" b="1" cap="none" spc="0" dirty="0">
              <a:ln/>
              <a:solidFill>
                <a:schemeClr val="accent4"/>
              </a:solidFill>
              <a:effectLst/>
            </a:endParaRPr>
          </a:p>
        </p:txBody>
      </p:sp>
      <p:sp>
        <p:nvSpPr>
          <p:cNvPr id="2" name="Footer Placeholder 1">
            <a:extLst>
              <a:ext uri="{FF2B5EF4-FFF2-40B4-BE49-F238E27FC236}">
                <a16:creationId xmlns:a16="http://schemas.microsoft.com/office/drawing/2014/main" id="{64EB3080-FB5F-46CD-BA3F-3D42669F2C56}"/>
              </a:ext>
            </a:extLst>
          </p:cNvPr>
          <p:cNvSpPr>
            <a:spLocks noGrp="1"/>
          </p:cNvSpPr>
          <p:nvPr>
            <p:ph type="ftr" sz="quarter" idx="11"/>
          </p:nvPr>
        </p:nvSpPr>
        <p:spPr/>
        <p:txBody>
          <a:bodyPr/>
          <a:lstStyle/>
          <a:p>
            <a:endParaRPr lang="en-US" dirty="0"/>
          </a:p>
        </p:txBody>
      </p:sp>
      <p:sp>
        <p:nvSpPr>
          <p:cNvPr id="8" name="Star: 5 Points 7">
            <a:extLst>
              <a:ext uri="{FF2B5EF4-FFF2-40B4-BE49-F238E27FC236}">
                <a16:creationId xmlns:a16="http://schemas.microsoft.com/office/drawing/2014/main" id="{9A525A06-4BAA-FD14-C9A4-1EE58E5DF78A}"/>
              </a:ext>
            </a:extLst>
          </p:cNvPr>
          <p:cNvSpPr/>
          <p:nvPr/>
        </p:nvSpPr>
        <p:spPr>
          <a:xfrm>
            <a:off x="1251751" y="5184559"/>
            <a:ext cx="648070" cy="674703"/>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1FD98B4C-81F9-31E9-041C-2FFE5C0D7308}"/>
              </a:ext>
            </a:extLst>
          </p:cNvPr>
          <p:cNvPicPr>
            <a:picLocks noChangeAspect="1"/>
          </p:cNvPicPr>
          <p:nvPr/>
        </p:nvPicPr>
        <p:blipFill>
          <a:blip r:embed="rId3"/>
          <a:stretch>
            <a:fillRect/>
          </a:stretch>
        </p:blipFill>
        <p:spPr>
          <a:xfrm>
            <a:off x="5365983" y="772834"/>
            <a:ext cx="6643792" cy="3421298"/>
          </a:xfrm>
          <a:prstGeom prst="rect">
            <a:avLst/>
          </a:prstGeom>
        </p:spPr>
      </p:pic>
    </p:spTree>
    <p:extLst>
      <p:ext uri="{BB962C8B-B14F-4D97-AF65-F5344CB8AC3E}">
        <p14:creationId xmlns:p14="http://schemas.microsoft.com/office/powerpoint/2010/main" val="25916522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p:custDataLst>
              <p:tags r:id="rId1"/>
            </p:custDataLst>
          </p:nvPr>
        </p:nvGraphicFramePr>
        <p:xfrm>
          <a:off x="3177" y="1589"/>
          <a:ext cx="1587" cy="1587"/>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9" name="Object 8" hidden="1"/>
                      <p:cNvPicPr/>
                      <p:nvPr/>
                    </p:nvPicPr>
                    <p:blipFill>
                      <a:blip r:embed="rId4"/>
                      <a:stretch>
                        <a:fillRect/>
                      </a:stretch>
                    </p:blipFill>
                    <p:spPr>
                      <a:xfrm>
                        <a:off x="3177" y="1589"/>
                        <a:ext cx="1587" cy="1587"/>
                      </a:xfrm>
                      <a:prstGeom prst="rect">
                        <a:avLst/>
                      </a:prstGeom>
                    </p:spPr>
                  </p:pic>
                </p:oleObj>
              </mc:Fallback>
            </mc:AlternateContent>
          </a:graphicData>
        </a:graphic>
      </p:graphicFrame>
      <p:sp>
        <p:nvSpPr>
          <p:cNvPr id="7" name="Title 6"/>
          <p:cNvSpPr>
            <a:spLocks noGrp="1"/>
          </p:cNvSpPr>
          <p:nvPr>
            <p:ph type="title"/>
          </p:nvPr>
        </p:nvSpPr>
        <p:spPr>
          <a:xfrm>
            <a:off x="271724" y="-317330"/>
            <a:ext cx="10515600" cy="1325563"/>
          </a:xfrm>
        </p:spPr>
        <p:txBody>
          <a:bodyPr>
            <a:normAutofit/>
          </a:bodyPr>
          <a:lstStyle/>
          <a:p>
            <a:r>
              <a:rPr lang="en-US" dirty="0"/>
              <a:t>IAB Mission &amp; Officers 2024</a:t>
            </a:r>
          </a:p>
        </p:txBody>
      </p:sp>
      <p:sp>
        <p:nvSpPr>
          <p:cNvPr id="4" name="Rectangle 3"/>
          <p:cNvSpPr/>
          <p:nvPr/>
        </p:nvSpPr>
        <p:spPr>
          <a:xfrm>
            <a:off x="874254" y="5924888"/>
            <a:ext cx="9772929" cy="707886"/>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r>
              <a:rPr lang="en-US" sz="2000" b="1" dirty="0">
                <a:solidFill>
                  <a:sysClr val="windowText" lastClr="000000"/>
                </a:solidFill>
                <a:ea typeface="Times New Roman" panose="02020603050405020304" pitchFamily="18" charset="0"/>
              </a:rPr>
              <a:t>“Enhance and foster industrial engagement and support to develop </a:t>
            </a:r>
            <a:r>
              <a:rPr lang="en-US" sz="2000" b="1" u="sng" dirty="0">
                <a:solidFill>
                  <a:schemeClr val="accent4">
                    <a:lumMod val="75000"/>
                  </a:schemeClr>
                </a:solidFill>
                <a:ea typeface="Times New Roman" panose="02020603050405020304" pitchFamily="18" charset="0"/>
              </a:rPr>
              <a:t>programming, education, recognition &amp; awards</a:t>
            </a:r>
            <a:r>
              <a:rPr lang="en-US" sz="2000" b="1" dirty="0">
                <a:solidFill>
                  <a:schemeClr val="accent4">
                    <a:lumMod val="75000"/>
                  </a:schemeClr>
                </a:solidFill>
                <a:ea typeface="Times New Roman" panose="02020603050405020304" pitchFamily="18" charset="0"/>
              </a:rPr>
              <a:t> </a:t>
            </a:r>
            <a:r>
              <a:rPr lang="en-US" sz="2000" b="1" dirty="0">
                <a:solidFill>
                  <a:sysClr val="windowText" lastClr="000000"/>
                </a:solidFill>
                <a:ea typeface="Times New Roman" panose="02020603050405020304" pitchFamily="18" charset="0"/>
              </a:rPr>
              <a:t>within the ACS Division of Polymer Chemistry.”</a:t>
            </a:r>
            <a:endParaRPr lang="en-US" sz="2000" dirty="0">
              <a:solidFill>
                <a:sysClr val="windowText" lastClr="000000"/>
              </a:solidFill>
              <a:ea typeface="Times New Roman" panose="02020603050405020304" pitchFamily="18" charset="0"/>
            </a:endParaRPr>
          </a:p>
        </p:txBody>
      </p:sp>
      <p:sp>
        <p:nvSpPr>
          <p:cNvPr id="13" name="Rectangle 12"/>
          <p:cNvSpPr/>
          <p:nvPr/>
        </p:nvSpPr>
        <p:spPr>
          <a:xfrm>
            <a:off x="2084344" y="3645180"/>
            <a:ext cx="3440464" cy="2354491"/>
          </a:xfrm>
          <a:prstGeom prst="rect">
            <a:avLst/>
          </a:prstGeom>
        </p:spPr>
        <p:txBody>
          <a:bodyPr wrap="square">
            <a:spAutoFit/>
          </a:bodyPr>
          <a:lstStyle/>
          <a:p>
            <a:pPr marL="285750" indent="-285750">
              <a:buFont typeface="Arial" panose="020B0604020202020204" pitchFamily="34" charset="0"/>
              <a:buChar char="•"/>
            </a:pPr>
            <a:r>
              <a:rPr lang="en-US" sz="2100" dirty="0">
                <a:solidFill>
                  <a:prstClr val="white"/>
                </a:solidFill>
              </a:rPr>
              <a:t>Networking</a:t>
            </a:r>
          </a:p>
          <a:p>
            <a:pPr marL="742950" lvl="1" indent="-285750">
              <a:buFont typeface="Arial" panose="020B0604020202020204" pitchFamily="34" charset="0"/>
              <a:buChar char="•"/>
            </a:pPr>
            <a:r>
              <a:rPr lang="en-US" sz="1400" dirty="0">
                <a:solidFill>
                  <a:prstClr val="white"/>
                </a:solidFill>
              </a:rPr>
              <a:t>Monday networking hour</a:t>
            </a:r>
          </a:p>
          <a:p>
            <a:pPr marL="742950" lvl="1" indent="-285750">
              <a:buFont typeface="Arial" panose="020B0604020202020204" pitchFamily="34" charset="0"/>
              <a:buChar char="•"/>
            </a:pPr>
            <a:r>
              <a:rPr lang="en-US" sz="1400" dirty="0">
                <a:solidFill>
                  <a:prstClr val="white"/>
                </a:solidFill>
              </a:rPr>
              <a:t>Tuesday morning breakfast</a:t>
            </a:r>
          </a:p>
          <a:p>
            <a:pPr marL="285750" indent="-285750">
              <a:buFont typeface="Arial" panose="020B0604020202020204" pitchFamily="34" charset="0"/>
              <a:buChar char="•"/>
            </a:pPr>
            <a:r>
              <a:rPr lang="en-US" sz="2100" dirty="0">
                <a:solidFill>
                  <a:prstClr val="white"/>
                </a:solidFill>
              </a:rPr>
              <a:t>Finance &amp; Reporting</a:t>
            </a:r>
          </a:p>
          <a:p>
            <a:pPr marL="742950" lvl="1" indent="-285750">
              <a:buFont typeface="Arial" panose="020B0604020202020204" pitchFamily="34" charset="0"/>
              <a:buChar char="•"/>
            </a:pPr>
            <a:r>
              <a:rPr lang="en-US" sz="1400" dirty="0">
                <a:solidFill>
                  <a:prstClr val="white"/>
                </a:solidFill>
              </a:rPr>
              <a:t>IAB business meetings</a:t>
            </a:r>
          </a:p>
          <a:p>
            <a:pPr marL="285750" indent="-285750">
              <a:buFont typeface="Arial" panose="020B0604020202020204" pitchFamily="34" charset="0"/>
              <a:buChar char="•"/>
            </a:pPr>
            <a:r>
              <a:rPr lang="en-US" sz="2100" dirty="0">
                <a:solidFill>
                  <a:prstClr val="white"/>
                </a:solidFill>
              </a:rPr>
              <a:t>Bulletin</a:t>
            </a:r>
          </a:p>
          <a:p>
            <a:pPr marL="285750" indent="-285750">
              <a:buFont typeface="Arial" panose="020B0604020202020204" pitchFamily="34" charset="0"/>
              <a:buChar char="•"/>
            </a:pPr>
            <a:r>
              <a:rPr lang="en-US" sz="2100" dirty="0">
                <a:solidFill>
                  <a:prstClr val="white"/>
                </a:solidFill>
              </a:rPr>
              <a:t>Succession Planning</a:t>
            </a:r>
          </a:p>
          <a:p>
            <a:pPr marL="285750" indent="-285750">
              <a:buFont typeface="Arial" panose="020B0604020202020204" pitchFamily="34" charset="0"/>
              <a:buChar char="•"/>
            </a:pPr>
            <a:endParaRPr lang="en-US" sz="2100" dirty="0">
              <a:solidFill>
                <a:prstClr val="white"/>
              </a:solidFill>
            </a:endParaRPr>
          </a:p>
        </p:txBody>
      </p:sp>
      <p:sp>
        <p:nvSpPr>
          <p:cNvPr id="2" name="Footer Placeholder 1">
            <a:extLst>
              <a:ext uri="{FF2B5EF4-FFF2-40B4-BE49-F238E27FC236}">
                <a16:creationId xmlns:a16="http://schemas.microsoft.com/office/drawing/2014/main" id="{AF260240-6F2E-476C-BF83-73E209010DB7}"/>
              </a:ext>
            </a:extLst>
          </p:cNvPr>
          <p:cNvSpPr>
            <a:spLocks noGrp="1"/>
          </p:cNvSpPr>
          <p:nvPr>
            <p:ph type="ftr" sz="quarter" idx="11"/>
          </p:nvPr>
        </p:nvSpPr>
        <p:spPr/>
        <p:txBody>
          <a:bodyPr/>
          <a:lstStyle/>
          <a:p>
            <a:endParaRPr lang="en-US" dirty="0"/>
          </a:p>
        </p:txBody>
      </p:sp>
      <p:sp>
        <p:nvSpPr>
          <p:cNvPr id="12" name="Rectangle 11">
            <a:extLst>
              <a:ext uri="{FF2B5EF4-FFF2-40B4-BE49-F238E27FC236}">
                <a16:creationId xmlns:a16="http://schemas.microsoft.com/office/drawing/2014/main" id="{9B7716E5-300E-4210-BD6C-9B65815ECFCC}"/>
              </a:ext>
            </a:extLst>
          </p:cNvPr>
          <p:cNvSpPr/>
          <p:nvPr/>
        </p:nvSpPr>
        <p:spPr>
          <a:xfrm>
            <a:off x="2100561" y="867609"/>
            <a:ext cx="2391104" cy="738664"/>
          </a:xfrm>
          <a:prstGeom prst="rect">
            <a:avLst/>
          </a:prstGeom>
        </p:spPr>
        <p:txBody>
          <a:bodyPr wrap="square">
            <a:spAutoFit/>
          </a:bodyPr>
          <a:lstStyle/>
          <a:p>
            <a:r>
              <a:rPr lang="en-US" sz="2100" u="sng" dirty="0">
                <a:solidFill>
                  <a:prstClr val="white"/>
                </a:solidFill>
              </a:rPr>
              <a:t>Chair</a:t>
            </a:r>
            <a:r>
              <a:rPr lang="en-US" sz="2100" dirty="0">
                <a:solidFill>
                  <a:prstClr val="white"/>
                </a:solidFill>
              </a:rPr>
              <a:t>: Hayley Brown</a:t>
            </a:r>
          </a:p>
          <a:p>
            <a:r>
              <a:rPr lang="en-US" sz="2100" dirty="0">
                <a:solidFill>
                  <a:prstClr val="white"/>
                </a:solidFill>
              </a:rPr>
              <a:t>           (Dow)</a:t>
            </a:r>
          </a:p>
        </p:txBody>
      </p:sp>
      <p:pic>
        <p:nvPicPr>
          <p:cNvPr id="8" name="Picture 7" descr="A person wearing glasses&#10;&#10;Description automatically generated with low confidence">
            <a:extLst>
              <a:ext uri="{FF2B5EF4-FFF2-40B4-BE49-F238E27FC236}">
                <a16:creationId xmlns:a16="http://schemas.microsoft.com/office/drawing/2014/main" id="{2162A677-393C-49C1-B9CD-6A2BDBC1395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83390" y="1680467"/>
            <a:ext cx="1190843" cy="1786093"/>
          </a:xfrm>
          <a:prstGeom prst="rect">
            <a:avLst/>
          </a:prstGeom>
        </p:spPr>
      </p:pic>
      <p:sp>
        <p:nvSpPr>
          <p:cNvPr id="15" name="Rectangle 14">
            <a:extLst>
              <a:ext uri="{FF2B5EF4-FFF2-40B4-BE49-F238E27FC236}">
                <a16:creationId xmlns:a16="http://schemas.microsoft.com/office/drawing/2014/main" id="{8886236C-9817-4DCF-9716-A35FC9BDB4E5}"/>
              </a:ext>
            </a:extLst>
          </p:cNvPr>
          <p:cNvSpPr/>
          <p:nvPr/>
        </p:nvSpPr>
        <p:spPr>
          <a:xfrm>
            <a:off x="5702755" y="3645180"/>
            <a:ext cx="4920129" cy="2954655"/>
          </a:xfrm>
          <a:prstGeom prst="rect">
            <a:avLst/>
          </a:prstGeom>
        </p:spPr>
        <p:txBody>
          <a:bodyPr wrap="none">
            <a:spAutoFit/>
          </a:bodyPr>
          <a:lstStyle/>
          <a:p>
            <a:pPr marL="342900" indent="-342900">
              <a:buFont typeface="Arial" panose="020B0604020202020204" pitchFamily="34" charset="0"/>
              <a:buChar char="•"/>
            </a:pPr>
            <a:r>
              <a:rPr lang="en-US" sz="2100" dirty="0">
                <a:solidFill>
                  <a:prstClr val="white"/>
                </a:solidFill>
              </a:rPr>
              <a:t>Industrial Awards (IPS &amp; YIPS) Support</a:t>
            </a:r>
          </a:p>
          <a:p>
            <a:pPr marL="342900" indent="-342900">
              <a:buFont typeface="Arial" panose="020B0604020202020204" pitchFamily="34" charset="0"/>
              <a:buChar char="•"/>
            </a:pPr>
            <a:r>
              <a:rPr lang="en-US" sz="2100" dirty="0">
                <a:solidFill>
                  <a:prstClr val="white"/>
                </a:solidFill>
              </a:rPr>
              <a:t>Membership Recruitment &amp; Retainment</a:t>
            </a:r>
          </a:p>
          <a:p>
            <a:pPr marL="342900" indent="-342900">
              <a:buFont typeface="Arial" panose="020B0604020202020204" pitchFamily="34" charset="0"/>
              <a:buChar char="•"/>
            </a:pPr>
            <a:r>
              <a:rPr lang="en-US" sz="2100" dirty="0">
                <a:solidFill>
                  <a:prstClr val="white"/>
                </a:solidFill>
              </a:rPr>
              <a:t>Ongoing New Initiatives</a:t>
            </a:r>
          </a:p>
          <a:p>
            <a:pPr marL="800100" lvl="1" indent="-342900">
              <a:buFont typeface="Arial" panose="020B0604020202020204" pitchFamily="34" charset="0"/>
              <a:buChar char="•"/>
            </a:pPr>
            <a:r>
              <a:rPr lang="en-US" sz="1400" dirty="0">
                <a:solidFill>
                  <a:prstClr val="white"/>
                </a:solidFill>
              </a:rPr>
              <a:t>Symposium Organizing</a:t>
            </a:r>
          </a:p>
          <a:p>
            <a:pPr marL="800100" lvl="1" indent="-342900">
              <a:buFont typeface="Arial" panose="020B0604020202020204" pitchFamily="34" charset="0"/>
              <a:buChar char="•"/>
            </a:pPr>
            <a:r>
              <a:rPr lang="en-US" sz="1400" dirty="0">
                <a:solidFill>
                  <a:prstClr val="white"/>
                </a:solidFill>
              </a:rPr>
              <a:t>New Industry Networking Group: Spotlight Series</a:t>
            </a:r>
          </a:p>
          <a:p>
            <a:pPr marL="285750" indent="-285750">
              <a:buFont typeface="Arial" panose="020B0604020202020204" pitchFamily="34" charset="0"/>
              <a:buChar char="•"/>
            </a:pPr>
            <a:r>
              <a:rPr lang="en-US" sz="2100" dirty="0">
                <a:solidFill>
                  <a:prstClr val="white"/>
                </a:solidFill>
              </a:rPr>
              <a:t>Programming</a:t>
            </a:r>
          </a:p>
          <a:p>
            <a:pPr marL="742950" lvl="1" indent="-285750">
              <a:buFont typeface="Arial" panose="020B0604020202020204" pitchFamily="34" charset="0"/>
              <a:buChar char="•"/>
            </a:pPr>
            <a:r>
              <a:rPr lang="en-US" sz="1600" dirty="0">
                <a:solidFill>
                  <a:prstClr val="white"/>
                </a:solidFill>
              </a:rPr>
              <a:t>IIPS</a:t>
            </a:r>
          </a:p>
          <a:p>
            <a:pPr marL="742950" lvl="1" indent="-285750">
              <a:buFont typeface="Arial" panose="020B0604020202020204" pitchFamily="34" charset="0"/>
              <a:buChar char="•"/>
            </a:pPr>
            <a:r>
              <a:rPr lang="en-US" sz="1600" dirty="0">
                <a:solidFill>
                  <a:prstClr val="white"/>
                </a:solidFill>
              </a:rPr>
              <a:t>Other industrial programming</a:t>
            </a:r>
          </a:p>
          <a:p>
            <a:pPr marL="285750" indent="-285750">
              <a:buFont typeface="Arial" panose="020B0604020202020204" pitchFamily="34" charset="0"/>
              <a:buChar char="•"/>
            </a:pPr>
            <a:endParaRPr lang="en-US" sz="2100" dirty="0">
              <a:solidFill>
                <a:prstClr val="white"/>
              </a:solidFill>
            </a:endParaRPr>
          </a:p>
          <a:p>
            <a:pPr marL="285750" indent="-285750">
              <a:buFont typeface="Arial" panose="020B0604020202020204" pitchFamily="34" charset="0"/>
              <a:buChar char="•"/>
            </a:pPr>
            <a:endParaRPr lang="en-US" sz="2100" dirty="0">
              <a:solidFill>
                <a:prstClr val="white"/>
              </a:solidFill>
            </a:endParaRPr>
          </a:p>
        </p:txBody>
      </p:sp>
      <p:pic>
        <p:nvPicPr>
          <p:cNvPr id="3" name="Picture 2" descr="A person standing in front of a body of water&#10;&#10;Description automatically generated with medium confidence">
            <a:extLst>
              <a:ext uri="{FF2B5EF4-FFF2-40B4-BE49-F238E27FC236}">
                <a16:creationId xmlns:a16="http://schemas.microsoft.com/office/drawing/2014/main" id="{C8DA24DB-391C-A414-46A9-EE1DC086828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57094" y="1606273"/>
            <a:ext cx="2005968" cy="2005968"/>
          </a:xfrm>
          <a:prstGeom prst="rect">
            <a:avLst/>
          </a:prstGeom>
        </p:spPr>
      </p:pic>
      <p:sp>
        <p:nvSpPr>
          <p:cNvPr id="6" name="Star: 5 Points 5">
            <a:extLst>
              <a:ext uri="{FF2B5EF4-FFF2-40B4-BE49-F238E27FC236}">
                <a16:creationId xmlns:a16="http://schemas.microsoft.com/office/drawing/2014/main" id="{A250F5A6-4D41-2A74-9DDD-EB6C505D1DEC}"/>
              </a:ext>
            </a:extLst>
          </p:cNvPr>
          <p:cNvSpPr/>
          <p:nvPr/>
        </p:nvSpPr>
        <p:spPr>
          <a:xfrm>
            <a:off x="1251751" y="5184559"/>
            <a:ext cx="648070" cy="674703"/>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53873F9-3C2B-5807-CFDA-0111B33F82F3}"/>
              </a:ext>
            </a:extLst>
          </p:cNvPr>
          <p:cNvSpPr/>
          <p:nvPr/>
        </p:nvSpPr>
        <p:spPr>
          <a:xfrm>
            <a:off x="6364526" y="867609"/>
            <a:ext cx="2391104" cy="738664"/>
          </a:xfrm>
          <a:prstGeom prst="rect">
            <a:avLst/>
          </a:prstGeom>
        </p:spPr>
        <p:txBody>
          <a:bodyPr wrap="square">
            <a:spAutoFit/>
          </a:bodyPr>
          <a:lstStyle/>
          <a:p>
            <a:r>
              <a:rPr lang="en-US" sz="2100" u="sng" dirty="0">
                <a:solidFill>
                  <a:prstClr val="white"/>
                </a:solidFill>
              </a:rPr>
              <a:t>Co-Chair</a:t>
            </a:r>
            <a:r>
              <a:rPr lang="en-US" sz="2100" dirty="0">
                <a:solidFill>
                  <a:prstClr val="white"/>
                </a:solidFill>
              </a:rPr>
              <a:t>: Jeff Ting</a:t>
            </a:r>
          </a:p>
          <a:p>
            <a:r>
              <a:rPr lang="en-US" sz="2100" dirty="0">
                <a:solidFill>
                  <a:prstClr val="white"/>
                </a:solidFill>
              </a:rPr>
              <a:t>           (Nanite)</a:t>
            </a:r>
          </a:p>
        </p:txBody>
      </p:sp>
    </p:spTree>
    <p:extLst>
      <p:ext uri="{BB962C8B-B14F-4D97-AF65-F5344CB8AC3E}">
        <p14:creationId xmlns:p14="http://schemas.microsoft.com/office/powerpoint/2010/main" val="19424667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CE63FF-6162-8382-BE5D-6BD8B0A8433A}"/>
              </a:ext>
            </a:extLst>
          </p:cNvPr>
          <p:cNvSpPr>
            <a:spLocks noGrp="1"/>
          </p:cNvSpPr>
          <p:nvPr>
            <p:ph type="title"/>
          </p:nvPr>
        </p:nvSpPr>
        <p:spPr>
          <a:xfrm>
            <a:off x="749423" y="136525"/>
            <a:ext cx="10515600" cy="1325563"/>
          </a:xfrm>
        </p:spPr>
        <p:txBody>
          <a:bodyPr/>
          <a:lstStyle/>
          <a:p>
            <a:r>
              <a:rPr lang="en-US" dirty="0"/>
              <a:t>Budget- Income ( $18,000 projected for 2024)</a:t>
            </a:r>
          </a:p>
        </p:txBody>
      </p:sp>
      <p:sp>
        <p:nvSpPr>
          <p:cNvPr id="3" name="Content Placeholder 2">
            <a:extLst>
              <a:ext uri="{FF2B5EF4-FFF2-40B4-BE49-F238E27FC236}">
                <a16:creationId xmlns:a16="http://schemas.microsoft.com/office/drawing/2014/main" id="{5E59B9E1-F379-16EE-27A8-CAAD9FAC9D2E}"/>
              </a:ext>
            </a:extLst>
          </p:cNvPr>
          <p:cNvSpPr>
            <a:spLocks noGrp="1"/>
          </p:cNvSpPr>
          <p:nvPr>
            <p:ph idx="1"/>
          </p:nvPr>
        </p:nvSpPr>
        <p:spPr>
          <a:xfrm>
            <a:off x="8673482" y="1825625"/>
            <a:ext cx="2680317" cy="4351338"/>
          </a:xfrm>
        </p:spPr>
        <p:txBody>
          <a:bodyPr>
            <a:normAutofit fontScale="92500" lnSpcReduction="20000"/>
          </a:bodyPr>
          <a:lstStyle/>
          <a:p>
            <a:r>
              <a:rPr lang="en-US" dirty="0"/>
              <a:t>Model with individual contacts for IAB companies encountering difficulties</a:t>
            </a:r>
          </a:p>
          <a:p>
            <a:r>
              <a:rPr lang="en-US" dirty="0"/>
              <a:t>General industry move away from generic support to specific sponsorship</a:t>
            </a:r>
          </a:p>
          <a:p>
            <a:r>
              <a:rPr lang="en-US" dirty="0"/>
              <a:t>Small companies initiative working well</a:t>
            </a:r>
          </a:p>
        </p:txBody>
      </p:sp>
      <p:sp>
        <p:nvSpPr>
          <p:cNvPr id="4" name="Footer Placeholder 3">
            <a:extLst>
              <a:ext uri="{FF2B5EF4-FFF2-40B4-BE49-F238E27FC236}">
                <a16:creationId xmlns:a16="http://schemas.microsoft.com/office/drawing/2014/main" id="{5EABE549-C571-B3E4-B41C-2D5B8451D954}"/>
              </a:ext>
            </a:extLst>
          </p:cNvPr>
          <p:cNvSpPr>
            <a:spLocks noGrp="1"/>
          </p:cNvSpPr>
          <p:nvPr>
            <p:ph type="ftr" sz="quarter" idx="11"/>
          </p:nvPr>
        </p:nvSpPr>
        <p:spPr/>
        <p:txBody>
          <a:bodyPr/>
          <a:lstStyle/>
          <a:p>
            <a:endParaRPr lang="en-US" dirty="0"/>
          </a:p>
        </p:txBody>
      </p:sp>
      <p:graphicFrame>
        <p:nvGraphicFramePr>
          <p:cNvPr id="5" name="Table 4">
            <a:extLst>
              <a:ext uri="{FF2B5EF4-FFF2-40B4-BE49-F238E27FC236}">
                <a16:creationId xmlns:a16="http://schemas.microsoft.com/office/drawing/2014/main" id="{0E471022-FDC5-668B-6153-ED532C4DC484}"/>
              </a:ext>
            </a:extLst>
          </p:cNvPr>
          <p:cNvGraphicFramePr>
            <a:graphicFrameLocks noGrp="1"/>
          </p:cNvGraphicFramePr>
          <p:nvPr>
            <p:extLst>
              <p:ext uri="{D42A27DB-BD31-4B8C-83A1-F6EECF244321}">
                <p14:modId xmlns:p14="http://schemas.microsoft.com/office/powerpoint/2010/main" val="3006697230"/>
              </p:ext>
            </p:extLst>
          </p:nvPr>
        </p:nvGraphicFramePr>
        <p:xfrm>
          <a:off x="676677" y="1436515"/>
          <a:ext cx="7703844" cy="5129557"/>
        </p:xfrm>
        <a:graphic>
          <a:graphicData uri="http://schemas.openxmlformats.org/drawingml/2006/table">
            <a:tbl>
              <a:tblPr>
                <a:tableStyleId>{93296810-A885-4BE3-A3E7-6D5BEEA58F35}</a:tableStyleId>
              </a:tblPr>
              <a:tblGrid>
                <a:gridCol w="1897754">
                  <a:extLst>
                    <a:ext uri="{9D8B030D-6E8A-4147-A177-3AD203B41FA5}">
                      <a16:colId xmlns:a16="http://schemas.microsoft.com/office/drawing/2014/main" val="3972176838"/>
                    </a:ext>
                  </a:extLst>
                </a:gridCol>
                <a:gridCol w="2144769">
                  <a:extLst>
                    <a:ext uri="{9D8B030D-6E8A-4147-A177-3AD203B41FA5}">
                      <a16:colId xmlns:a16="http://schemas.microsoft.com/office/drawing/2014/main" val="4233532278"/>
                    </a:ext>
                  </a:extLst>
                </a:gridCol>
                <a:gridCol w="3661321">
                  <a:extLst>
                    <a:ext uri="{9D8B030D-6E8A-4147-A177-3AD203B41FA5}">
                      <a16:colId xmlns:a16="http://schemas.microsoft.com/office/drawing/2014/main" val="4039322267"/>
                    </a:ext>
                  </a:extLst>
                </a:gridCol>
              </a:tblGrid>
              <a:tr h="188976">
                <a:tc>
                  <a:txBody>
                    <a:bodyPr/>
                    <a:lstStyle/>
                    <a:p>
                      <a:pPr algn="ctr" fontAlgn="b"/>
                      <a:r>
                        <a:rPr lang="en-US" sz="1400" b="1" u="none" strike="noStrike" dirty="0">
                          <a:effectLst/>
                        </a:rPr>
                        <a:t> Projected </a:t>
                      </a:r>
                      <a:endParaRPr lang="en-US" sz="1400" b="1" i="0" u="none" strike="noStrike" dirty="0">
                        <a:solidFill>
                          <a:srgbClr val="000000"/>
                        </a:solidFill>
                        <a:effectLst/>
                        <a:latin typeface="Arial" panose="020B0604020202020204" pitchFamily="34" charset="0"/>
                      </a:endParaRPr>
                    </a:p>
                  </a:txBody>
                  <a:tcPr marL="7856" marR="7856" marT="7856"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60000"/>
                        <a:lumOff val="40000"/>
                      </a:schemeClr>
                    </a:solidFill>
                  </a:tcPr>
                </a:tc>
                <a:tc>
                  <a:txBody>
                    <a:bodyPr/>
                    <a:lstStyle/>
                    <a:p>
                      <a:pPr algn="ctr" fontAlgn="b"/>
                      <a:r>
                        <a:rPr lang="en-US" sz="1400" b="1" u="none" strike="noStrike" dirty="0">
                          <a:effectLst/>
                        </a:rPr>
                        <a:t> Received </a:t>
                      </a:r>
                      <a:endParaRPr lang="en-US" sz="1400" b="1" i="0" u="none" strike="noStrike" dirty="0">
                        <a:solidFill>
                          <a:srgbClr val="000000"/>
                        </a:solidFill>
                        <a:effectLst/>
                        <a:latin typeface="Arial" panose="020B0604020202020204" pitchFamily="34" charset="0"/>
                      </a:endParaRPr>
                    </a:p>
                  </a:txBody>
                  <a:tcPr marL="7856" marR="7856" marT="7856"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60000"/>
                        <a:lumOff val="40000"/>
                      </a:schemeClr>
                    </a:solidFill>
                  </a:tcPr>
                </a:tc>
                <a:tc>
                  <a:txBody>
                    <a:bodyPr/>
                    <a:lstStyle/>
                    <a:p>
                      <a:pPr algn="ctr" fontAlgn="b"/>
                      <a:r>
                        <a:rPr lang="en-US" sz="1400" b="1" u="none" strike="noStrike" dirty="0">
                          <a:effectLst/>
                        </a:rPr>
                        <a:t>Company</a:t>
                      </a:r>
                      <a:endParaRPr lang="en-US" sz="1400" b="1" i="0" u="none" strike="noStrike" dirty="0">
                        <a:solidFill>
                          <a:srgbClr val="000000"/>
                        </a:solidFill>
                        <a:effectLst/>
                        <a:latin typeface="Arial" panose="020B0604020202020204" pitchFamily="34" charset="0"/>
                      </a:endParaRPr>
                    </a:p>
                  </a:txBody>
                  <a:tcPr marL="7856" marR="7856" marT="7856"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3555049473"/>
                  </a:ext>
                </a:extLst>
              </a:tr>
              <a:tr h="188976">
                <a:tc>
                  <a:txBody>
                    <a:bodyPr/>
                    <a:lstStyle/>
                    <a:p>
                      <a:pPr algn="r" fontAlgn="b"/>
                      <a:r>
                        <a:rPr lang="en-US" sz="1400" u="none" strike="noStrike" dirty="0">
                          <a:effectLst/>
                        </a:rPr>
                        <a:t> $       1,500.00 </a:t>
                      </a:r>
                      <a:endParaRPr lang="en-US" sz="1400" b="0" i="0" u="none" strike="noStrike" dirty="0">
                        <a:solidFill>
                          <a:srgbClr val="000000"/>
                        </a:solidFill>
                        <a:effectLst/>
                        <a:latin typeface="Arial" panose="020B0604020202020204" pitchFamily="34" charset="0"/>
                      </a:endParaRPr>
                    </a:p>
                  </a:txBody>
                  <a:tcPr marL="7856" marR="7856" marT="7856"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fontAlgn="b"/>
                      <a:r>
                        <a:rPr lang="en-US" sz="1400" u="none" strike="noStrike" dirty="0">
                          <a:effectLst/>
                        </a:rPr>
                        <a:t> </a:t>
                      </a:r>
                      <a:endParaRPr lang="en-US" sz="1400" b="0" i="0" u="none" strike="noStrike" dirty="0">
                        <a:solidFill>
                          <a:srgbClr val="000000"/>
                        </a:solidFill>
                        <a:effectLst/>
                        <a:latin typeface="Arial" panose="020B0604020202020204" pitchFamily="34" charset="0"/>
                      </a:endParaRPr>
                    </a:p>
                  </a:txBody>
                  <a:tcPr marL="7856" marR="7856" marT="7856"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b"/>
                      <a:r>
                        <a:rPr lang="en-US" sz="1400" u="none" strike="noStrike" dirty="0">
                          <a:effectLst/>
                        </a:rPr>
                        <a:t>3M</a:t>
                      </a:r>
                      <a:endParaRPr lang="en-US" sz="1400" b="0" i="0" u="none" strike="noStrike" dirty="0">
                        <a:solidFill>
                          <a:srgbClr val="000000"/>
                        </a:solidFill>
                        <a:effectLst/>
                        <a:latin typeface="Arial" panose="020B0604020202020204" pitchFamily="34" charset="0"/>
                      </a:endParaRPr>
                    </a:p>
                  </a:txBody>
                  <a:tcPr marL="7856" marR="7856" marT="7856"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606609454"/>
                  </a:ext>
                </a:extLst>
              </a:tr>
              <a:tr h="188976">
                <a:tc>
                  <a:txBody>
                    <a:bodyPr/>
                    <a:lstStyle/>
                    <a:p>
                      <a:pPr algn="r" fontAlgn="b"/>
                      <a:r>
                        <a:rPr lang="en-US" sz="1400" u="none" strike="noStrike">
                          <a:effectLst/>
                        </a:rPr>
                        <a:t> $       1,500.00 </a:t>
                      </a:r>
                      <a:endParaRPr lang="en-US" sz="1400" b="0" i="0" u="none" strike="noStrike">
                        <a:solidFill>
                          <a:srgbClr val="000000"/>
                        </a:solidFill>
                        <a:effectLst/>
                        <a:latin typeface="Arial" panose="020B0604020202020204" pitchFamily="34" charset="0"/>
                      </a:endParaRPr>
                    </a:p>
                  </a:txBody>
                  <a:tcPr marL="7856" marR="7856" marT="7856"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fontAlgn="b"/>
                      <a:r>
                        <a:rPr lang="en-US" sz="1400" u="none" strike="noStrike" dirty="0">
                          <a:effectLst/>
                        </a:rPr>
                        <a:t> </a:t>
                      </a:r>
                      <a:endParaRPr lang="en-US" sz="1400" b="0" i="0" u="none" strike="noStrike" dirty="0">
                        <a:solidFill>
                          <a:srgbClr val="000000"/>
                        </a:solidFill>
                        <a:effectLst/>
                        <a:latin typeface="Arial" panose="020B0604020202020204" pitchFamily="34" charset="0"/>
                      </a:endParaRPr>
                    </a:p>
                  </a:txBody>
                  <a:tcPr marL="7856" marR="7856" marT="7856"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b"/>
                      <a:r>
                        <a:rPr lang="en-US" sz="1400" u="none" strike="noStrike" dirty="0">
                          <a:effectLst/>
                        </a:rPr>
                        <a:t>Aramco Services</a:t>
                      </a:r>
                      <a:endParaRPr lang="en-US" sz="1400" b="0" i="0" u="none" strike="noStrike" dirty="0">
                        <a:solidFill>
                          <a:srgbClr val="000000"/>
                        </a:solidFill>
                        <a:effectLst/>
                        <a:latin typeface="Arial" panose="020B0604020202020204" pitchFamily="34" charset="0"/>
                      </a:endParaRPr>
                    </a:p>
                  </a:txBody>
                  <a:tcPr marL="7856" marR="7856" marT="7856"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849599294"/>
                  </a:ext>
                </a:extLst>
              </a:tr>
              <a:tr h="188976">
                <a:tc>
                  <a:txBody>
                    <a:bodyPr/>
                    <a:lstStyle/>
                    <a:p>
                      <a:pPr algn="r" fontAlgn="b"/>
                      <a:r>
                        <a:rPr lang="en-US" sz="1400" u="none" strike="noStrike" dirty="0">
                          <a:effectLst/>
                        </a:rPr>
                        <a:t> $       1,500.00 </a:t>
                      </a:r>
                      <a:endParaRPr lang="en-US" sz="1400" b="0" i="0" u="none" strike="noStrike" dirty="0">
                        <a:solidFill>
                          <a:srgbClr val="000000"/>
                        </a:solidFill>
                        <a:effectLst/>
                        <a:latin typeface="Arial" panose="020B0604020202020204" pitchFamily="34" charset="0"/>
                      </a:endParaRPr>
                    </a:p>
                  </a:txBody>
                  <a:tcPr marL="7856" marR="7856" marT="7856"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fontAlgn="b"/>
                      <a:r>
                        <a:rPr lang="en-US" sz="1400" u="none" strike="noStrike" dirty="0">
                          <a:effectLst/>
                        </a:rPr>
                        <a:t> $  1,500.00 </a:t>
                      </a:r>
                      <a:endParaRPr lang="en-US" sz="1400" b="0" i="0" u="none" strike="noStrike" dirty="0">
                        <a:solidFill>
                          <a:srgbClr val="000000"/>
                        </a:solidFill>
                        <a:effectLst/>
                        <a:latin typeface="Arial" panose="020B0604020202020204" pitchFamily="34" charset="0"/>
                      </a:endParaRPr>
                    </a:p>
                  </a:txBody>
                  <a:tcPr marL="7856" marR="7856" marT="7856"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b"/>
                      <a:r>
                        <a:rPr lang="en-US" sz="1400" u="none" strike="noStrike" dirty="0">
                          <a:effectLst/>
                        </a:rPr>
                        <a:t>Arkema</a:t>
                      </a:r>
                      <a:endParaRPr lang="en-US" sz="1400" b="0" i="0" u="none" strike="noStrike" dirty="0">
                        <a:solidFill>
                          <a:srgbClr val="000000"/>
                        </a:solidFill>
                        <a:effectLst/>
                        <a:latin typeface="Arial" panose="020B0604020202020204" pitchFamily="34" charset="0"/>
                      </a:endParaRPr>
                    </a:p>
                  </a:txBody>
                  <a:tcPr marL="7856" marR="7856" marT="7856"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839417791"/>
                  </a:ext>
                </a:extLst>
              </a:tr>
              <a:tr h="235079">
                <a:tc>
                  <a:txBody>
                    <a:bodyPr/>
                    <a:lstStyle/>
                    <a:p>
                      <a:pPr algn="r" fontAlgn="b"/>
                      <a:r>
                        <a:rPr lang="en-US" sz="1400" u="none" strike="noStrike">
                          <a:effectLst/>
                        </a:rPr>
                        <a:t> $       1,500.00 </a:t>
                      </a:r>
                      <a:endParaRPr lang="en-US" sz="1400" b="0" i="0" u="none" strike="noStrike">
                        <a:solidFill>
                          <a:srgbClr val="000000"/>
                        </a:solidFill>
                        <a:effectLst/>
                        <a:latin typeface="Arial" panose="020B0604020202020204" pitchFamily="34" charset="0"/>
                      </a:endParaRPr>
                    </a:p>
                  </a:txBody>
                  <a:tcPr marL="7856" marR="7856" marT="7856"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fontAlgn="b"/>
                      <a:r>
                        <a:rPr lang="en-US" sz="1400" u="none" strike="noStrike" dirty="0">
                          <a:effectLst/>
                        </a:rPr>
                        <a:t> $ 1,500.00 </a:t>
                      </a:r>
                      <a:endParaRPr lang="en-US" sz="1400" b="0" i="0" u="none" strike="noStrike" dirty="0">
                        <a:solidFill>
                          <a:srgbClr val="000000"/>
                        </a:solidFill>
                        <a:effectLst/>
                        <a:latin typeface="Arial" panose="020B0604020202020204" pitchFamily="34" charset="0"/>
                      </a:endParaRPr>
                    </a:p>
                  </a:txBody>
                  <a:tcPr marL="7856" marR="7856" marT="7856"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b"/>
                      <a:r>
                        <a:rPr lang="en-US" sz="1400" u="none" strike="noStrike">
                          <a:effectLst/>
                        </a:rPr>
                        <a:t>BASF</a:t>
                      </a:r>
                      <a:endParaRPr lang="en-US" sz="1400" b="0" i="0" u="none" strike="noStrike">
                        <a:solidFill>
                          <a:srgbClr val="000000"/>
                        </a:solidFill>
                        <a:effectLst/>
                        <a:latin typeface="Arial" panose="020B0604020202020204" pitchFamily="34" charset="0"/>
                      </a:endParaRPr>
                    </a:p>
                  </a:txBody>
                  <a:tcPr marL="7856" marR="7856" marT="7856"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931272742"/>
                  </a:ext>
                </a:extLst>
              </a:tr>
              <a:tr h="188976">
                <a:tc>
                  <a:txBody>
                    <a:bodyPr/>
                    <a:lstStyle/>
                    <a:p>
                      <a:pPr algn="r" fontAlgn="b"/>
                      <a:r>
                        <a:rPr lang="en-US" sz="1400" u="none" strike="noStrike">
                          <a:effectLst/>
                        </a:rPr>
                        <a:t> $          500.00 </a:t>
                      </a:r>
                      <a:endParaRPr lang="en-US" sz="1400" b="0" i="0" u="none" strike="noStrike">
                        <a:solidFill>
                          <a:srgbClr val="000000"/>
                        </a:solidFill>
                        <a:effectLst/>
                        <a:latin typeface="Arial" panose="020B0604020202020204" pitchFamily="34" charset="0"/>
                      </a:endParaRPr>
                    </a:p>
                  </a:txBody>
                  <a:tcPr marL="7856" marR="7856" marT="7856"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fontAlgn="b"/>
                      <a:r>
                        <a:rPr lang="en-US" sz="1400" u="none" strike="noStrike" dirty="0">
                          <a:effectLst/>
                        </a:rPr>
                        <a:t> $    500.00 </a:t>
                      </a:r>
                      <a:endParaRPr lang="en-US" sz="1400" b="0" i="0" u="none" strike="noStrike" dirty="0">
                        <a:solidFill>
                          <a:srgbClr val="000000"/>
                        </a:solidFill>
                        <a:effectLst/>
                        <a:latin typeface="Arial" panose="020B0604020202020204" pitchFamily="34" charset="0"/>
                      </a:endParaRPr>
                    </a:p>
                  </a:txBody>
                  <a:tcPr marL="7856" marR="7856" marT="7856"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b"/>
                      <a:r>
                        <a:rPr lang="en-US" sz="1400" u="none" strike="noStrike" dirty="0">
                          <a:effectLst/>
                        </a:rPr>
                        <a:t>Citrine Informatics</a:t>
                      </a:r>
                      <a:endParaRPr lang="en-US" sz="1400" b="0" i="0" u="none" strike="noStrike" dirty="0">
                        <a:solidFill>
                          <a:srgbClr val="222222"/>
                        </a:solidFill>
                        <a:effectLst/>
                        <a:latin typeface="Arial" panose="020B0604020202020204" pitchFamily="34" charset="0"/>
                      </a:endParaRPr>
                    </a:p>
                  </a:txBody>
                  <a:tcPr marL="7856" marR="7856" marT="7856"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93111789"/>
                  </a:ext>
                </a:extLst>
              </a:tr>
              <a:tr h="235079">
                <a:tc>
                  <a:txBody>
                    <a:bodyPr/>
                    <a:lstStyle/>
                    <a:p>
                      <a:pPr algn="r" fontAlgn="b"/>
                      <a:r>
                        <a:rPr lang="en-US" sz="1400" u="none" strike="noStrike">
                          <a:effectLst/>
                        </a:rPr>
                        <a:t> $       1,500.00 </a:t>
                      </a:r>
                      <a:endParaRPr lang="en-US" sz="1400" b="0" i="0" u="none" strike="noStrike">
                        <a:solidFill>
                          <a:srgbClr val="000000"/>
                        </a:solidFill>
                        <a:effectLst/>
                        <a:latin typeface="Arial" panose="020B0604020202020204" pitchFamily="34" charset="0"/>
                      </a:endParaRPr>
                    </a:p>
                  </a:txBody>
                  <a:tcPr marL="7856" marR="7856" marT="7856"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fontAlgn="b"/>
                      <a:r>
                        <a:rPr lang="en-US" sz="1400" u="none" strike="noStrike" dirty="0">
                          <a:effectLst/>
                        </a:rPr>
                        <a:t> </a:t>
                      </a:r>
                      <a:endParaRPr lang="en-US" sz="1400" b="0" i="0" u="none" strike="noStrike" dirty="0">
                        <a:solidFill>
                          <a:srgbClr val="000000"/>
                        </a:solidFill>
                        <a:effectLst/>
                        <a:latin typeface="Arial" panose="020B0604020202020204" pitchFamily="34" charset="0"/>
                      </a:endParaRPr>
                    </a:p>
                  </a:txBody>
                  <a:tcPr marL="7856" marR="7856" marT="7856"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b"/>
                      <a:r>
                        <a:rPr lang="en-US" sz="1400" u="none" strike="noStrike" dirty="0">
                          <a:effectLst/>
                        </a:rPr>
                        <a:t>Covestro</a:t>
                      </a:r>
                      <a:endParaRPr lang="en-US" sz="1400" b="0" i="0" u="none" strike="noStrike" dirty="0">
                        <a:solidFill>
                          <a:srgbClr val="000000"/>
                        </a:solidFill>
                        <a:effectLst/>
                        <a:latin typeface="Arial" panose="020B0604020202020204" pitchFamily="34" charset="0"/>
                      </a:endParaRPr>
                    </a:p>
                  </a:txBody>
                  <a:tcPr marL="7856" marR="7856" marT="7856"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500553827"/>
                  </a:ext>
                </a:extLst>
              </a:tr>
              <a:tr h="188976">
                <a:tc>
                  <a:txBody>
                    <a:bodyPr/>
                    <a:lstStyle/>
                    <a:p>
                      <a:pPr algn="r" fontAlgn="b"/>
                      <a:r>
                        <a:rPr lang="en-US" sz="1400" u="none" strike="noStrike">
                          <a:effectLst/>
                        </a:rPr>
                        <a:t> $       1,500.00 </a:t>
                      </a:r>
                      <a:endParaRPr lang="en-US" sz="1400" b="0" i="0" u="none" strike="noStrike">
                        <a:solidFill>
                          <a:srgbClr val="000000"/>
                        </a:solidFill>
                        <a:effectLst/>
                        <a:latin typeface="Arial" panose="020B0604020202020204" pitchFamily="34" charset="0"/>
                      </a:endParaRPr>
                    </a:p>
                  </a:txBody>
                  <a:tcPr marL="7856" marR="7856" marT="7856"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fontAlgn="b"/>
                      <a:r>
                        <a:rPr lang="en-US" sz="1400" u="none" strike="noStrike" dirty="0">
                          <a:effectLst/>
                        </a:rPr>
                        <a:t> $1,500.00 </a:t>
                      </a:r>
                      <a:endParaRPr lang="en-US" sz="1400" b="0" i="0" u="none" strike="noStrike" dirty="0">
                        <a:solidFill>
                          <a:srgbClr val="000000"/>
                        </a:solidFill>
                        <a:effectLst/>
                        <a:latin typeface="Arial" panose="020B0604020202020204" pitchFamily="34" charset="0"/>
                      </a:endParaRPr>
                    </a:p>
                  </a:txBody>
                  <a:tcPr marL="7856" marR="7856" marT="7856"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b"/>
                      <a:r>
                        <a:rPr lang="en-US" sz="1400" u="none" strike="noStrike" dirty="0">
                          <a:effectLst/>
                        </a:rPr>
                        <a:t>The Dow Chemical Company</a:t>
                      </a:r>
                      <a:endParaRPr lang="en-US" sz="1400" b="0" i="0" u="none" strike="noStrike" dirty="0">
                        <a:solidFill>
                          <a:srgbClr val="000000"/>
                        </a:solidFill>
                        <a:effectLst/>
                        <a:latin typeface="Arial" panose="020B0604020202020204" pitchFamily="34" charset="0"/>
                      </a:endParaRPr>
                    </a:p>
                  </a:txBody>
                  <a:tcPr marL="7856" marR="7856" marT="7856"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024484270"/>
                  </a:ext>
                </a:extLst>
              </a:tr>
              <a:tr h="235079">
                <a:tc>
                  <a:txBody>
                    <a:bodyPr/>
                    <a:lstStyle/>
                    <a:p>
                      <a:pPr algn="r" fontAlgn="b"/>
                      <a:r>
                        <a:rPr lang="en-US" sz="1400" u="none" strike="noStrike">
                          <a:effectLst/>
                        </a:rPr>
                        <a:t> $       1,500.00 </a:t>
                      </a:r>
                      <a:endParaRPr lang="en-US" sz="1400" b="0" i="0" u="none" strike="noStrike">
                        <a:solidFill>
                          <a:srgbClr val="000000"/>
                        </a:solidFill>
                        <a:effectLst/>
                        <a:latin typeface="Arial" panose="020B0604020202020204" pitchFamily="34" charset="0"/>
                      </a:endParaRPr>
                    </a:p>
                  </a:txBody>
                  <a:tcPr marL="7856" marR="7856" marT="7856"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fontAlgn="b"/>
                      <a:r>
                        <a:rPr lang="en-US" sz="1400" u="none" strike="noStrike" dirty="0">
                          <a:effectLst/>
                        </a:rPr>
                        <a:t> $1,500.00 </a:t>
                      </a:r>
                      <a:endParaRPr lang="en-US" sz="1400" b="0" i="0" u="none" strike="noStrike" dirty="0">
                        <a:solidFill>
                          <a:srgbClr val="000000"/>
                        </a:solidFill>
                        <a:effectLst/>
                        <a:latin typeface="Arial" panose="020B0604020202020204" pitchFamily="34" charset="0"/>
                      </a:endParaRPr>
                    </a:p>
                  </a:txBody>
                  <a:tcPr marL="7856" marR="7856" marT="7856"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b"/>
                      <a:r>
                        <a:rPr lang="en-US" sz="1400" u="none" strike="noStrike">
                          <a:effectLst/>
                        </a:rPr>
                        <a:t>Eastman Chemical</a:t>
                      </a:r>
                      <a:endParaRPr lang="en-US" sz="1400" b="0" i="0" u="none" strike="noStrike">
                        <a:solidFill>
                          <a:srgbClr val="000000"/>
                        </a:solidFill>
                        <a:effectLst/>
                        <a:latin typeface="Arial" panose="020B0604020202020204" pitchFamily="34" charset="0"/>
                      </a:endParaRPr>
                    </a:p>
                  </a:txBody>
                  <a:tcPr marL="7856" marR="7856" marT="7856"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446164761"/>
                  </a:ext>
                </a:extLst>
              </a:tr>
              <a:tr h="188976">
                <a:tc>
                  <a:txBody>
                    <a:bodyPr/>
                    <a:lstStyle/>
                    <a:p>
                      <a:pPr algn="r" fontAlgn="b"/>
                      <a:r>
                        <a:rPr lang="en-US" sz="1400" u="none" strike="noStrike">
                          <a:effectLst/>
                        </a:rPr>
                        <a:t> $       1,500.00 </a:t>
                      </a:r>
                      <a:endParaRPr lang="en-US" sz="1400" b="0" i="0" u="none" strike="noStrike">
                        <a:solidFill>
                          <a:srgbClr val="000000"/>
                        </a:solidFill>
                        <a:effectLst/>
                        <a:latin typeface="Arial" panose="020B0604020202020204" pitchFamily="34" charset="0"/>
                      </a:endParaRPr>
                    </a:p>
                  </a:txBody>
                  <a:tcPr marL="7856" marR="7856" marT="7856"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fontAlgn="b"/>
                      <a:r>
                        <a:rPr lang="en-US" sz="1400" u="none" strike="noStrike" dirty="0">
                          <a:effectLst/>
                        </a:rPr>
                        <a:t> </a:t>
                      </a:r>
                      <a:endParaRPr lang="en-US" sz="1400" b="0" i="0" u="none" strike="noStrike" dirty="0">
                        <a:solidFill>
                          <a:srgbClr val="000000"/>
                        </a:solidFill>
                        <a:effectLst/>
                        <a:latin typeface="Arial" panose="020B0604020202020204" pitchFamily="34" charset="0"/>
                      </a:endParaRPr>
                    </a:p>
                  </a:txBody>
                  <a:tcPr marL="7856" marR="7856" marT="7856"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b"/>
                      <a:r>
                        <a:rPr lang="en-US" sz="1400" u="none" strike="noStrike" dirty="0" err="1">
                          <a:effectLst/>
                        </a:rPr>
                        <a:t>Gelest</a:t>
                      </a:r>
                      <a:endParaRPr lang="en-US" sz="1400" b="0" i="0" u="none" strike="noStrike" dirty="0">
                        <a:solidFill>
                          <a:srgbClr val="000000"/>
                        </a:solidFill>
                        <a:effectLst/>
                        <a:latin typeface="Arial" panose="020B0604020202020204" pitchFamily="34" charset="0"/>
                      </a:endParaRPr>
                    </a:p>
                  </a:txBody>
                  <a:tcPr marL="7856" marR="7856" marT="7856"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751146180"/>
                  </a:ext>
                </a:extLst>
              </a:tr>
              <a:tr h="188976">
                <a:tc>
                  <a:txBody>
                    <a:bodyPr/>
                    <a:lstStyle/>
                    <a:p>
                      <a:pPr algn="r" fontAlgn="b"/>
                      <a:r>
                        <a:rPr lang="en-US" sz="1400" u="none" strike="noStrike">
                          <a:effectLst/>
                        </a:rPr>
                        <a:t> $       1,500.00 </a:t>
                      </a:r>
                      <a:endParaRPr lang="en-US" sz="1400" b="0" i="0" u="none" strike="noStrike">
                        <a:solidFill>
                          <a:srgbClr val="000000"/>
                        </a:solidFill>
                        <a:effectLst/>
                        <a:latin typeface="Arial" panose="020B0604020202020204" pitchFamily="34" charset="0"/>
                      </a:endParaRPr>
                    </a:p>
                  </a:txBody>
                  <a:tcPr marL="7856" marR="7856" marT="7856"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fontAlgn="b"/>
                      <a:r>
                        <a:rPr lang="en-US" sz="1400" u="none" strike="noStrike" dirty="0">
                          <a:effectLst/>
                        </a:rPr>
                        <a:t> $1,500.00 </a:t>
                      </a:r>
                      <a:endParaRPr lang="en-US" sz="1400" b="0" i="0" u="none" strike="noStrike" dirty="0">
                        <a:solidFill>
                          <a:srgbClr val="000000"/>
                        </a:solidFill>
                        <a:effectLst/>
                        <a:latin typeface="Arial" panose="020B0604020202020204" pitchFamily="34" charset="0"/>
                      </a:endParaRPr>
                    </a:p>
                  </a:txBody>
                  <a:tcPr marL="7856" marR="7856" marT="7856"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b"/>
                      <a:r>
                        <a:rPr lang="en-US" sz="1400" u="none" strike="noStrike" dirty="0" err="1">
                          <a:effectLst/>
                        </a:rPr>
                        <a:t>Glaukos</a:t>
                      </a:r>
                      <a:endParaRPr lang="en-US" sz="1400" b="0" i="0" u="none" strike="noStrike" dirty="0">
                        <a:solidFill>
                          <a:srgbClr val="000000"/>
                        </a:solidFill>
                        <a:effectLst/>
                        <a:latin typeface="Arial" panose="020B0604020202020204" pitchFamily="34" charset="0"/>
                      </a:endParaRPr>
                    </a:p>
                  </a:txBody>
                  <a:tcPr marL="7856" marR="7856" marT="7856"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25528229"/>
                  </a:ext>
                </a:extLst>
              </a:tr>
              <a:tr h="188976">
                <a:tc>
                  <a:txBody>
                    <a:bodyPr/>
                    <a:lstStyle/>
                    <a:p>
                      <a:pPr algn="r" fontAlgn="b"/>
                      <a:r>
                        <a:rPr lang="en-US" sz="1400" u="none" strike="noStrike">
                          <a:effectLst/>
                        </a:rPr>
                        <a:t> $       1,500.00 </a:t>
                      </a:r>
                      <a:endParaRPr lang="en-US" sz="1400" b="0" i="0" u="none" strike="noStrike">
                        <a:solidFill>
                          <a:srgbClr val="000000"/>
                        </a:solidFill>
                        <a:effectLst/>
                        <a:latin typeface="Arial" panose="020B0604020202020204" pitchFamily="34" charset="0"/>
                      </a:endParaRPr>
                    </a:p>
                  </a:txBody>
                  <a:tcPr marL="7856" marR="7856" marT="7856"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fontAlgn="b"/>
                      <a:r>
                        <a:rPr lang="en-US" sz="1400" u="none" strike="noStrike" dirty="0">
                          <a:effectLst/>
                        </a:rPr>
                        <a:t> </a:t>
                      </a:r>
                      <a:endParaRPr lang="en-US" sz="1400" b="0" i="0" u="none" strike="noStrike" dirty="0">
                        <a:solidFill>
                          <a:srgbClr val="000000"/>
                        </a:solidFill>
                        <a:effectLst/>
                        <a:latin typeface="Arial" panose="020B0604020202020204" pitchFamily="34" charset="0"/>
                      </a:endParaRPr>
                    </a:p>
                  </a:txBody>
                  <a:tcPr marL="7856" marR="7856" marT="7856"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b"/>
                      <a:r>
                        <a:rPr lang="en-US" sz="1400" u="none" strike="noStrike">
                          <a:effectLst/>
                        </a:rPr>
                        <a:t>Kraton</a:t>
                      </a:r>
                      <a:endParaRPr lang="en-US" sz="1400" b="0" i="0" u="none" strike="noStrike">
                        <a:solidFill>
                          <a:srgbClr val="000000"/>
                        </a:solidFill>
                        <a:effectLst/>
                        <a:latin typeface="Arial" panose="020B0604020202020204" pitchFamily="34" charset="0"/>
                      </a:endParaRPr>
                    </a:p>
                  </a:txBody>
                  <a:tcPr marL="7856" marR="7856" marT="7856"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703513265"/>
                  </a:ext>
                </a:extLst>
              </a:tr>
              <a:tr h="188976">
                <a:tc>
                  <a:txBody>
                    <a:bodyPr/>
                    <a:lstStyle/>
                    <a:p>
                      <a:pPr algn="r" fontAlgn="b"/>
                      <a:r>
                        <a:rPr lang="en-US" sz="1400" u="none" strike="noStrike">
                          <a:effectLst/>
                        </a:rPr>
                        <a:t> $       1,500.00 </a:t>
                      </a:r>
                      <a:endParaRPr lang="en-US" sz="1400" b="0" i="0" u="none" strike="noStrike">
                        <a:solidFill>
                          <a:srgbClr val="000000"/>
                        </a:solidFill>
                        <a:effectLst/>
                        <a:latin typeface="Arial" panose="020B0604020202020204" pitchFamily="34" charset="0"/>
                      </a:endParaRPr>
                    </a:p>
                  </a:txBody>
                  <a:tcPr marL="7856" marR="7856" marT="7856"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fontAlgn="b"/>
                      <a:r>
                        <a:rPr lang="en-US" sz="1400" u="none" strike="noStrike" dirty="0">
                          <a:effectLst/>
                        </a:rPr>
                        <a:t> </a:t>
                      </a:r>
                      <a:endParaRPr lang="en-US" sz="1400" b="0" i="0" u="none" strike="noStrike" dirty="0">
                        <a:solidFill>
                          <a:srgbClr val="000000"/>
                        </a:solidFill>
                        <a:effectLst/>
                        <a:latin typeface="Arial" panose="020B0604020202020204" pitchFamily="34" charset="0"/>
                      </a:endParaRPr>
                    </a:p>
                  </a:txBody>
                  <a:tcPr marL="7856" marR="7856" marT="7856"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b"/>
                      <a:r>
                        <a:rPr lang="en-US" sz="1400" u="none" strike="noStrike" dirty="0" err="1">
                          <a:effectLst/>
                        </a:rPr>
                        <a:t>Lyten</a:t>
                      </a:r>
                      <a:endParaRPr lang="en-US" sz="1400" b="0" i="0" u="none" strike="noStrike" dirty="0">
                        <a:solidFill>
                          <a:srgbClr val="000000"/>
                        </a:solidFill>
                        <a:effectLst/>
                        <a:latin typeface="Arial" panose="020B0604020202020204" pitchFamily="34" charset="0"/>
                      </a:endParaRPr>
                    </a:p>
                  </a:txBody>
                  <a:tcPr marL="7856" marR="7856" marT="7856"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360553835"/>
                  </a:ext>
                </a:extLst>
              </a:tr>
              <a:tr h="188976">
                <a:tc>
                  <a:txBody>
                    <a:bodyPr/>
                    <a:lstStyle/>
                    <a:p>
                      <a:pPr algn="r" fontAlgn="b"/>
                      <a:r>
                        <a:rPr lang="en-US" sz="1400" u="none" strike="noStrike">
                          <a:effectLst/>
                        </a:rPr>
                        <a:t> $       1,500.00 </a:t>
                      </a:r>
                      <a:endParaRPr lang="en-US" sz="1400" b="0" i="0" u="none" strike="noStrike">
                        <a:solidFill>
                          <a:srgbClr val="000000"/>
                        </a:solidFill>
                        <a:effectLst/>
                        <a:latin typeface="Arial" panose="020B0604020202020204" pitchFamily="34" charset="0"/>
                      </a:endParaRPr>
                    </a:p>
                  </a:txBody>
                  <a:tcPr marL="7856" marR="7856" marT="7856"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fontAlgn="b"/>
                      <a:r>
                        <a:rPr lang="en-US" sz="1400" u="none" strike="noStrike" dirty="0">
                          <a:effectLst/>
                        </a:rPr>
                        <a:t> $ 1,500.00 </a:t>
                      </a:r>
                      <a:endParaRPr lang="en-US" sz="1400" b="0" i="0" u="none" strike="noStrike" dirty="0">
                        <a:solidFill>
                          <a:srgbClr val="000000"/>
                        </a:solidFill>
                        <a:effectLst/>
                        <a:latin typeface="Arial" panose="020B0604020202020204" pitchFamily="34" charset="0"/>
                      </a:endParaRPr>
                    </a:p>
                  </a:txBody>
                  <a:tcPr marL="7856" marR="7856" marT="7856"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b"/>
                      <a:r>
                        <a:rPr lang="en-US" sz="1400" u="none" strike="noStrike">
                          <a:effectLst/>
                        </a:rPr>
                        <a:t>Milliken</a:t>
                      </a:r>
                      <a:endParaRPr lang="en-US" sz="1400" b="0" i="0" u="none" strike="noStrike">
                        <a:solidFill>
                          <a:srgbClr val="000000"/>
                        </a:solidFill>
                        <a:effectLst/>
                        <a:latin typeface="Arial" panose="020B0604020202020204" pitchFamily="34" charset="0"/>
                      </a:endParaRPr>
                    </a:p>
                  </a:txBody>
                  <a:tcPr marL="7856" marR="7856" marT="7856"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746171089"/>
                  </a:ext>
                </a:extLst>
              </a:tr>
              <a:tr h="188976">
                <a:tc>
                  <a:txBody>
                    <a:bodyPr/>
                    <a:lstStyle/>
                    <a:p>
                      <a:pPr algn="r" fontAlgn="b"/>
                      <a:r>
                        <a:rPr lang="en-US" sz="1400" u="none" strike="noStrike">
                          <a:effectLst/>
                        </a:rPr>
                        <a:t> $          500.00 </a:t>
                      </a:r>
                      <a:endParaRPr lang="en-US" sz="1400" b="0" i="0" u="none" strike="noStrike">
                        <a:solidFill>
                          <a:srgbClr val="000000"/>
                        </a:solidFill>
                        <a:effectLst/>
                        <a:latin typeface="Arial" panose="020B0604020202020204" pitchFamily="34" charset="0"/>
                      </a:endParaRPr>
                    </a:p>
                  </a:txBody>
                  <a:tcPr marL="7856" marR="7856" marT="7856"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fontAlgn="b"/>
                      <a:r>
                        <a:rPr lang="en-US" sz="1400" u="none" strike="noStrike" dirty="0">
                          <a:effectLst/>
                        </a:rPr>
                        <a:t> $  500.00 </a:t>
                      </a:r>
                      <a:endParaRPr lang="en-US" sz="1400" b="0" i="0" u="none" strike="noStrike" dirty="0">
                        <a:solidFill>
                          <a:srgbClr val="000000"/>
                        </a:solidFill>
                        <a:effectLst/>
                        <a:latin typeface="Arial" panose="020B0604020202020204" pitchFamily="34" charset="0"/>
                      </a:endParaRPr>
                    </a:p>
                  </a:txBody>
                  <a:tcPr marL="7856" marR="7856" marT="7856"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b"/>
                      <a:r>
                        <a:rPr lang="en-US" sz="1400" u="none" strike="noStrike" dirty="0">
                          <a:effectLst/>
                        </a:rPr>
                        <a:t>Nanite</a:t>
                      </a:r>
                      <a:endParaRPr lang="en-US" sz="1400" b="0" i="0" u="none" strike="noStrike" dirty="0">
                        <a:solidFill>
                          <a:srgbClr val="000000"/>
                        </a:solidFill>
                        <a:effectLst/>
                        <a:latin typeface="Arial" panose="020B0604020202020204" pitchFamily="34" charset="0"/>
                      </a:endParaRPr>
                    </a:p>
                  </a:txBody>
                  <a:tcPr marL="7856" marR="7856" marT="7856"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167540360"/>
                  </a:ext>
                </a:extLst>
              </a:tr>
              <a:tr h="220386">
                <a:tc>
                  <a:txBody>
                    <a:bodyPr/>
                    <a:lstStyle/>
                    <a:p>
                      <a:pPr algn="r" fontAlgn="b"/>
                      <a:r>
                        <a:rPr lang="en-US" sz="1400" u="none" strike="noStrike">
                          <a:effectLst/>
                        </a:rPr>
                        <a:t> $          500.00 </a:t>
                      </a:r>
                      <a:endParaRPr lang="en-US" sz="1400" b="0" i="0" u="none" strike="noStrike">
                        <a:solidFill>
                          <a:srgbClr val="000000"/>
                        </a:solidFill>
                        <a:effectLst/>
                        <a:latin typeface="Arial" panose="020B0604020202020204" pitchFamily="34" charset="0"/>
                      </a:endParaRPr>
                    </a:p>
                  </a:txBody>
                  <a:tcPr marL="7856" marR="7856" marT="7856"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fontAlgn="b"/>
                      <a:r>
                        <a:rPr lang="en-US" sz="1400" u="none" strike="noStrike" dirty="0">
                          <a:effectLst/>
                        </a:rPr>
                        <a:t> $ 500.00 </a:t>
                      </a:r>
                      <a:endParaRPr lang="en-US" sz="1400" b="0" i="0" u="none" strike="noStrike" dirty="0">
                        <a:solidFill>
                          <a:srgbClr val="000000"/>
                        </a:solidFill>
                        <a:effectLst/>
                        <a:latin typeface="Arial" panose="020B0604020202020204" pitchFamily="34" charset="0"/>
                      </a:endParaRPr>
                    </a:p>
                  </a:txBody>
                  <a:tcPr marL="7856" marR="7856" marT="7856"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b"/>
                      <a:r>
                        <a:rPr lang="en-US" sz="1400" u="none" strike="noStrike" dirty="0">
                          <a:effectLst/>
                        </a:rPr>
                        <a:t>Polymer Chemistry Innovations</a:t>
                      </a:r>
                      <a:endParaRPr lang="en-US" sz="1400" b="0" i="0" u="none" strike="noStrike" dirty="0">
                        <a:solidFill>
                          <a:srgbClr val="000000"/>
                        </a:solidFill>
                        <a:effectLst/>
                        <a:latin typeface="Arial" panose="020B0604020202020204" pitchFamily="34" charset="0"/>
                      </a:endParaRPr>
                    </a:p>
                  </a:txBody>
                  <a:tcPr marL="7856" marR="7856" marT="7856"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675218646"/>
                  </a:ext>
                </a:extLst>
              </a:tr>
              <a:tr h="188976">
                <a:tc>
                  <a:txBody>
                    <a:bodyPr/>
                    <a:lstStyle/>
                    <a:p>
                      <a:pPr algn="r" fontAlgn="b"/>
                      <a:r>
                        <a:rPr lang="en-US" sz="1400" u="none" strike="noStrike">
                          <a:effectLst/>
                        </a:rPr>
                        <a:t> $       1,500.00 </a:t>
                      </a:r>
                      <a:endParaRPr lang="en-US" sz="1400" b="0" i="0" u="none" strike="noStrike">
                        <a:solidFill>
                          <a:srgbClr val="000000"/>
                        </a:solidFill>
                        <a:effectLst/>
                        <a:latin typeface="Arial" panose="020B0604020202020204" pitchFamily="34" charset="0"/>
                      </a:endParaRPr>
                    </a:p>
                  </a:txBody>
                  <a:tcPr marL="7856" marR="7856" marT="7856"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fontAlgn="b"/>
                      <a:r>
                        <a:rPr lang="en-US" sz="1400" u="none" strike="noStrike" dirty="0">
                          <a:effectLst/>
                        </a:rPr>
                        <a:t> </a:t>
                      </a:r>
                      <a:endParaRPr lang="en-US" sz="1400" b="0" i="0" u="none" strike="noStrike" dirty="0">
                        <a:solidFill>
                          <a:srgbClr val="000000"/>
                        </a:solidFill>
                        <a:effectLst/>
                        <a:latin typeface="Arial" panose="020B0604020202020204" pitchFamily="34" charset="0"/>
                      </a:endParaRPr>
                    </a:p>
                  </a:txBody>
                  <a:tcPr marL="7856" marR="7856" marT="7856"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b"/>
                      <a:r>
                        <a:rPr lang="en-US" sz="1400" u="none" strike="noStrike" dirty="0">
                          <a:effectLst/>
                        </a:rPr>
                        <a:t>PPG Industries</a:t>
                      </a:r>
                      <a:endParaRPr lang="en-US" sz="1400" b="0" i="0" u="none" strike="noStrike" dirty="0">
                        <a:solidFill>
                          <a:srgbClr val="000000"/>
                        </a:solidFill>
                        <a:effectLst/>
                        <a:latin typeface="Arial" panose="020B0604020202020204" pitchFamily="34" charset="0"/>
                      </a:endParaRPr>
                    </a:p>
                  </a:txBody>
                  <a:tcPr marL="7856" marR="7856" marT="7856"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092305995"/>
                  </a:ext>
                </a:extLst>
              </a:tr>
              <a:tr h="188976">
                <a:tc>
                  <a:txBody>
                    <a:bodyPr/>
                    <a:lstStyle/>
                    <a:p>
                      <a:pPr algn="r" fontAlgn="b"/>
                      <a:r>
                        <a:rPr lang="en-US" sz="1400" u="none" strike="noStrike">
                          <a:effectLst/>
                        </a:rPr>
                        <a:t> $       1,500.00 </a:t>
                      </a:r>
                      <a:endParaRPr lang="en-US" sz="1400" b="0" i="0" u="none" strike="noStrike">
                        <a:solidFill>
                          <a:srgbClr val="000000"/>
                        </a:solidFill>
                        <a:effectLst/>
                        <a:latin typeface="Arial" panose="020B0604020202020204" pitchFamily="34" charset="0"/>
                      </a:endParaRPr>
                    </a:p>
                  </a:txBody>
                  <a:tcPr marL="7856" marR="7856" marT="7856"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fontAlgn="b"/>
                      <a:r>
                        <a:rPr lang="en-US" sz="1400" u="none" strike="noStrike" dirty="0">
                          <a:effectLst/>
                        </a:rPr>
                        <a:t> $ 1,500.00 </a:t>
                      </a:r>
                      <a:endParaRPr lang="en-US" sz="1400" b="0" i="0" u="none" strike="noStrike" dirty="0">
                        <a:solidFill>
                          <a:srgbClr val="000000"/>
                        </a:solidFill>
                        <a:effectLst/>
                        <a:latin typeface="Arial" panose="020B0604020202020204" pitchFamily="34" charset="0"/>
                      </a:endParaRPr>
                    </a:p>
                  </a:txBody>
                  <a:tcPr marL="7856" marR="7856" marT="7856"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b"/>
                      <a:r>
                        <a:rPr lang="en-US" sz="1400" u="none" strike="noStrike">
                          <a:effectLst/>
                        </a:rPr>
                        <a:t>Rochal Technologies</a:t>
                      </a:r>
                      <a:endParaRPr lang="en-US" sz="1400" b="0" i="0" u="none" strike="noStrike">
                        <a:solidFill>
                          <a:srgbClr val="222222"/>
                        </a:solidFill>
                        <a:effectLst/>
                        <a:latin typeface="Arial" panose="020B0604020202020204" pitchFamily="34" charset="0"/>
                      </a:endParaRPr>
                    </a:p>
                  </a:txBody>
                  <a:tcPr marL="7856" marR="7856" marT="7856"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589559503"/>
                  </a:ext>
                </a:extLst>
              </a:tr>
              <a:tr h="188976">
                <a:tc>
                  <a:txBody>
                    <a:bodyPr/>
                    <a:lstStyle/>
                    <a:p>
                      <a:pPr algn="r" fontAlgn="b"/>
                      <a:r>
                        <a:rPr lang="en-US" sz="1400" u="none" strike="noStrike">
                          <a:effectLst/>
                        </a:rPr>
                        <a:t> $       1,500.00 </a:t>
                      </a:r>
                      <a:endParaRPr lang="en-US" sz="1400" b="0" i="0" u="none" strike="noStrike">
                        <a:solidFill>
                          <a:srgbClr val="000000"/>
                        </a:solidFill>
                        <a:effectLst/>
                        <a:latin typeface="Arial" panose="020B0604020202020204" pitchFamily="34" charset="0"/>
                      </a:endParaRPr>
                    </a:p>
                  </a:txBody>
                  <a:tcPr marL="7856" marR="7856" marT="7856"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fontAlgn="b"/>
                      <a:r>
                        <a:rPr lang="en-US" sz="1400" u="none" strike="noStrike" dirty="0">
                          <a:effectLst/>
                        </a:rPr>
                        <a:t> $ 1,500.00 </a:t>
                      </a:r>
                      <a:endParaRPr lang="en-US" sz="1400" b="0" i="0" u="none" strike="noStrike" dirty="0">
                        <a:solidFill>
                          <a:srgbClr val="000000"/>
                        </a:solidFill>
                        <a:effectLst/>
                        <a:latin typeface="Arial" panose="020B0604020202020204" pitchFamily="34" charset="0"/>
                      </a:endParaRPr>
                    </a:p>
                  </a:txBody>
                  <a:tcPr marL="7856" marR="7856" marT="7856"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b"/>
                      <a:r>
                        <a:rPr lang="en-US" sz="1400" u="none" strike="noStrike" dirty="0">
                          <a:effectLst/>
                        </a:rPr>
                        <a:t>Tosoh Biosciences</a:t>
                      </a:r>
                      <a:endParaRPr lang="en-US" sz="1400" b="0" i="0" u="none" strike="noStrike" dirty="0">
                        <a:solidFill>
                          <a:srgbClr val="000000"/>
                        </a:solidFill>
                        <a:effectLst/>
                        <a:latin typeface="Arial" panose="020B0604020202020204" pitchFamily="34" charset="0"/>
                      </a:endParaRPr>
                    </a:p>
                  </a:txBody>
                  <a:tcPr marL="7856" marR="7856" marT="7856"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114388379"/>
                  </a:ext>
                </a:extLst>
              </a:tr>
              <a:tr h="188976">
                <a:tc>
                  <a:txBody>
                    <a:bodyPr/>
                    <a:lstStyle/>
                    <a:p>
                      <a:pPr algn="r" fontAlgn="b"/>
                      <a:r>
                        <a:rPr lang="en-US" sz="1400" u="none" strike="noStrike">
                          <a:effectLst/>
                        </a:rPr>
                        <a:t> $          500.00 </a:t>
                      </a:r>
                      <a:endParaRPr lang="en-US" sz="1400" b="0" i="0" u="none" strike="noStrike">
                        <a:solidFill>
                          <a:srgbClr val="000000"/>
                        </a:solidFill>
                        <a:effectLst/>
                        <a:latin typeface="Arial" panose="020B0604020202020204" pitchFamily="34" charset="0"/>
                      </a:endParaRPr>
                    </a:p>
                  </a:txBody>
                  <a:tcPr marL="7856" marR="7856" marT="7856"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fontAlgn="b"/>
                      <a:r>
                        <a:rPr lang="en-US" sz="1400" u="none" strike="noStrike" dirty="0">
                          <a:effectLst/>
                        </a:rPr>
                        <a:t> $   500.00 </a:t>
                      </a:r>
                      <a:endParaRPr lang="en-US" sz="1400" b="0" i="0" u="none" strike="noStrike" dirty="0">
                        <a:solidFill>
                          <a:srgbClr val="000000"/>
                        </a:solidFill>
                        <a:effectLst/>
                        <a:latin typeface="Arial" panose="020B0604020202020204" pitchFamily="34" charset="0"/>
                      </a:endParaRPr>
                    </a:p>
                  </a:txBody>
                  <a:tcPr marL="7856" marR="7856" marT="7856"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b"/>
                      <a:r>
                        <a:rPr lang="en-US" sz="1400" u="none" strike="noStrike">
                          <a:effectLst/>
                        </a:rPr>
                        <a:t>Enthought</a:t>
                      </a:r>
                      <a:endParaRPr lang="en-US" sz="1400" b="0" i="0" u="none" strike="noStrike">
                        <a:solidFill>
                          <a:srgbClr val="000000"/>
                        </a:solidFill>
                        <a:effectLst/>
                        <a:latin typeface="Arial" panose="020B0604020202020204" pitchFamily="34" charset="0"/>
                      </a:endParaRPr>
                    </a:p>
                  </a:txBody>
                  <a:tcPr marL="7856" marR="7856" marT="7856"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847727613"/>
                  </a:ext>
                </a:extLst>
              </a:tr>
              <a:tr h="188976">
                <a:tc>
                  <a:txBody>
                    <a:bodyPr/>
                    <a:lstStyle/>
                    <a:p>
                      <a:pPr algn="r" fontAlgn="b"/>
                      <a:r>
                        <a:rPr lang="en-US" sz="1400" u="none" strike="noStrike">
                          <a:effectLst/>
                        </a:rPr>
                        <a:t> $          500.00 </a:t>
                      </a:r>
                      <a:endParaRPr lang="en-US" sz="1400" b="0" i="0" u="none" strike="noStrike">
                        <a:solidFill>
                          <a:srgbClr val="000000"/>
                        </a:solidFill>
                        <a:effectLst/>
                        <a:latin typeface="Arial" panose="020B0604020202020204" pitchFamily="34" charset="0"/>
                      </a:endParaRPr>
                    </a:p>
                  </a:txBody>
                  <a:tcPr marL="7856" marR="7856" marT="7856"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fontAlgn="b"/>
                      <a:r>
                        <a:rPr lang="en-US" sz="1400" u="none" strike="noStrike" dirty="0">
                          <a:effectLst/>
                        </a:rPr>
                        <a:t> $   500.00 </a:t>
                      </a:r>
                      <a:endParaRPr lang="en-US" sz="1400" b="0" i="0" u="none" strike="noStrike" dirty="0">
                        <a:solidFill>
                          <a:srgbClr val="000000"/>
                        </a:solidFill>
                        <a:effectLst/>
                        <a:latin typeface="Arial" panose="020B0604020202020204" pitchFamily="34" charset="0"/>
                      </a:endParaRPr>
                    </a:p>
                  </a:txBody>
                  <a:tcPr marL="7856" marR="7856" marT="7856"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b"/>
                      <a:r>
                        <a:rPr lang="en-US" sz="1400" u="none" strike="noStrike" dirty="0">
                          <a:effectLst/>
                        </a:rPr>
                        <a:t>Cascade Biocatalysts</a:t>
                      </a:r>
                      <a:endParaRPr lang="en-US" sz="1400" b="0" i="0" u="none" strike="noStrike" dirty="0">
                        <a:solidFill>
                          <a:srgbClr val="000000"/>
                        </a:solidFill>
                        <a:effectLst/>
                        <a:latin typeface="Arial" panose="020B0604020202020204" pitchFamily="34" charset="0"/>
                      </a:endParaRPr>
                    </a:p>
                  </a:txBody>
                  <a:tcPr marL="7856" marR="7856" marT="7856"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414480413"/>
                  </a:ext>
                </a:extLst>
              </a:tr>
              <a:tr h="188976">
                <a:tc>
                  <a:txBody>
                    <a:bodyPr/>
                    <a:lstStyle/>
                    <a:p>
                      <a:pPr algn="r" fontAlgn="b"/>
                      <a:r>
                        <a:rPr lang="en-US" sz="1400" u="none" strike="noStrike" dirty="0">
                          <a:effectLst/>
                        </a:rPr>
                        <a:t>4,000 </a:t>
                      </a:r>
                      <a:endParaRPr lang="en-US" sz="1400" b="0" i="0" u="none" strike="noStrike" dirty="0">
                        <a:solidFill>
                          <a:srgbClr val="000000"/>
                        </a:solidFill>
                        <a:effectLst/>
                        <a:latin typeface="Arial" panose="020B0604020202020204" pitchFamily="34" charset="0"/>
                      </a:endParaRPr>
                    </a:p>
                  </a:txBody>
                  <a:tcPr marL="7856" marR="7856" marT="7856"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fontAlgn="b"/>
                      <a:r>
                        <a:rPr lang="en-US" sz="1400" u="none" strike="noStrike" dirty="0">
                          <a:effectLst/>
                        </a:rPr>
                        <a:t> $6000</a:t>
                      </a:r>
                      <a:endParaRPr lang="en-US" sz="1400" b="0" i="0" u="none" strike="noStrike" dirty="0">
                        <a:solidFill>
                          <a:srgbClr val="000000"/>
                        </a:solidFill>
                        <a:effectLst/>
                        <a:latin typeface="Arial" panose="020B0604020202020204" pitchFamily="34" charset="0"/>
                      </a:endParaRPr>
                    </a:p>
                  </a:txBody>
                  <a:tcPr marL="7856" marR="7856" marT="7856"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b"/>
                      <a:r>
                        <a:rPr lang="en-US" sz="1400" u="none" strike="noStrike" dirty="0">
                          <a:effectLst/>
                        </a:rPr>
                        <a:t>Voided in checks from 2022</a:t>
                      </a:r>
                      <a:endParaRPr lang="en-US" sz="1400" b="0" i="0" u="none" strike="noStrike" dirty="0">
                        <a:solidFill>
                          <a:srgbClr val="000000"/>
                        </a:solidFill>
                        <a:effectLst/>
                        <a:latin typeface="Arial" panose="020B0604020202020204" pitchFamily="34" charset="0"/>
                      </a:endParaRPr>
                    </a:p>
                  </a:txBody>
                  <a:tcPr marL="7856" marR="7856" marT="7856"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863923828"/>
                  </a:ext>
                </a:extLst>
              </a:tr>
              <a:tr h="188976">
                <a:tc>
                  <a:txBody>
                    <a:bodyPr/>
                    <a:lstStyle/>
                    <a:p>
                      <a:pPr algn="r" fontAlgn="b"/>
                      <a:r>
                        <a:rPr lang="en-US" sz="1400" b="1" u="none" strike="noStrike" dirty="0">
                          <a:effectLst/>
                        </a:rPr>
                        <a:t> $ 29,000.00 </a:t>
                      </a:r>
                      <a:endParaRPr lang="en-US" sz="1400" b="1" i="0" u="none" strike="noStrike" dirty="0">
                        <a:solidFill>
                          <a:srgbClr val="000000"/>
                        </a:solidFill>
                        <a:effectLst/>
                        <a:latin typeface="Arial" panose="020B0604020202020204" pitchFamily="34" charset="0"/>
                      </a:endParaRPr>
                    </a:p>
                  </a:txBody>
                  <a:tcPr marL="7856" marR="7856" marT="7856"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60000"/>
                        <a:lumOff val="40000"/>
                      </a:schemeClr>
                    </a:solidFill>
                  </a:tcPr>
                </a:tc>
                <a:tc>
                  <a:txBody>
                    <a:bodyPr/>
                    <a:lstStyle/>
                    <a:p>
                      <a:pPr algn="l" fontAlgn="b"/>
                      <a:r>
                        <a:rPr lang="en-US" sz="1400" b="1" u="none" strike="noStrike" dirty="0">
                          <a:effectLst/>
                        </a:rPr>
                        <a:t> $  22,500.00 </a:t>
                      </a:r>
                      <a:endParaRPr lang="en-US" sz="1400" b="1" i="0" u="none" strike="noStrike" dirty="0">
                        <a:solidFill>
                          <a:srgbClr val="000000"/>
                        </a:solidFill>
                        <a:effectLst/>
                        <a:latin typeface="Arial" panose="020B0604020202020204" pitchFamily="34" charset="0"/>
                      </a:endParaRPr>
                    </a:p>
                  </a:txBody>
                  <a:tcPr marL="7856" marR="7856" marT="7856"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60000"/>
                        <a:lumOff val="40000"/>
                      </a:schemeClr>
                    </a:solidFill>
                  </a:tcPr>
                </a:tc>
                <a:tc>
                  <a:txBody>
                    <a:bodyPr/>
                    <a:lstStyle/>
                    <a:p>
                      <a:pPr algn="l" fontAlgn="b"/>
                      <a:r>
                        <a:rPr lang="en-US" sz="1400" b="1" i="0" u="none" strike="noStrike" dirty="0">
                          <a:solidFill>
                            <a:srgbClr val="000000"/>
                          </a:solidFill>
                          <a:effectLst/>
                          <a:latin typeface="Arial" panose="020B0604020202020204" pitchFamily="34" charset="0"/>
                        </a:rPr>
                        <a:t> </a:t>
                      </a:r>
                    </a:p>
                  </a:txBody>
                  <a:tcPr marL="7856" marR="7856" marT="7856"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304523430"/>
                  </a:ext>
                </a:extLst>
              </a:tr>
            </a:tbl>
          </a:graphicData>
        </a:graphic>
      </p:graphicFrame>
    </p:spTree>
    <p:extLst>
      <p:ext uri="{BB962C8B-B14F-4D97-AF65-F5344CB8AC3E}">
        <p14:creationId xmlns:p14="http://schemas.microsoft.com/office/powerpoint/2010/main" val="34136092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E0DFA-32B9-2C1F-9F4C-DA5D19DCC0EE}"/>
              </a:ext>
            </a:extLst>
          </p:cNvPr>
          <p:cNvSpPr>
            <a:spLocks noGrp="1"/>
          </p:cNvSpPr>
          <p:nvPr>
            <p:ph type="title"/>
          </p:nvPr>
        </p:nvSpPr>
        <p:spPr>
          <a:xfrm>
            <a:off x="514903" y="-257452"/>
            <a:ext cx="10515600" cy="1325563"/>
          </a:xfrm>
        </p:spPr>
        <p:txBody>
          <a:bodyPr/>
          <a:lstStyle/>
          <a:p>
            <a:r>
              <a:rPr lang="en-US" dirty="0"/>
              <a:t>Budget- Expenses ($25,000 projected 2024)</a:t>
            </a:r>
          </a:p>
        </p:txBody>
      </p:sp>
      <p:graphicFrame>
        <p:nvGraphicFramePr>
          <p:cNvPr id="5" name="Content Placeholder 4">
            <a:extLst>
              <a:ext uri="{FF2B5EF4-FFF2-40B4-BE49-F238E27FC236}">
                <a16:creationId xmlns:a16="http://schemas.microsoft.com/office/drawing/2014/main" id="{06821F7C-AE73-13A1-254A-6BAB08D1191E}"/>
              </a:ext>
            </a:extLst>
          </p:cNvPr>
          <p:cNvGraphicFramePr>
            <a:graphicFrameLocks noGrp="1"/>
          </p:cNvGraphicFramePr>
          <p:nvPr>
            <p:ph idx="1"/>
            <p:extLst>
              <p:ext uri="{D42A27DB-BD31-4B8C-83A1-F6EECF244321}">
                <p14:modId xmlns:p14="http://schemas.microsoft.com/office/powerpoint/2010/main" val="3359323201"/>
              </p:ext>
            </p:extLst>
          </p:nvPr>
        </p:nvGraphicFramePr>
        <p:xfrm>
          <a:off x="514904" y="740933"/>
          <a:ext cx="11162193" cy="5942595"/>
        </p:xfrm>
        <a:graphic>
          <a:graphicData uri="http://schemas.openxmlformats.org/drawingml/2006/table">
            <a:tbl>
              <a:tblPr/>
              <a:tblGrid>
                <a:gridCol w="3719746">
                  <a:extLst>
                    <a:ext uri="{9D8B030D-6E8A-4147-A177-3AD203B41FA5}">
                      <a16:colId xmlns:a16="http://schemas.microsoft.com/office/drawing/2014/main" val="2122437546"/>
                    </a:ext>
                  </a:extLst>
                </a:gridCol>
                <a:gridCol w="1935332">
                  <a:extLst>
                    <a:ext uri="{9D8B030D-6E8A-4147-A177-3AD203B41FA5}">
                      <a16:colId xmlns:a16="http://schemas.microsoft.com/office/drawing/2014/main" val="3964985441"/>
                    </a:ext>
                  </a:extLst>
                </a:gridCol>
                <a:gridCol w="1772397">
                  <a:extLst>
                    <a:ext uri="{9D8B030D-6E8A-4147-A177-3AD203B41FA5}">
                      <a16:colId xmlns:a16="http://schemas.microsoft.com/office/drawing/2014/main" val="2964951761"/>
                    </a:ext>
                  </a:extLst>
                </a:gridCol>
                <a:gridCol w="1867359">
                  <a:extLst>
                    <a:ext uri="{9D8B030D-6E8A-4147-A177-3AD203B41FA5}">
                      <a16:colId xmlns:a16="http://schemas.microsoft.com/office/drawing/2014/main" val="2990018078"/>
                    </a:ext>
                  </a:extLst>
                </a:gridCol>
                <a:gridCol w="1867359">
                  <a:extLst>
                    <a:ext uri="{9D8B030D-6E8A-4147-A177-3AD203B41FA5}">
                      <a16:colId xmlns:a16="http://schemas.microsoft.com/office/drawing/2014/main" val="838314380"/>
                    </a:ext>
                  </a:extLst>
                </a:gridCol>
              </a:tblGrid>
              <a:tr h="309964">
                <a:tc>
                  <a:txBody>
                    <a:bodyPr/>
                    <a:lstStyle/>
                    <a:p>
                      <a:pPr algn="l" fontAlgn="b"/>
                      <a:r>
                        <a:rPr lang="en-US" sz="1400" b="1" i="0" u="none" strike="noStrike" dirty="0">
                          <a:solidFill>
                            <a:schemeClr val="bg1"/>
                          </a:solidFill>
                          <a:effectLst/>
                          <a:latin typeface="Arial" panose="020B0604020202020204" pitchFamily="34" charset="0"/>
                        </a:rPr>
                        <a:t>Activity</a:t>
                      </a:r>
                    </a:p>
                  </a:txBody>
                  <a:tcPr marL="6885" marR="6885" marT="68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400" b="1" i="0" u="none" strike="noStrike" dirty="0">
                          <a:solidFill>
                            <a:schemeClr val="bg1"/>
                          </a:solidFill>
                          <a:effectLst/>
                          <a:latin typeface="Arial" panose="020B0604020202020204" pitchFamily="34" charset="0"/>
                        </a:rPr>
                        <a:t>Category</a:t>
                      </a:r>
                    </a:p>
                  </a:txBody>
                  <a:tcPr marL="6885" marR="6885" marT="68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400" b="1" i="0" u="none" strike="noStrike" dirty="0">
                          <a:solidFill>
                            <a:schemeClr val="bg1"/>
                          </a:solidFill>
                          <a:effectLst/>
                          <a:latin typeface="Arial" panose="020B0604020202020204" pitchFamily="34" charset="0"/>
                        </a:rPr>
                        <a:t> Anticipated 2023</a:t>
                      </a:r>
                    </a:p>
                  </a:txBody>
                  <a:tcPr marL="6885" marR="6885" marT="68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US" sz="1400" b="1" i="0" u="none" strike="noStrike" dirty="0">
                          <a:solidFill>
                            <a:schemeClr val="bg1"/>
                          </a:solidFill>
                          <a:effectLst/>
                          <a:latin typeface="Arial" panose="020B0604020202020204" pitchFamily="34" charset="0"/>
                        </a:rPr>
                        <a:t>Actual Expense 2023</a:t>
                      </a:r>
                    </a:p>
                  </a:txBody>
                  <a:tcPr marL="6885" marR="6885" marT="68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US" sz="1400" b="1" i="0" u="none" strike="noStrike" dirty="0">
                          <a:solidFill>
                            <a:schemeClr val="bg1"/>
                          </a:solidFill>
                          <a:effectLst/>
                          <a:latin typeface="Arial" panose="020B0604020202020204" pitchFamily="34" charset="0"/>
                        </a:rPr>
                        <a:t>Planned 2024</a:t>
                      </a:r>
                    </a:p>
                  </a:txBody>
                  <a:tcPr marL="6885" marR="6885" marT="68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804477325"/>
                  </a:ext>
                </a:extLst>
              </a:tr>
              <a:tr h="208904">
                <a:tc>
                  <a:txBody>
                    <a:bodyPr/>
                    <a:lstStyle/>
                    <a:p>
                      <a:pPr algn="l" fontAlgn="b"/>
                      <a:r>
                        <a:rPr lang="en-US" sz="1400" b="0" i="0" u="none" strike="noStrike" dirty="0">
                          <a:solidFill>
                            <a:schemeClr val="tx1"/>
                          </a:solidFill>
                          <a:effectLst/>
                          <a:latin typeface="Arial" panose="020B0604020202020204" pitchFamily="34" charset="0"/>
                        </a:rPr>
                        <a:t>Spring Networking </a:t>
                      </a:r>
                    </a:p>
                  </a:txBody>
                  <a:tcPr marL="6885" marR="6885" marT="68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chemeClr val="bg1"/>
                          </a:solidFill>
                          <a:effectLst/>
                          <a:latin typeface="Arial" panose="020B0604020202020204" pitchFamily="34" charset="0"/>
                        </a:rPr>
                        <a:t>Networking</a:t>
                      </a:r>
                    </a:p>
                  </a:txBody>
                  <a:tcPr marL="6885" marR="6885" marT="68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7CC3"/>
                    </a:solidFill>
                  </a:tcPr>
                </a:tc>
                <a:tc>
                  <a:txBody>
                    <a:bodyPr/>
                    <a:lstStyle/>
                    <a:p>
                      <a:pPr algn="r" fontAlgn="b"/>
                      <a:r>
                        <a:rPr lang="en-US" sz="1400" b="0" i="0" u="none" strike="noStrike" dirty="0">
                          <a:solidFill>
                            <a:schemeClr val="tx1"/>
                          </a:solidFill>
                          <a:effectLst/>
                          <a:latin typeface="Arial" panose="020B0604020202020204" pitchFamily="34" charset="0"/>
                        </a:rPr>
                        <a:t> $       4,000.00 </a:t>
                      </a:r>
                    </a:p>
                  </a:txBody>
                  <a:tcPr marL="6885" marR="6885" marT="68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chemeClr val="tx1"/>
                          </a:solidFill>
                          <a:effectLst/>
                          <a:latin typeface="Arial" panose="020B0604020202020204" pitchFamily="34" charset="0"/>
                        </a:rPr>
                        <a:t>$2,266.76</a:t>
                      </a:r>
                    </a:p>
                  </a:txBody>
                  <a:tcPr marL="6885" marR="6885" marT="68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kern="1200" dirty="0">
                          <a:solidFill>
                            <a:schemeClr val="tx1"/>
                          </a:solidFill>
                          <a:effectLst/>
                          <a:latin typeface="Arial" panose="020B0604020202020204" pitchFamily="34" charset="0"/>
                          <a:ea typeface="+mn-ea"/>
                          <a:cs typeface="+mn-cs"/>
                        </a:rPr>
                        <a:t>$3,500.00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90521752"/>
                  </a:ext>
                </a:extLst>
              </a:tr>
              <a:tr h="208904">
                <a:tc>
                  <a:txBody>
                    <a:bodyPr/>
                    <a:lstStyle/>
                    <a:p>
                      <a:pPr algn="l" fontAlgn="b"/>
                      <a:r>
                        <a:rPr lang="en-US" sz="1400" b="0" i="0" u="none" strike="noStrike" dirty="0">
                          <a:solidFill>
                            <a:schemeClr val="tx1"/>
                          </a:solidFill>
                          <a:effectLst/>
                          <a:latin typeface="Arial" panose="020B0604020202020204" pitchFamily="34" charset="0"/>
                        </a:rPr>
                        <a:t>Fall Networking </a:t>
                      </a:r>
                    </a:p>
                  </a:txBody>
                  <a:tcPr marL="6885" marR="6885" marT="68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chemeClr val="bg1"/>
                          </a:solidFill>
                          <a:effectLst/>
                          <a:latin typeface="Arial" panose="020B0604020202020204" pitchFamily="34" charset="0"/>
                        </a:rPr>
                        <a:t>Networking</a:t>
                      </a:r>
                    </a:p>
                  </a:txBody>
                  <a:tcPr marL="6885" marR="6885" marT="68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7CC3"/>
                    </a:solidFill>
                  </a:tcPr>
                </a:tc>
                <a:tc>
                  <a:txBody>
                    <a:bodyPr/>
                    <a:lstStyle/>
                    <a:p>
                      <a:pPr algn="r" fontAlgn="b"/>
                      <a:r>
                        <a:rPr lang="en-US" sz="1400" b="0" i="0" u="none" strike="noStrike">
                          <a:solidFill>
                            <a:schemeClr val="tx1"/>
                          </a:solidFill>
                          <a:effectLst/>
                          <a:latin typeface="Arial" panose="020B0604020202020204" pitchFamily="34" charset="0"/>
                        </a:rPr>
                        <a:t> $       5,000.00 </a:t>
                      </a:r>
                    </a:p>
                  </a:txBody>
                  <a:tcPr marL="6885" marR="6885" marT="68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dirty="0">
                          <a:solidFill>
                            <a:schemeClr val="tx1"/>
                          </a:solidFill>
                          <a:effectLst/>
                          <a:latin typeface="Arial" panose="020B0604020202020204" pitchFamily="34" charset="0"/>
                        </a:rPr>
                        <a:t>$11,876.00</a:t>
                      </a:r>
                    </a:p>
                  </a:txBody>
                  <a:tcPr marL="6885" marR="6885" marT="68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kern="1200" dirty="0">
                          <a:solidFill>
                            <a:schemeClr val="tx1"/>
                          </a:solidFill>
                          <a:effectLst/>
                          <a:latin typeface="Arial" panose="020B0604020202020204" pitchFamily="34" charset="0"/>
                          <a:ea typeface="+mn-ea"/>
                          <a:cs typeface="+mn-cs"/>
                        </a:rPr>
                        <a:t>$3,500.00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25762108"/>
                  </a:ext>
                </a:extLst>
              </a:tr>
              <a:tr h="208904">
                <a:tc>
                  <a:txBody>
                    <a:bodyPr/>
                    <a:lstStyle/>
                    <a:p>
                      <a:pPr algn="l" fontAlgn="b"/>
                      <a:r>
                        <a:rPr lang="en-US" sz="1400" b="0" i="0" u="none" strike="noStrike">
                          <a:solidFill>
                            <a:schemeClr val="tx1"/>
                          </a:solidFill>
                          <a:effectLst/>
                          <a:latin typeface="Arial" panose="020B0604020202020204" pitchFamily="34" charset="0"/>
                        </a:rPr>
                        <a:t>Spring Breakfast</a:t>
                      </a:r>
                    </a:p>
                  </a:txBody>
                  <a:tcPr marL="6885" marR="6885" marT="68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chemeClr val="bg1"/>
                          </a:solidFill>
                          <a:effectLst/>
                          <a:latin typeface="Arial" panose="020B0604020202020204" pitchFamily="34" charset="0"/>
                        </a:rPr>
                        <a:t>Meetings</a:t>
                      </a:r>
                    </a:p>
                  </a:txBody>
                  <a:tcPr marL="6885" marR="6885" marT="68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US" sz="1400" b="0" i="0" u="none" strike="noStrike" dirty="0">
                          <a:solidFill>
                            <a:schemeClr val="tx1"/>
                          </a:solidFill>
                          <a:effectLst/>
                          <a:latin typeface="Arial" panose="020B0604020202020204" pitchFamily="34" charset="0"/>
                        </a:rPr>
                        <a:t> $       4,000.00 </a:t>
                      </a:r>
                    </a:p>
                  </a:txBody>
                  <a:tcPr marL="6885" marR="6885" marT="68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chemeClr val="tx1"/>
                          </a:solidFill>
                          <a:effectLst/>
                          <a:latin typeface="Arial" panose="020B0604020202020204" pitchFamily="34" charset="0"/>
                        </a:rPr>
                        <a:t>$2,800.18</a:t>
                      </a:r>
                    </a:p>
                  </a:txBody>
                  <a:tcPr marL="6885" marR="6885" marT="68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kern="1200">
                          <a:solidFill>
                            <a:schemeClr val="tx1"/>
                          </a:solidFill>
                          <a:effectLst/>
                          <a:latin typeface="Arial" panose="020B0604020202020204" pitchFamily="34" charset="0"/>
                          <a:ea typeface="+mn-ea"/>
                          <a:cs typeface="+mn-cs"/>
                        </a:rPr>
                        <a:t>$2,500.00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33423392"/>
                  </a:ext>
                </a:extLst>
              </a:tr>
              <a:tr h="208904">
                <a:tc>
                  <a:txBody>
                    <a:bodyPr/>
                    <a:lstStyle/>
                    <a:p>
                      <a:pPr algn="l" fontAlgn="b"/>
                      <a:r>
                        <a:rPr lang="en-US" sz="1400" b="0" i="0" u="none" strike="noStrike">
                          <a:solidFill>
                            <a:schemeClr val="tx1"/>
                          </a:solidFill>
                          <a:effectLst/>
                          <a:latin typeface="Arial" panose="020B0604020202020204" pitchFamily="34" charset="0"/>
                        </a:rPr>
                        <a:t>Fall Breakfast</a:t>
                      </a:r>
                    </a:p>
                  </a:txBody>
                  <a:tcPr marL="6885" marR="6885" marT="68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chemeClr val="bg1"/>
                          </a:solidFill>
                          <a:effectLst/>
                          <a:latin typeface="Arial" panose="020B0604020202020204" pitchFamily="34" charset="0"/>
                        </a:rPr>
                        <a:t>Meetings</a:t>
                      </a:r>
                    </a:p>
                  </a:txBody>
                  <a:tcPr marL="6885" marR="6885" marT="68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US" sz="1400" b="0" i="0" u="none" strike="noStrike">
                          <a:solidFill>
                            <a:schemeClr val="tx1"/>
                          </a:solidFill>
                          <a:effectLst/>
                          <a:latin typeface="Arial" panose="020B0604020202020204" pitchFamily="34" charset="0"/>
                        </a:rPr>
                        <a:t> $       4,000.00 </a:t>
                      </a:r>
                    </a:p>
                  </a:txBody>
                  <a:tcPr marL="6885" marR="6885" marT="68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chemeClr val="tx1"/>
                          </a:solidFill>
                          <a:effectLst/>
                          <a:latin typeface="Arial" panose="020B0604020202020204" pitchFamily="34" charset="0"/>
                        </a:rPr>
                        <a:t>$3,699.66</a:t>
                      </a:r>
                    </a:p>
                  </a:txBody>
                  <a:tcPr marL="6885" marR="6885" marT="68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kern="1200">
                          <a:solidFill>
                            <a:schemeClr val="tx1"/>
                          </a:solidFill>
                          <a:effectLst/>
                          <a:latin typeface="Arial" panose="020B0604020202020204" pitchFamily="34" charset="0"/>
                          <a:ea typeface="+mn-ea"/>
                          <a:cs typeface="+mn-cs"/>
                        </a:rPr>
                        <a:t>$2,500.00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63170126"/>
                  </a:ext>
                </a:extLst>
              </a:tr>
              <a:tr h="208904">
                <a:tc>
                  <a:txBody>
                    <a:bodyPr/>
                    <a:lstStyle/>
                    <a:p>
                      <a:pPr algn="l" fontAlgn="b"/>
                      <a:r>
                        <a:rPr lang="en-US" sz="1400" b="0" i="0" u="none" strike="noStrike">
                          <a:solidFill>
                            <a:schemeClr val="tx1"/>
                          </a:solidFill>
                          <a:effectLst/>
                          <a:latin typeface="Arial" panose="020B0604020202020204" pitchFamily="34" charset="0"/>
                        </a:rPr>
                        <a:t>Staff travel support</a:t>
                      </a:r>
                    </a:p>
                  </a:txBody>
                  <a:tcPr marL="6885" marR="6885" marT="68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chemeClr val="bg1"/>
                          </a:solidFill>
                          <a:effectLst/>
                          <a:latin typeface="Arial" panose="020B0604020202020204" pitchFamily="34" charset="0"/>
                        </a:rPr>
                        <a:t>Meetings</a:t>
                      </a:r>
                    </a:p>
                  </a:txBody>
                  <a:tcPr marL="6885" marR="6885" marT="68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US" sz="1400" b="0" i="0" u="none" strike="noStrike">
                          <a:solidFill>
                            <a:schemeClr val="tx1"/>
                          </a:solidFill>
                          <a:effectLst/>
                          <a:latin typeface="Arial" panose="020B0604020202020204" pitchFamily="34" charset="0"/>
                        </a:rPr>
                        <a:t> $       2,000.00 </a:t>
                      </a:r>
                    </a:p>
                  </a:txBody>
                  <a:tcPr marL="6885" marR="6885" marT="68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n-US" sz="1400" b="0" i="0" u="none" strike="noStrike" kern="1200" dirty="0">
                          <a:solidFill>
                            <a:schemeClr val="tx1"/>
                          </a:solidFill>
                          <a:effectLst/>
                          <a:latin typeface="Arial" panose="020B0604020202020204" pitchFamily="34" charset="0"/>
                          <a:ea typeface="+mn-ea"/>
                          <a:cs typeface="+mn-cs"/>
                        </a:rPr>
                        <a:t>$0.00</a:t>
                      </a:r>
                      <a:endParaRPr lang="en-US" sz="1400" b="0" i="0" u="none" strike="noStrike" dirty="0">
                        <a:solidFill>
                          <a:schemeClr val="tx1"/>
                        </a:solidFill>
                        <a:effectLst/>
                        <a:latin typeface="Arial" panose="020B0604020202020204" pitchFamily="34" charset="0"/>
                      </a:endParaRPr>
                    </a:p>
                  </a:txBody>
                  <a:tcPr marL="6885" marR="6885" marT="68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kern="1200">
                          <a:solidFill>
                            <a:schemeClr val="tx1"/>
                          </a:solidFill>
                          <a:effectLst/>
                          <a:latin typeface="Arial" panose="020B0604020202020204" pitchFamily="34" charset="0"/>
                          <a:ea typeface="+mn-ea"/>
                          <a:cs typeface="+mn-cs"/>
                        </a:rPr>
                        <a:t>$0.00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88172713"/>
                  </a:ext>
                </a:extLst>
              </a:tr>
              <a:tr h="208904">
                <a:tc>
                  <a:txBody>
                    <a:bodyPr/>
                    <a:lstStyle/>
                    <a:p>
                      <a:pPr algn="l" fontAlgn="b"/>
                      <a:r>
                        <a:rPr lang="en-US" sz="1400" b="0" i="0" u="none" strike="noStrike">
                          <a:solidFill>
                            <a:schemeClr val="tx1"/>
                          </a:solidFill>
                          <a:effectLst/>
                          <a:latin typeface="Arial" panose="020B0604020202020204" pitchFamily="34" charset="0"/>
                        </a:rPr>
                        <a:t>Additional Meetings Spring</a:t>
                      </a:r>
                    </a:p>
                  </a:txBody>
                  <a:tcPr marL="6885" marR="6885" marT="68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chemeClr val="bg1"/>
                          </a:solidFill>
                          <a:effectLst/>
                          <a:latin typeface="Arial" panose="020B0604020202020204" pitchFamily="34" charset="0"/>
                        </a:rPr>
                        <a:t>Meetings</a:t>
                      </a:r>
                    </a:p>
                  </a:txBody>
                  <a:tcPr marL="6885" marR="6885" marT="68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US" sz="1400" b="0" i="0" u="none" strike="noStrike">
                          <a:solidFill>
                            <a:schemeClr val="tx1"/>
                          </a:solidFill>
                          <a:effectLst/>
                          <a:latin typeface="Arial" panose="020B0604020202020204" pitchFamily="34" charset="0"/>
                        </a:rPr>
                        <a:t> $          300.00 </a:t>
                      </a:r>
                    </a:p>
                  </a:txBody>
                  <a:tcPr marL="6885" marR="6885" marT="68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chemeClr val="tx1"/>
                          </a:solidFill>
                          <a:effectLst/>
                          <a:latin typeface="Arial" panose="020B0604020202020204" pitchFamily="34" charset="0"/>
                        </a:rPr>
                        <a:t>$75.98</a:t>
                      </a:r>
                    </a:p>
                  </a:txBody>
                  <a:tcPr marL="6885" marR="6885" marT="68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kern="1200" dirty="0">
                          <a:solidFill>
                            <a:schemeClr val="tx1"/>
                          </a:solidFill>
                          <a:effectLst/>
                          <a:latin typeface="Arial" panose="020B0604020202020204" pitchFamily="34" charset="0"/>
                          <a:ea typeface="+mn-ea"/>
                          <a:cs typeface="+mn-cs"/>
                        </a:rPr>
                        <a:t>$100.00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54289902"/>
                  </a:ext>
                </a:extLst>
              </a:tr>
              <a:tr h="208904">
                <a:tc>
                  <a:txBody>
                    <a:bodyPr/>
                    <a:lstStyle/>
                    <a:p>
                      <a:pPr algn="l" fontAlgn="b"/>
                      <a:r>
                        <a:rPr lang="en-US" sz="1400" b="0" i="0" u="none" strike="noStrike" dirty="0">
                          <a:solidFill>
                            <a:schemeClr val="tx1"/>
                          </a:solidFill>
                          <a:effectLst/>
                          <a:latin typeface="Arial" panose="020B0604020202020204" pitchFamily="34" charset="0"/>
                        </a:rPr>
                        <a:t>NERM</a:t>
                      </a:r>
                    </a:p>
                  </a:txBody>
                  <a:tcPr marL="6885" marR="6885" marT="68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chemeClr val="bg1"/>
                          </a:solidFill>
                          <a:effectLst/>
                          <a:latin typeface="Arial" panose="020B0604020202020204" pitchFamily="34" charset="0"/>
                        </a:rPr>
                        <a:t>Meetings</a:t>
                      </a:r>
                    </a:p>
                  </a:txBody>
                  <a:tcPr marL="6885" marR="6885" marT="68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US" sz="1400" b="0" i="0" u="none" strike="noStrike">
                          <a:solidFill>
                            <a:schemeClr val="tx1"/>
                          </a:solidFill>
                          <a:effectLst/>
                          <a:latin typeface="Arial" panose="020B0604020202020204" pitchFamily="34" charset="0"/>
                        </a:rPr>
                        <a:t> </a:t>
                      </a:r>
                    </a:p>
                  </a:txBody>
                  <a:tcPr marL="6885" marR="6885" marT="68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dirty="0">
                          <a:solidFill>
                            <a:schemeClr val="tx1"/>
                          </a:solidFill>
                          <a:effectLst/>
                          <a:latin typeface="Arial" panose="020B0604020202020204" pitchFamily="34" charset="0"/>
                        </a:rPr>
                        <a:t>$2,000.00</a:t>
                      </a:r>
                    </a:p>
                  </a:txBody>
                  <a:tcPr marL="6885" marR="6885" marT="68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kern="1200">
                          <a:solidFill>
                            <a:schemeClr val="tx1"/>
                          </a:solidFill>
                          <a:effectLst/>
                          <a:latin typeface="Arial" panose="020B0604020202020204" pitchFamily="34" charset="0"/>
                          <a:ea typeface="+mn-ea"/>
                          <a:cs typeface="+mn-cs"/>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93906690"/>
                  </a:ext>
                </a:extLst>
              </a:tr>
              <a:tr h="208904">
                <a:tc>
                  <a:txBody>
                    <a:bodyPr/>
                    <a:lstStyle/>
                    <a:p>
                      <a:pPr algn="l" fontAlgn="b"/>
                      <a:r>
                        <a:rPr lang="en-US" sz="1400" b="0" i="0" u="none" strike="noStrike">
                          <a:solidFill>
                            <a:schemeClr val="tx1"/>
                          </a:solidFill>
                          <a:effectLst/>
                          <a:latin typeface="Arial" panose="020B0604020202020204" pitchFamily="34" charset="0"/>
                        </a:rPr>
                        <a:t>Additional Meetings Fall</a:t>
                      </a:r>
                    </a:p>
                  </a:txBody>
                  <a:tcPr marL="6885" marR="6885" marT="68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chemeClr val="bg1"/>
                          </a:solidFill>
                          <a:effectLst/>
                          <a:latin typeface="Arial" panose="020B0604020202020204" pitchFamily="34" charset="0"/>
                        </a:rPr>
                        <a:t>Meetings</a:t>
                      </a:r>
                    </a:p>
                  </a:txBody>
                  <a:tcPr marL="6885" marR="6885" marT="68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US" sz="1400" b="0" i="0" u="none" strike="noStrike">
                          <a:solidFill>
                            <a:schemeClr val="tx1"/>
                          </a:solidFill>
                          <a:effectLst/>
                          <a:latin typeface="Arial" panose="020B0604020202020204" pitchFamily="34" charset="0"/>
                        </a:rPr>
                        <a:t> $          500.00 </a:t>
                      </a:r>
                    </a:p>
                  </a:txBody>
                  <a:tcPr marL="6885" marR="6885" marT="68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n-US" sz="1400" b="0" i="0" u="none" strike="noStrike" kern="1200" dirty="0">
                          <a:solidFill>
                            <a:schemeClr val="tx1"/>
                          </a:solidFill>
                          <a:effectLst/>
                          <a:latin typeface="Arial" panose="020B0604020202020204" pitchFamily="34" charset="0"/>
                          <a:ea typeface="+mn-ea"/>
                          <a:cs typeface="+mn-cs"/>
                        </a:rPr>
                        <a:t>$0.00</a:t>
                      </a:r>
                      <a:r>
                        <a:rPr lang="en-US" sz="1400" b="0" i="0" u="none" strike="noStrike" dirty="0">
                          <a:solidFill>
                            <a:schemeClr val="tx1"/>
                          </a:solidFill>
                          <a:effectLst/>
                          <a:latin typeface="Arial" panose="020B0604020202020204" pitchFamily="34" charset="0"/>
                        </a:rPr>
                        <a:t> </a:t>
                      </a:r>
                    </a:p>
                  </a:txBody>
                  <a:tcPr marL="6885" marR="6885" marT="68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kern="1200">
                          <a:solidFill>
                            <a:schemeClr val="tx1"/>
                          </a:solidFill>
                          <a:effectLst/>
                          <a:latin typeface="Arial" panose="020B0604020202020204" pitchFamily="34" charset="0"/>
                          <a:ea typeface="+mn-ea"/>
                          <a:cs typeface="+mn-cs"/>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25808576"/>
                  </a:ext>
                </a:extLst>
              </a:tr>
              <a:tr h="208904">
                <a:tc>
                  <a:txBody>
                    <a:bodyPr/>
                    <a:lstStyle/>
                    <a:p>
                      <a:pPr algn="l" fontAlgn="b"/>
                      <a:r>
                        <a:rPr lang="en-US" sz="1400" b="0" i="0" u="none" strike="noStrike">
                          <a:solidFill>
                            <a:schemeClr val="tx1"/>
                          </a:solidFill>
                          <a:effectLst/>
                          <a:latin typeface="Arial" panose="020B0604020202020204" pitchFamily="34" charset="0"/>
                        </a:rPr>
                        <a:t>Constant Contact/media access</a:t>
                      </a:r>
                    </a:p>
                  </a:txBody>
                  <a:tcPr marL="6885" marR="6885" marT="68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chemeClr val="bg1"/>
                          </a:solidFill>
                          <a:effectLst/>
                          <a:latin typeface="Arial" panose="020B0604020202020204" pitchFamily="34" charset="0"/>
                        </a:rPr>
                        <a:t>Meetings</a:t>
                      </a:r>
                    </a:p>
                  </a:txBody>
                  <a:tcPr marL="6885" marR="6885" marT="68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US" sz="1400" b="0" i="0" u="none" strike="noStrike">
                          <a:solidFill>
                            <a:schemeClr val="tx1"/>
                          </a:solidFill>
                          <a:effectLst/>
                          <a:latin typeface="Arial" panose="020B0604020202020204" pitchFamily="34" charset="0"/>
                        </a:rPr>
                        <a:t> $          200.00 </a:t>
                      </a:r>
                    </a:p>
                  </a:txBody>
                  <a:tcPr marL="6885" marR="6885" marT="68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n-US" sz="1400" b="0" i="0" u="none" strike="noStrike" kern="1200" dirty="0">
                          <a:solidFill>
                            <a:schemeClr val="tx1"/>
                          </a:solidFill>
                          <a:effectLst/>
                          <a:latin typeface="Arial" panose="020B0604020202020204" pitchFamily="34" charset="0"/>
                          <a:ea typeface="+mn-ea"/>
                          <a:cs typeface="+mn-cs"/>
                        </a:rPr>
                        <a:t>$0.00</a:t>
                      </a:r>
                      <a:r>
                        <a:rPr lang="en-US" sz="1400" b="0" i="0" u="none" strike="noStrike" dirty="0">
                          <a:solidFill>
                            <a:schemeClr val="tx1"/>
                          </a:solidFill>
                          <a:effectLst/>
                          <a:latin typeface="Arial" panose="020B0604020202020204" pitchFamily="34" charset="0"/>
                        </a:rPr>
                        <a:t> </a:t>
                      </a:r>
                    </a:p>
                  </a:txBody>
                  <a:tcPr marL="6885" marR="6885" marT="68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kern="1200" dirty="0">
                          <a:solidFill>
                            <a:schemeClr val="tx1"/>
                          </a:solidFill>
                          <a:effectLst/>
                          <a:latin typeface="Arial" panose="020B0604020202020204" pitchFamily="34" charset="0"/>
                          <a:ea typeface="+mn-ea"/>
                          <a:cs typeface="+mn-cs"/>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74422766"/>
                  </a:ext>
                </a:extLst>
              </a:tr>
              <a:tr h="208904">
                <a:tc>
                  <a:txBody>
                    <a:bodyPr/>
                    <a:lstStyle/>
                    <a:p>
                      <a:pPr algn="l" fontAlgn="b"/>
                      <a:r>
                        <a:rPr lang="en-US" sz="1400" b="0" i="0" u="none" strike="noStrike">
                          <a:solidFill>
                            <a:schemeClr val="tx1"/>
                          </a:solidFill>
                          <a:effectLst/>
                          <a:latin typeface="Arial" panose="020B0604020202020204" pitchFamily="34" charset="0"/>
                        </a:rPr>
                        <a:t>YIPS Award (Fall Odd Yrs)</a:t>
                      </a:r>
                    </a:p>
                  </a:txBody>
                  <a:tcPr marL="6885" marR="6885" marT="68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chemeClr val="bg1"/>
                          </a:solidFill>
                          <a:effectLst/>
                          <a:latin typeface="Arial" panose="020B0604020202020204" pitchFamily="34" charset="0"/>
                        </a:rPr>
                        <a:t> </a:t>
                      </a:r>
                    </a:p>
                  </a:txBody>
                  <a:tcPr marL="6885" marR="6885" marT="68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9138"/>
                    </a:solidFill>
                  </a:tcPr>
                </a:tc>
                <a:tc>
                  <a:txBody>
                    <a:bodyPr/>
                    <a:lstStyle/>
                    <a:p>
                      <a:pPr algn="r" fontAlgn="b"/>
                      <a:r>
                        <a:rPr lang="en-US" sz="1400" b="0" i="0" u="none" strike="noStrike">
                          <a:solidFill>
                            <a:schemeClr val="tx1"/>
                          </a:solidFill>
                          <a:effectLst/>
                          <a:latin typeface="Arial" panose="020B0604020202020204" pitchFamily="34" charset="0"/>
                        </a:rPr>
                        <a:t> $       2,000.00 </a:t>
                      </a:r>
                    </a:p>
                  </a:txBody>
                  <a:tcPr marL="6885" marR="6885" marT="68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dirty="0">
                          <a:solidFill>
                            <a:schemeClr val="tx1"/>
                          </a:solidFill>
                          <a:effectLst/>
                          <a:latin typeface="Arial" panose="020B0604020202020204" pitchFamily="34" charset="0"/>
                        </a:rPr>
                        <a:t>$2,000.00</a:t>
                      </a:r>
                    </a:p>
                  </a:txBody>
                  <a:tcPr marL="6885" marR="6885" marT="68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kern="1200">
                          <a:solidFill>
                            <a:schemeClr val="tx1"/>
                          </a:solidFill>
                          <a:effectLst/>
                          <a:latin typeface="Arial" panose="020B0604020202020204" pitchFamily="34" charset="0"/>
                          <a:ea typeface="+mn-ea"/>
                          <a:cs typeface="+mn-cs"/>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6786341"/>
                  </a:ext>
                </a:extLst>
              </a:tr>
              <a:tr h="208904">
                <a:tc>
                  <a:txBody>
                    <a:bodyPr/>
                    <a:lstStyle/>
                    <a:p>
                      <a:pPr algn="l" fontAlgn="b"/>
                      <a:r>
                        <a:rPr lang="en-US" sz="1400" b="0" i="0" u="none" strike="noStrike">
                          <a:solidFill>
                            <a:schemeClr val="tx1"/>
                          </a:solidFill>
                          <a:effectLst/>
                          <a:latin typeface="Arial" panose="020B0604020202020204" pitchFamily="34" charset="0"/>
                        </a:rPr>
                        <a:t>YIPS Travel (Fall Odd Yrs)</a:t>
                      </a:r>
                    </a:p>
                  </a:txBody>
                  <a:tcPr marL="6885" marR="6885" marT="68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chemeClr val="bg1"/>
                          </a:solidFill>
                          <a:effectLst/>
                          <a:latin typeface="Arial" panose="020B0604020202020204" pitchFamily="34" charset="0"/>
                        </a:rPr>
                        <a:t>Awards</a:t>
                      </a:r>
                    </a:p>
                  </a:txBody>
                  <a:tcPr marL="6885" marR="6885" marT="68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9138"/>
                    </a:solidFill>
                  </a:tcPr>
                </a:tc>
                <a:tc>
                  <a:txBody>
                    <a:bodyPr/>
                    <a:lstStyle/>
                    <a:p>
                      <a:pPr algn="r" fontAlgn="b"/>
                      <a:r>
                        <a:rPr lang="en-US" sz="1400" b="0" i="0" u="none" strike="noStrike">
                          <a:solidFill>
                            <a:schemeClr val="tx1"/>
                          </a:solidFill>
                          <a:effectLst/>
                          <a:latin typeface="Arial" panose="020B0604020202020204" pitchFamily="34" charset="0"/>
                        </a:rPr>
                        <a:t> $       4,000.00 </a:t>
                      </a:r>
                    </a:p>
                  </a:txBody>
                  <a:tcPr marL="6885" marR="6885" marT="68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chemeClr val="tx1"/>
                          </a:solidFill>
                          <a:effectLst/>
                          <a:latin typeface="Arial" panose="020B0604020202020204" pitchFamily="34" charset="0"/>
                        </a:rPr>
                        <a:t>$2,000.00</a:t>
                      </a:r>
                    </a:p>
                  </a:txBody>
                  <a:tcPr marL="6885" marR="6885" marT="68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kern="1200" dirty="0">
                          <a:solidFill>
                            <a:schemeClr val="tx1"/>
                          </a:solidFill>
                          <a:effectLst/>
                          <a:latin typeface="Arial" panose="020B0604020202020204" pitchFamily="34" charset="0"/>
                          <a:ea typeface="+mn-ea"/>
                          <a:cs typeface="+mn-cs"/>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82704174"/>
                  </a:ext>
                </a:extLst>
              </a:tr>
              <a:tr h="208904">
                <a:tc>
                  <a:txBody>
                    <a:bodyPr/>
                    <a:lstStyle/>
                    <a:p>
                      <a:pPr algn="l" fontAlgn="b"/>
                      <a:r>
                        <a:rPr lang="en-US" sz="1400" b="0" i="0" u="none" strike="noStrike">
                          <a:solidFill>
                            <a:schemeClr val="tx1"/>
                          </a:solidFill>
                          <a:effectLst/>
                          <a:latin typeface="Arial" panose="020B0604020202020204" pitchFamily="34" charset="0"/>
                        </a:rPr>
                        <a:t>IPS Award (Fall Even Yrs)</a:t>
                      </a:r>
                    </a:p>
                  </a:txBody>
                  <a:tcPr marL="6885" marR="6885" marT="68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chemeClr val="bg1"/>
                          </a:solidFill>
                          <a:effectLst/>
                          <a:latin typeface="Arial" panose="020B0604020202020204" pitchFamily="34" charset="0"/>
                        </a:rPr>
                        <a:t>Awards</a:t>
                      </a:r>
                    </a:p>
                  </a:txBody>
                  <a:tcPr marL="6885" marR="6885" marT="68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9138"/>
                    </a:solidFill>
                  </a:tcPr>
                </a:tc>
                <a:tc>
                  <a:txBody>
                    <a:bodyPr/>
                    <a:lstStyle/>
                    <a:p>
                      <a:pPr algn="r" fontAlgn="b"/>
                      <a:r>
                        <a:rPr lang="en-US" sz="1400" b="0" i="0" u="none" strike="noStrike">
                          <a:solidFill>
                            <a:schemeClr val="tx1"/>
                          </a:solidFill>
                          <a:effectLst/>
                          <a:latin typeface="Arial" panose="020B0604020202020204" pitchFamily="34" charset="0"/>
                        </a:rPr>
                        <a:t> $                -   </a:t>
                      </a:r>
                    </a:p>
                  </a:txBody>
                  <a:tcPr marL="6885" marR="6885" marT="68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n-US" sz="1400" b="0" i="0" u="none" strike="noStrike" kern="1200" dirty="0">
                          <a:solidFill>
                            <a:schemeClr val="tx1"/>
                          </a:solidFill>
                          <a:effectLst/>
                          <a:latin typeface="Arial" panose="020B0604020202020204" pitchFamily="34" charset="0"/>
                          <a:ea typeface="+mn-ea"/>
                          <a:cs typeface="+mn-cs"/>
                        </a:rPr>
                        <a:t>$0.00</a:t>
                      </a:r>
                      <a:r>
                        <a:rPr lang="en-US" sz="1400" b="0" i="0" u="none" strike="noStrike" dirty="0">
                          <a:solidFill>
                            <a:schemeClr val="tx1"/>
                          </a:solidFill>
                          <a:effectLst/>
                          <a:latin typeface="Arial" panose="020B0604020202020204" pitchFamily="34" charset="0"/>
                        </a:rPr>
                        <a:t> </a:t>
                      </a:r>
                    </a:p>
                  </a:txBody>
                  <a:tcPr marL="6885" marR="6885" marT="68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kern="1200">
                          <a:solidFill>
                            <a:schemeClr val="tx1"/>
                          </a:solidFill>
                          <a:effectLst/>
                          <a:latin typeface="Arial" panose="020B0604020202020204" pitchFamily="34" charset="0"/>
                          <a:ea typeface="+mn-ea"/>
                          <a:cs typeface="+mn-cs"/>
                        </a:rPr>
                        <a:t>$0.00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76149603"/>
                  </a:ext>
                </a:extLst>
              </a:tr>
              <a:tr h="208904">
                <a:tc>
                  <a:txBody>
                    <a:bodyPr/>
                    <a:lstStyle/>
                    <a:p>
                      <a:pPr algn="l" fontAlgn="b"/>
                      <a:r>
                        <a:rPr lang="en-US" sz="1400" b="0" i="0" u="none" strike="noStrike">
                          <a:solidFill>
                            <a:schemeClr val="tx1"/>
                          </a:solidFill>
                          <a:effectLst/>
                          <a:latin typeface="Arial" panose="020B0604020202020204" pitchFamily="34" charset="0"/>
                        </a:rPr>
                        <a:t>Graduate Student Travel Award #1 Spring</a:t>
                      </a:r>
                    </a:p>
                  </a:txBody>
                  <a:tcPr marL="6885" marR="6885" marT="68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chemeClr val="bg1"/>
                          </a:solidFill>
                          <a:effectLst/>
                          <a:latin typeface="Arial" panose="020B0604020202020204" pitchFamily="34" charset="0"/>
                        </a:rPr>
                        <a:t>Awards</a:t>
                      </a:r>
                    </a:p>
                  </a:txBody>
                  <a:tcPr marL="6885" marR="6885" marT="68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9138"/>
                    </a:solidFill>
                  </a:tcPr>
                </a:tc>
                <a:tc>
                  <a:txBody>
                    <a:bodyPr/>
                    <a:lstStyle/>
                    <a:p>
                      <a:pPr algn="r" fontAlgn="b"/>
                      <a:r>
                        <a:rPr lang="en-US" sz="1400" b="0" i="0" u="none" strike="noStrike">
                          <a:solidFill>
                            <a:schemeClr val="tx1"/>
                          </a:solidFill>
                          <a:effectLst/>
                          <a:latin typeface="Arial" panose="020B0604020202020204" pitchFamily="34" charset="0"/>
                        </a:rPr>
                        <a:t> $          750.00 </a:t>
                      </a:r>
                    </a:p>
                  </a:txBody>
                  <a:tcPr marL="6885" marR="6885" marT="68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chemeClr val="tx1"/>
                          </a:solidFill>
                          <a:effectLst/>
                          <a:latin typeface="Arial" panose="020B0604020202020204" pitchFamily="34" charset="0"/>
                        </a:rPr>
                        <a:t>$750.00</a:t>
                      </a:r>
                    </a:p>
                  </a:txBody>
                  <a:tcPr marL="6885" marR="6885" marT="68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kern="1200" dirty="0">
                          <a:solidFill>
                            <a:schemeClr val="tx1"/>
                          </a:solidFill>
                          <a:effectLst/>
                          <a:latin typeface="Arial" panose="020B0604020202020204" pitchFamily="34" charset="0"/>
                          <a:ea typeface="+mn-ea"/>
                          <a:cs typeface="+mn-cs"/>
                        </a:rPr>
                        <a:t>$750.00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8418595"/>
                  </a:ext>
                </a:extLst>
              </a:tr>
              <a:tr h="208904">
                <a:tc>
                  <a:txBody>
                    <a:bodyPr/>
                    <a:lstStyle/>
                    <a:p>
                      <a:pPr algn="l" fontAlgn="b"/>
                      <a:r>
                        <a:rPr lang="en-US" sz="1400" b="0" i="0" u="none" strike="noStrike">
                          <a:solidFill>
                            <a:schemeClr val="tx1"/>
                          </a:solidFill>
                          <a:effectLst/>
                          <a:latin typeface="Arial" panose="020B0604020202020204" pitchFamily="34" charset="0"/>
                        </a:rPr>
                        <a:t>Graduate Student Travel Award #2 Spring</a:t>
                      </a:r>
                    </a:p>
                  </a:txBody>
                  <a:tcPr marL="6885" marR="6885" marT="68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chemeClr val="bg1"/>
                          </a:solidFill>
                          <a:effectLst/>
                          <a:latin typeface="Arial" panose="020B0604020202020204" pitchFamily="34" charset="0"/>
                        </a:rPr>
                        <a:t>Awards</a:t>
                      </a:r>
                    </a:p>
                  </a:txBody>
                  <a:tcPr marL="6885" marR="6885" marT="68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9138"/>
                    </a:solidFill>
                  </a:tcPr>
                </a:tc>
                <a:tc>
                  <a:txBody>
                    <a:bodyPr/>
                    <a:lstStyle/>
                    <a:p>
                      <a:pPr algn="r" fontAlgn="b"/>
                      <a:r>
                        <a:rPr lang="en-US" sz="1400" b="0" i="0" u="none" strike="noStrike">
                          <a:solidFill>
                            <a:schemeClr val="tx1"/>
                          </a:solidFill>
                          <a:effectLst/>
                          <a:latin typeface="Arial" panose="020B0604020202020204" pitchFamily="34" charset="0"/>
                        </a:rPr>
                        <a:t> $          750.00 </a:t>
                      </a:r>
                    </a:p>
                  </a:txBody>
                  <a:tcPr marL="6885" marR="6885" marT="68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chemeClr val="tx1"/>
                          </a:solidFill>
                          <a:effectLst/>
                          <a:latin typeface="Arial" panose="020B0604020202020204" pitchFamily="34" charset="0"/>
                        </a:rPr>
                        <a:t>$750.00</a:t>
                      </a:r>
                    </a:p>
                  </a:txBody>
                  <a:tcPr marL="6885" marR="6885" marT="68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kern="1200" dirty="0">
                          <a:solidFill>
                            <a:schemeClr val="tx1"/>
                          </a:solidFill>
                          <a:effectLst/>
                          <a:latin typeface="Arial" panose="020B0604020202020204" pitchFamily="34" charset="0"/>
                          <a:ea typeface="+mn-ea"/>
                          <a:cs typeface="+mn-cs"/>
                        </a:rPr>
                        <a:t>$750.00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08674397"/>
                  </a:ext>
                </a:extLst>
              </a:tr>
              <a:tr h="208904">
                <a:tc>
                  <a:txBody>
                    <a:bodyPr/>
                    <a:lstStyle/>
                    <a:p>
                      <a:pPr algn="l" fontAlgn="b"/>
                      <a:r>
                        <a:rPr lang="en-US" sz="1400" b="0" i="0" u="none" strike="noStrike">
                          <a:solidFill>
                            <a:schemeClr val="tx1"/>
                          </a:solidFill>
                          <a:effectLst/>
                          <a:latin typeface="Arial" panose="020B0604020202020204" pitchFamily="34" charset="0"/>
                        </a:rPr>
                        <a:t>Graduate Student Travel Award #1 Fall</a:t>
                      </a:r>
                    </a:p>
                  </a:txBody>
                  <a:tcPr marL="6885" marR="6885" marT="68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chemeClr val="bg1"/>
                          </a:solidFill>
                          <a:effectLst/>
                          <a:latin typeface="Arial" panose="020B0604020202020204" pitchFamily="34" charset="0"/>
                        </a:rPr>
                        <a:t>Awards</a:t>
                      </a:r>
                    </a:p>
                  </a:txBody>
                  <a:tcPr marL="6885" marR="6885" marT="68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9138"/>
                    </a:solidFill>
                  </a:tcPr>
                </a:tc>
                <a:tc>
                  <a:txBody>
                    <a:bodyPr/>
                    <a:lstStyle/>
                    <a:p>
                      <a:pPr algn="r" fontAlgn="b"/>
                      <a:r>
                        <a:rPr lang="en-US" sz="1400" b="0" i="0" u="none" strike="noStrike">
                          <a:solidFill>
                            <a:schemeClr val="tx1"/>
                          </a:solidFill>
                          <a:effectLst/>
                          <a:latin typeface="Arial" panose="020B0604020202020204" pitchFamily="34" charset="0"/>
                        </a:rPr>
                        <a:t> $          750.00 </a:t>
                      </a:r>
                    </a:p>
                  </a:txBody>
                  <a:tcPr marL="6885" marR="6885" marT="68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chemeClr val="tx1"/>
                          </a:solidFill>
                          <a:effectLst/>
                          <a:latin typeface="Arial" panose="020B0604020202020204" pitchFamily="34" charset="0"/>
                        </a:rPr>
                        <a:t>$750.00</a:t>
                      </a:r>
                    </a:p>
                  </a:txBody>
                  <a:tcPr marL="6885" marR="6885" marT="68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kern="1200">
                          <a:solidFill>
                            <a:schemeClr val="tx1"/>
                          </a:solidFill>
                          <a:effectLst/>
                          <a:latin typeface="Arial" panose="020B0604020202020204" pitchFamily="34" charset="0"/>
                          <a:ea typeface="+mn-ea"/>
                          <a:cs typeface="+mn-cs"/>
                        </a:rPr>
                        <a:t>$750.00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5336331"/>
                  </a:ext>
                </a:extLst>
              </a:tr>
              <a:tr h="208904">
                <a:tc>
                  <a:txBody>
                    <a:bodyPr/>
                    <a:lstStyle/>
                    <a:p>
                      <a:pPr algn="l" fontAlgn="b"/>
                      <a:r>
                        <a:rPr lang="en-US" sz="1400" b="0" i="0" u="none" strike="noStrike">
                          <a:solidFill>
                            <a:schemeClr val="tx1"/>
                          </a:solidFill>
                          <a:effectLst/>
                          <a:latin typeface="Arial" panose="020B0604020202020204" pitchFamily="34" charset="0"/>
                        </a:rPr>
                        <a:t>Graduate Student Travel Award #2 Fall</a:t>
                      </a:r>
                    </a:p>
                  </a:txBody>
                  <a:tcPr marL="6885" marR="6885" marT="68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chemeClr val="bg1"/>
                          </a:solidFill>
                          <a:effectLst/>
                          <a:latin typeface="Arial" panose="020B0604020202020204" pitchFamily="34" charset="0"/>
                        </a:rPr>
                        <a:t>Awards</a:t>
                      </a:r>
                    </a:p>
                  </a:txBody>
                  <a:tcPr marL="6885" marR="6885" marT="68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9138"/>
                    </a:solidFill>
                  </a:tcPr>
                </a:tc>
                <a:tc>
                  <a:txBody>
                    <a:bodyPr/>
                    <a:lstStyle/>
                    <a:p>
                      <a:pPr algn="r" fontAlgn="b"/>
                      <a:r>
                        <a:rPr lang="en-US" sz="1400" b="0" i="0" u="none" strike="noStrike">
                          <a:solidFill>
                            <a:schemeClr val="tx1"/>
                          </a:solidFill>
                          <a:effectLst/>
                          <a:latin typeface="Arial" panose="020B0604020202020204" pitchFamily="34" charset="0"/>
                        </a:rPr>
                        <a:t> $          750.00 </a:t>
                      </a:r>
                    </a:p>
                  </a:txBody>
                  <a:tcPr marL="6885" marR="6885" marT="68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chemeClr val="tx1"/>
                          </a:solidFill>
                          <a:effectLst/>
                          <a:latin typeface="Arial" panose="020B0604020202020204" pitchFamily="34" charset="0"/>
                        </a:rPr>
                        <a:t>$750.00</a:t>
                      </a:r>
                    </a:p>
                  </a:txBody>
                  <a:tcPr marL="6885" marR="6885" marT="68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kern="1200" dirty="0">
                          <a:solidFill>
                            <a:schemeClr val="tx1"/>
                          </a:solidFill>
                          <a:effectLst/>
                          <a:latin typeface="Arial" panose="020B0604020202020204" pitchFamily="34" charset="0"/>
                          <a:ea typeface="+mn-ea"/>
                          <a:cs typeface="+mn-cs"/>
                        </a:rPr>
                        <a:t>$750.00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31782110"/>
                  </a:ext>
                </a:extLst>
              </a:tr>
              <a:tr h="208904">
                <a:tc>
                  <a:txBody>
                    <a:bodyPr/>
                    <a:lstStyle/>
                    <a:p>
                      <a:pPr algn="l" fontAlgn="b"/>
                      <a:r>
                        <a:rPr lang="en-US" sz="1400" b="0" i="0" u="none" strike="noStrike">
                          <a:solidFill>
                            <a:schemeClr val="tx1"/>
                          </a:solidFill>
                          <a:effectLst/>
                          <a:latin typeface="Arial" panose="020B0604020202020204" pitchFamily="34" charset="0"/>
                        </a:rPr>
                        <a:t>Grad Student Travel Awd Poster</a:t>
                      </a:r>
                    </a:p>
                  </a:txBody>
                  <a:tcPr marL="6885" marR="6885" marT="68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chemeClr val="bg1"/>
                          </a:solidFill>
                          <a:effectLst/>
                          <a:latin typeface="Arial" panose="020B0604020202020204" pitchFamily="34" charset="0"/>
                        </a:rPr>
                        <a:t>Awards</a:t>
                      </a:r>
                    </a:p>
                  </a:txBody>
                  <a:tcPr marL="6885" marR="6885" marT="68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9138"/>
                    </a:solidFill>
                  </a:tcPr>
                </a:tc>
                <a:tc>
                  <a:txBody>
                    <a:bodyPr/>
                    <a:lstStyle/>
                    <a:p>
                      <a:pPr algn="r" fontAlgn="b"/>
                      <a:r>
                        <a:rPr lang="en-US" sz="1400" b="0" i="0" u="none" strike="noStrike">
                          <a:solidFill>
                            <a:schemeClr val="tx1"/>
                          </a:solidFill>
                          <a:effectLst/>
                          <a:latin typeface="Arial" panose="020B0604020202020204" pitchFamily="34" charset="0"/>
                        </a:rPr>
                        <a:t> $          200.00 </a:t>
                      </a:r>
                    </a:p>
                  </a:txBody>
                  <a:tcPr marL="6885" marR="6885" marT="68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chemeClr val="tx1"/>
                          </a:solidFill>
                          <a:effectLst/>
                          <a:latin typeface="Arial" panose="020B0604020202020204" pitchFamily="34" charset="0"/>
                        </a:rPr>
                        <a:t>$0.00</a:t>
                      </a:r>
                    </a:p>
                  </a:txBody>
                  <a:tcPr marL="6885" marR="6885" marT="68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kern="1200" dirty="0">
                          <a:solidFill>
                            <a:schemeClr val="tx1"/>
                          </a:solidFill>
                          <a:effectLst/>
                          <a:latin typeface="Arial" panose="020B0604020202020204" pitchFamily="34" charset="0"/>
                          <a:ea typeface="+mn-ea"/>
                          <a:cs typeface="+mn-cs"/>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16629982"/>
                  </a:ext>
                </a:extLst>
              </a:tr>
              <a:tr h="208904">
                <a:tc>
                  <a:txBody>
                    <a:bodyPr/>
                    <a:lstStyle/>
                    <a:p>
                      <a:pPr algn="l" fontAlgn="b"/>
                      <a:r>
                        <a:rPr lang="en-US" sz="1400" b="0" i="0" u="none" strike="noStrike">
                          <a:solidFill>
                            <a:schemeClr val="tx1"/>
                          </a:solidFill>
                          <a:effectLst/>
                          <a:latin typeface="Arial" panose="020B0604020202020204" pitchFamily="34" charset="0"/>
                        </a:rPr>
                        <a:t>Identify Award Opportunity</a:t>
                      </a:r>
                    </a:p>
                  </a:txBody>
                  <a:tcPr marL="6885" marR="6885" marT="68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chemeClr val="bg1"/>
                          </a:solidFill>
                          <a:effectLst/>
                          <a:latin typeface="Arial" panose="020B0604020202020204" pitchFamily="34" charset="0"/>
                        </a:rPr>
                        <a:t>Awards</a:t>
                      </a:r>
                    </a:p>
                  </a:txBody>
                  <a:tcPr marL="6885" marR="6885" marT="68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9138"/>
                    </a:solidFill>
                  </a:tcPr>
                </a:tc>
                <a:tc>
                  <a:txBody>
                    <a:bodyPr/>
                    <a:lstStyle/>
                    <a:p>
                      <a:pPr algn="r" fontAlgn="b"/>
                      <a:r>
                        <a:rPr lang="en-US" sz="1400" b="0" i="0" u="none" strike="noStrike">
                          <a:solidFill>
                            <a:schemeClr val="tx1"/>
                          </a:solidFill>
                          <a:effectLst/>
                          <a:latin typeface="Arial" panose="020B0604020202020204" pitchFamily="34" charset="0"/>
                        </a:rPr>
                        <a:t> $       1,000.00 </a:t>
                      </a:r>
                    </a:p>
                  </a:txBody>
                  <a:tcPr marL="6885" marR="6885" marT="68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dirty="0">
                          <a:solidFill>
                            <a:schemeClr val="tx1"/>
                          </a:solidFill>
                          <a:effectLst/>
                          <a:latin typeface="Arial" panose="020B0604020202020204" pitchFamily="34" charset="0"/>
                        </a:rPr>
                        <a:t>- </a:t>
                      </a:r>
                    </a:p>
                  </a:txBody>
                  <a:tcPr marL="6885" marR="6885" marT="68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kern="1200" dirty="0">
                          <a:solidFill>
                            <a:schemeClr val="tx1"/>
                          </a:solidFill>
                          <a:effectLst/>
                          <a:latin typeface="Arial" panose="020B0604020202020204" pitchFamily="34" charset="0"/>
                          <a:ea typeface="+mn-ea"/>
                          <a:cs typeface="+mn-cs"/>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77344725"/>
                  </a:ext>
                </a:extLst>
              </a:tr>
              <a:tr h="208904">
                <a:tc>
                  <a:txBody>
                    <a:bodyPr/>
                    <a:lstStyle/>
                    <a:p>
                      <a:pPr algn="l" fontAlgn="b"/>
                      <a:r>
                        <a:rPr lang="en-US" sz="1400" b="0" i="0" u="none" strike="noStrike">
                          <a:solidFill>
                            <a:schemeClr val="tx1"/>
                          </a:solidFill>
                          <a:effectLst/>
                          <a:latin typeface="Arial" panose="020B0604020202020204" pitchFamily="34" charset="0"/>
                        </a:rPr>
                        <a:t>Spring - Graduate Research Symp.</a:t>
                      </a:r>
                    </a:p>
                  </a:txBody>
                  <a:tcPr marL="6885" marR="6885" marT="68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chemeClr val="bg1"/>
                          </a:solidFill>
                          <a:effectLst/>
                          <a:latin typeface="Arial" panose="020B0604020202020204" pitchFamily="34" charset="0"/>
                        </a:rPr>
                        <a:t>Programming</a:t>
                      </a:r>
                    </a:p>
                  </a:txBody>
                  <a:tcPr marL="6885" marR="6885" marT="68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FF"/>
                    </a:solidFill>
                  </a:tcPr>
                </a:tc>
                <a:tc>
                  <a:txBody>
                    <a:bodyPr/>
                    <a:lstStyle/>
                    <a:p>
                      <a:pPr algn="r" fontAlgn="b"/>
                      <a:r>
                        <a:rPr lang="en-US" sz="1400" b="0" i="0" u="none" strike="noStrike">
                          <a:solidFill>
                            <a:schemeClr val="tx1"/>
                          </a:solidFill>
                          <a:effectLst/>
                          <a:latin typeface="Arial" panose="020B0604020202020204" pitchFamily="34" charset="0"/>
                        </a:rPr>
                        <a:t> $       1,000.00 </a:t>
                      </a:r>
                    </a:p>
                  </a:txBody>
                  <a:tcPr marL="6885" marR="6885" marT="68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chemeClr val="tx1"/>
                          </a:solidFill>
                          <a:effectLst/>
                          <a:latin typeface="Arial" panose="020B0604020202020204" pitchFamily="34" charset="0"/>
                        </a:rPr>
                        <a:t>$1,000.00</a:t>
                      </a:r>
                    </a:p>
                  </a:txBody>
                  <a:tcPr marL="6885" marR="6885" marT="68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kern="1200" dirty="0">
                          <a:solidFill>
                            <a:schemeClr val="tx1"/>
                          </a:solidFill>
                          <a:effectLst/>
                          <a:latin typeface="Arial" panose="020B0604020202020204" pitchFamily="34" charset="0"/>
                          <a:ea typeface="+mn-ea"/>
                          <a:cs typeface="+mn-cs"/>
                        </a:rPr>
                        <a:t>$1,000.00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2786125"/>
                  </a:ext>
                </a:extLst>
              </a:tr>
              <a:tr h="208904">
                <a:tc>
                  <a:txBody>
                    <a:bodyPr/>
                    <a:lstStyle/>
                    <a:p>
                      <a:pPr algn="l" fontAlgn="b"/>
                      <a:r>
                        <a:rPr lang="en-US" sz="1400" b="0" i="0" u="none" strike="noStrike">
                          <a:solidFill>
                            <a:schemeClr val="tx1"/>
                          </a:solidFill>
                          <a:effectLst/>
                          <a:latin typeface="Arial" panose="020B0604020202020204" pitchFamily="34" charset="0"/>
                        </a:rPr>
                        <a:t>Spring- Undergraduate Research Symp.</a:t>
                      </a:r>
                    </a:p>
                  </a:txBody>
                  <a:tcPr marL="6885" marR="6885" marT="68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chemeClr val="bg1"/>
                          </a:solidFill>
                          <a:effectLst/>
                          <a:latin typeface="Arial" panose="020B0604020202020204" pitchFamily="34" charset="0"/>
                        </a:rPr>
                        <a:t>Programming</a:t>
                      </a:r>
                    </a:p>
                  </a:txBody>
                  <a:tcPr marL="6885" marR="6885" marT="68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FF"/>
                    </a:solidFill>
                  </a:tcPr>
                </a:tc>
                <a:tc>
                  <a:txBody>
                    <a:bodyPr/>
                    <a:lstStyle/>
                    <a:p>
                      <a:pPr algn="r" fontAlgn="b"/>
                      <a:r>
                        <a:rPr lang="en-US" sz="1400" b="0" i="0" u="none" strike="noStrike">
                          <a:solidFill>
                            <a:schemeClr val="tx1"/>
                          </a:solidFill>
                          <a:effectLst/>
                          <a:latin typeface="Arial" panose="020B0604020202020204" pitchFamily="34" charset="0"/>
                        </a:rPr>
                        <a:t> $       1,000.00 </a:t>
                      </a:r>
                    </a:p>
                  </a:txBody>
                  <a:tcPr marL="6885" marR="6885" marT="68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chemeClr val="tx1"/>
                          </a:solidFill>
                          <a:effectLst/>
                          <a:latin typeface="Arial" panose="020B0604020202020204" pitchFamily="34" charset="0"/>
                        </a:rPr>
                        <a:t>$1,000.00</a:t>
                      </a:r>
                    </a:p>
                  </a:txBody>
                  <a:tcPr marL="6885" marR="6885" marT="68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kern="1200" dirty="0">
                          <a:solidFill>
                            <a:schemeClr val="tx1"/>
                          </a:solidFill>
                          <a:effectLst/>
                          <a:latin typeface="Arial" panose="020B0604020202020204" pitchFamily="34" charset="0"/>
                          <a:ea typeface="+mn-ea"/>
                          <a:cs typeface="+mn-cs"/>
                        </a:rPr>
                        <a:t>$1,000.00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35513008"/>
                  </a:ext>
                </a:extLst>
              </a:tr>
              <a:tr h="208745">
                <a:tc>
                  <a:txBody>
                    <a:bodyPr/>
                    <a:lstStyle/>
                    <a:p>
                      <a:pPr algn="l" fontAlgn="b"/>
                      <a:r>
                        <a:rPr lang="en-US" sz="1400" b="0" i="0" u="none" strike="noStrike" dirty="0">
                          <a:solidFill>
                            <a:schemeClr val="tx1"/>
                          </a:solidFill>
                          <a:effectLst/>
                          <a:latin typeface="Arial" panose="020B0604020202020204" pitchFamily="34" charset="0"/>
                        </a:rPr>
                        <a:t>IIPS Symposia (Fall)</a:t>
                      </a:r>
                    </a:p>
                  </a:txBody>
                  <a:tcPr marL="6885" marR="6885" marT="68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chemeClr val="bg1"/>
                          </a:solidFill>
                          <a:effectLst/>
                          <a:latin typeface="Arial" panose="020B0604020202020204" pitchFamily="34" charset="0"/>
                        </a:rPr>
                        <a:t>Programming</a:t>
                      </a:r>
                    </a:p>
                  </a:txBody>
                  <a:tcPr marL="6885" marR="6885" marT="68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FF"/>
                    </a:solidFill>
                  </a:tcPr>
                </a:tc>
                <a:tc>
                  <a:txBody>
                    <a:bodyPr/>
                    <a:lstStyle/>
                    <a:p>
                      <a:pPr algn="r" fontAlgn="b"/>
                      <a:r>
                        <a:rPr lang="en-US" sz="1400" b="0" i="0" u="none" strike="noStrike" dirty="0">
                          <a:solidFill>
                            <a:schemeClr val="tx1"/>
                          </a:solidFill>
                          <a:effectLst/>
                          <a:latin typeface="Arial" panose="020B0604020202020204" pitchFamily="34" charset="0"/>
                        </a:rPr>
                        <a:t>- </a:t>
                      </a:r>
                    </a:p>
                  </a:txBody>
                  <a:tcPr marL="6885" marR="6885" marT="68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dirty="0">
                          <a:solidFill>
                            <a:schemeClr val="tx1"/>
                          </a:solidFill>
                          <a:effectLst/>
                          <a:latin typeface="Arial" panose="020B0604020202020204" pitchFamily="34" charset="0"/>
                        </a:rPr>
                        <a:t>- </a:t>
                      </a:r>
                    </a:p>
                  </a:txBody>
                  <a:tcPr marL="6885" marR="6885" marT="68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n-US" sz="1400" b="0" i="0" u="none" strike="noStrike" kern="1200" dirty="0">
                        <a:solidFill>
                          <a:schemeClr val="tx1"/>
                        </a:solidFill>
                        <a:effectLst/>
                        <a:latin typeface="Arial" panose="020B0604020202020204" pitchFamily="34" charset="0"/>
                        <a:ea typeface="+mn-ea"/>
                        <a:cs typeface="+mn-cs"/>
                      </a:endParaRPr>
                    </a:p>
                  </a:txBody>
                  <a:tcPr marL="7451" marR="7451" marT="74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63742002"/>
                  </a:ext>
                </a:extLst>
              </a:tr>
              <a:tr h="208745">
                <a:tc>
                  <a:txBody>
                    <a:bodyPr/>
                    <a:lstStyle/>
                    <a:p>
                      <a:pPr algn="l" fontAlgn="b"/>
                      <a:r>
                        <a:rPr lang="en-US" sz="1400" b="0" i="0" u="none" strike="noStrike">
                          <a:solidFill>
                            <a:schemeClr val="tx1"/>
                          </a:solidFill>
                          <a:effectLst/>
                          <a:latin typeface="Arial" panose="020B0604020202020204" pitchFamily="34" charset="0"/>
                        </a:rPr>
                        <a:t>NGRPC (UMICH)</a:t>
                      </a:r>
                    </a:p>
                  </a:txBody>
                  <a:tcPr marL="6885" marR="6885" marT="68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chemeClr val="bg1"/>
                          </a:solidFill>
                          <a:effectLst/>
                          <a:latin typeface="Arial" panose="020B0604020202020204" pitchFamily="34" charset="0"/>
                        </a:rPr>
                        <a:t>Meetings</a:t>
                      </a:r>
                    </a:p>
                  </a:txBody>
                  <a:tcPr marL="6885" marR="6885" marT="68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chemeClr val="tx1"/>
                          </a:solidFill>
                          <a:effectLst/>
                          <a:latin typeface="Arial" panose="020B0604020202020204" pitchFamily="34" charset="0"/>
                        </a:rPr>
                        <a:t> $       2,000.00 </a:t>
                      </a:r>
                    </a:p>
                  </a:txBody>
                  <a:tcPr marL="6885" marR="6885" marT="68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chemeClr val="tx1"/>
                          </a:solidFill>
                          <a:effectLst/>
                          <a:latin typeface="Arial" panose="020B0604020202020204" pitchFamily="34" charset="0"/>
                        </a:rPr>
                        <a:t>$2,000.00</a:t>
                      </a:r>
                    </a:p>
                  </a:txBody>
                  <a:tcPr marL="6885" marR="6885" marT="68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n-US" sz="1400" b="0" i="0" u="none" strike="noStrike" kern="1200" dirty="0">
                        <a:solidFill>
                          <a:schemeClr val="tx1"/>
                        </a:solidFill>
                        <a:effectLst/>
                        <a:latin typeface="Arial" panose="020B0604020202020204" pitchFamily="34" charset="0"/>
                        <a:ea typeface="+mn-ea"/>
                        <a:cs typeface="+mn-cs"/>
                      </a:endParaRPr>
                    </a:p>
                  </a:txBody>
                  <a:tcPr marL="7451" marR="7451" marT="74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19439627"/>
                  </a:ext>
                </a:extLst>
              </a:tr>
              <a:tr h="208209">
                <a:tc>
                  <a:txBody>
                    <a:bodyPr/>
                    <a:lstStyle/>
                    <a:p>
                      <a:pPr algn="l" fontAlgn="b"/>
                      <a:r>
                        <a:rPr lang="en-US" sz="1400" b="0" i="0" u="none" strike="noStrike">
                          <a:solidFill>
                            <a:schemeClr val="tx1"/>
                          </a:solidFill>
                          <a:effectLst/>
                          <a:latin typeface="Arial" panose="020B0604020202020204" pitchFamily="34" charset="0"/>
                        </a:rPr>
                        <a:t> </a:t>
                      </a:r>
                    </a:p>
                  </a:txBody>
                  <a:tcPr marL="6885" marR="6885" marT="68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chemeClr val="bg1"/>
                          </a:solidFill>
                          <a:effectLst/>
                          <a:latin typeface="Arial" panose="020B0604020202020204" pitchFamily="34" charset="0"/>
                        </a:rPr>
                        <a:t> </a:t>
                      </a:r>
                    </a:p>
                  </a:txBody>
                  <a:tcPr marL="6885" marR="6885" marT="68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chemeClr val="tx1"/>
                          </a:solidFill>
                          <a:effectLst/>
                          <a:latin typeface="Arial" panose="020B0604020202020204" pitchFamily="34" charset="0"/>
                        </a:rPr>
                        <a:t> </a:t>
                      </a:r>
                    </a:p>
                  </a:txBody>
                  <a:tcPr marL="6885" marR="6885" marT="68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chemeClr val="tx1"/>
                          </a:solidFill>
                          <a:effectLst/>
                          <a:latin typeface="Arial" panose="020B0604020202020204" pitchFamily="34" charset="0"/>
                        </a:rPr>
                        <a:t> </a:t>
                      </a:r>
                    </a:p>
                  </a:txBody>
                  <a:tcPr marL="6885" marR="6885" marT="68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dirty="0">
                          <a:solidFill>
                            <a:schemeClr val="tx1"/>
                          </a:solidFill>
                          <a:effectLst/>
                          <a:latin typeface="Arial" panose="020B060402020202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80083334"/>
                  </a:ext>
                </a:extLst>
              </a:tr>
              <a:tr h="208209">
                <a:tc>
                  <a:txBody>
                    <a:bodyPr/>
                    <a:lstStyle/>
                    <a:p>
                      <a:pPr algn="l" fontAlgn="b"/>
                      <a:r>
                        <a:rPr lang="en-US" sz="1400" b="0" i="0" u="none" strike="noStrike">
                          <a:solidFill>
                            <a:schemeClr val="tx1"/>
                          </a:solidFill>
                          <a:effectLst/>
                          <a:latin typeface="Arial" panose="020B0604020202020204" pitchFamily="34" charset="0"/>
                        </a:rPr>
                        <a:t>Other</a:t>
                      </a:r>
                    </a:p>
                  </a:txBody>
                  <a:tcPr marL="6885" marR="6885" marT="68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chemeClr val="bg1"/>
                          </a:solidFill>
                          <a:effectLst/>
                          <a:latin typeface="Arial" panose="020B0604020202020204" pitchFamily="34" charset="0"/>
                        </a:rPr>
                        <a:t> </a:t>
                      </a:r>
                    </a:p>
                  </a:txBody>
                  <a:tcPr marL="6885" marR="6885" marT="68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b"/>
                      <a:r>
                        <a:rPr lang="en-US" sz="1400" b="0" i="0" u="none" strike="noStrike">
                          <a:solidFill>
                            <a:schemeClr val="tx1"/>
                          </a:solidFill>
                          <a:effectLst/>
                          <a:latin typeface="Arial" panose="020B0604020202020204" pitchFamily="34" charset="0"/>
                        </a:rPr>
                        <a:t> $                -   </a:t>
                      </a:r>
                    </a:p>
                  </a:txBody>
                  <a:tcPr marL="6885" marR="6885" marT="68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chemeClr val="tx1"/>
                          </a:solidFill>
                          <a:effectLst/>
                          <a:latin typeface="Arial" panose="020B0604020202020204" pitchFamily="34" charset="0"/>
                        </a:rPr>
                        <a:t> </a:t>
                      </a:r>
                    </a:p>
                  </a:txBody>
                  <a:tcPr marL="6885" marR="6885" marT="68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n-US" sz="1400" b="1" i="0" u="none" strike="noStrike" dirty="0">
                        <a:solidFill>
                          <a:schemeClr val="tx1"/>
                        </a:solidFill>
                        <a:effectLst/>
                        <a:latin typeface="Arial" panose="020B060402020202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33292415"/>
                  </a:ext>
                </a:extLst>
              </a:tr>
              <a:tr h="329449">
                <a:tc>
                  <a:txBody>
                    <a:bodyPr/>
                    <a:lstStyle/>
                    <a:p>
                      <a:pPr algn="l" fontAlgn="b"/>
                      <a:endParaRPr lang="en-US" sz="1400" b="0" i="0" u="none" strike="noStrike">
                        <a:solidFill>
                          <a:schemeClr val="tx1"/>
                        </a:solidFill>
                        <a:effectLst/>
                        <a:latin typeface="Arial" panose="020B0604020202020204" pitchFamily="34" charset="0"/>
                      </a:endParaRPr>
                    </a:p>
                  </a:txBody>
                  <a:tcPr marL="6885" marR="6885" marT="688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400" b="1" i="0" u="none" strike="noStrike" dirty="0">
                          <a:solidFill>
                            <a:schemeClr val="bg1"/>
                          </a:solidFill>
                          <a:effectLst/>
                          <a:latin typeface="Arial" panose="020B0604020202020204" pitchFamily="34" charset="0"/>
                        </a:rPr>
                        <a:t> TOTAL EXP </a:t>
                      </a:r>
                    </a:p>
                  </a:txBody>
                  <a:tcPr marL="6885" marR="6885" marT="6885" marB="0" anchor="b">
                    <a:lnL>
                      <a:noFill/>
                    </a:lnL>
                    <a:lnR>
                      <a:noFill/>
                    </a:lnR>
                    <a:lnT w="6350" cap="flat" cmpd="sng" algn="ctr">
                      <a:solidFill>
                        <a:srgbClr val="000000"/>
                      </a:solidFill>
                      <a:prstDash val="solid"/>
                      <a:round/>
                      <a:headEnd type="none" w="med" len="med"/>
                      <a:tailEnd type="none" w="med" len="med"/>
                    </a:lnT>
                    <a:lnB>
                      <a:noFill/>
                    </a:lnB>
                    <a:solidFill>
                      <a:srgbClr val="E6B4B4"/>
                    </a:solidFill>
                  </a:tcPr>
                </a:tc>
                <a:tc>
                  <a:txBody>
                    <a:bodyPr/>
                    <a:lstStyle/>
                    <a:p>
                      <a:pPr algn="l" fontAlgn="b"/>
                      <a:r>
                        <a:rPr lang="en-US" sz="1400" b="1" i="0" u="none" strike="noStrike" dirty="0">
                          <a:solidFill>
                            <a:schemeClr val="bg1"/>
                          </a:solidFill>
                          <a:effectLst/>
                          <a:latin typeface="Arial" panose="020B0604020202020204" pitchFamily="34" charset="0"/>
                        </a:rPr>
                        <a:t> $     34,200.00 </a:t>
                      </a:r>
                    </a:p>
                  </a:txBody>
                  <a:tcPr marL="6885" marR="6885" marT="6885" marB="0" anchor="b">
                    <a:lnL>
                      <a:noFill/>
                    </a:lnL>
                    <a:lnR>
                      <a:noFill/>
                    </a:lnR>
                    <a:lnT w="6350" cap="flat" cmpd="sng" algn="ctr">
                      <a:solidFill>
                        <a:srgbClr val="000000"/>
                      </a:solidFill>
                      <a:prstDash val="solid"/>
                      <a:round/>
                      <a:headEnd type="none" w="med" len="med"/>
                      <a:tailEnd type="none" w="med" len="med"/>
                    </a:lnT>
                    <a:lnB>
                      <a:noFill/>
                    </a:lnB>
                    <a:solidFill>
                      <a:srgbClr val="E6B4B4"/>
                    </a:solidFill>
                  </a:tcPr>
                </a:tc>
                <a:tc>
                  <a:txBody>
                    <a:bodyPr/>
                    <a:lstStyle/>
                    <a:p>
                      <a:pPr algn="r" fontAlgn="b"/>
                      <a:r>
                        <a:rPr lang="en-US" sz="1400" b="1" i="0" u="none" strike="noStrike" dirty="0">
                          <a:solidFill>
                            <a:schemeClr val="bg1"/>
                          </a:solidFill>
                          <a:effectLst/>
                          <a:latin typeface="Arial" panose="020B0604020202020204" pitchFamily="34" charset="0"/>
                        </a:rPr>
                        <a:t>$33,718.58</a:t>
                      </a:r>
                    </a:p>
                  </a:txBody>
                  <a:tcPr marL="6885" marR="6885" marT="6885" marB="0" anchor="b">
                    <a:lnL>
                      <a:noFill/>
                    </a:lnL>
                    <a:lnR>
                      <a:noFill/>
                    </a:lnR>
                    <a:lnT w="6350" cap="flat" cmpd="sng" algn="ctr">
                      <a:solidFill>
                        <a:srgbClr val="000000"/>
                      </a:solidFill>
                      <a:prstDash val="solid"/>
                      <a:round/>
                      <a:headEnd type="none" w="med" len="med"/>
                      <a:tailEnd type="none" w="med" len="med"/>
                    </a:lnT>
                    <a:lnB>
                      <a:noFill/>
                    </a:lnB>
                    <a:solidFill>
                      <a:srgbClr val="E6B4B4"/>
                    </a:solidFill>
                  </a:tcPr>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n-US" sz="1400" b="1" i="0" u="none" strike="noStrike" dirty="0">
                          <a:solidFill>
                            <a:schemeClr val="bg1"/>
                          </a:solidFill>
                          <a:effectLst/>
                          <a:latin typeface="Arial" panose="020B0604020202020204" pitchFamily="34" charset="0"/>
                        </a:rPr>
                        <a:t>$17,100.00</a:t>
                      </a:r>
                    </a:p>
                  </a:txBody>
                  <a:tcPr marL="6885" marR="6885" marT="6885" marB="0" anchor="b">
                    <a:lnL>
                      <a:noFill/>
                    </a:lnL>
                    <a:lnR>
                      <a:noFill/>
                    </a:lnR>
                    <a:lnT w="6350" cap="flat" cmpd="sng" algn="ctr">
                      <a:solidFill>
                        <a:srgbClr val="000000"/>
                      </a:solidFill>
                      <a:prstDash val="solid"/>
                      <a:round/>
                      <a:headEnd type="none" w="med" len="med"/>
                      <a:tailEnd type="none" w="med" len="med"/>
                    </a:lnT>
                    <a:lnB>
                      <a:noFill/>
                    </a:lnB>
                    <a:solidFill>
                      <a:srgbClr val="E6B4B4"/>
                    </a:solidFill>
                  </a:tcPr>
                </a:tc>
                <a:extLst>
                  <a:ext uri="{0D108BD9-81ED-4DB2-BD59-A6C34878D82A}">
                    <a16:rowId xmlns:a16="http://schemas.microsoft.com/office/drawing/2014/main" val="2259153833"/>
                  </a:ext>
                </a:extLst>
              </a:tr>
            </a:tbl>
          </a:graphicData>
        </a:graphic>
      </p:graphicFrame>
      <p:sp>
        <p:nvSpPr>
          <p:cNvPr id="6" name="Footer Placeholder 5">
            <a:extLst>
              <a:ext uri="{FF2B5EF4-FFF2-40B4-BE49-F238E27FC236}">
                <a16:creationId xmlns:a16="http://schemas.microsoft.com/office/drawing/2014/main" id="{912DD344-2CBC-AD8E-0366-5533EADC4472}"/>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41643780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D0AEAB-4E11-9B75-2784-6816A2ED8236}"/>
              </a:ext>
            </a:extLst>
          </p:cNvPr>
          <p:cNvSpPr>
            <a:spLocks noGrp="1"/>
          </p:cNvSpPr>
          <p:nvPr>
            <p:ph type="title"/>
          </p:nvPr>
        </p:nvSpPr>
        <p:spPr/>
        <p:txBody>
          <a:bodyPr/>
          <a:lstStyle/>
          <a:p>
            <a:r>
              <a:rPr lang="en-US" dirty="0"/>
              <a:t>New Initiatives in 2024</a:t>
            </a:r>
          </a:p>
        </p:txBody>
      </p:sp>
      <p:sp>
        <p:nvSpPr>
          <p:cNvPr id="4" name="Rectangle 3">
            <a:extLst>
              <a:ext uri="{FF2B5EF4-FFF2-40B4-BE49-F238E27FC236}">
                <a16:creationId xmlns:a16="http://schemas.microsoft.com/office/drawing/2014/main" id="{CB3FE4F9-BA71-4752-C864-524F9C9F18C3}"/>
              </a:ext>
            </a:extLst>
          </p:cNvPr>
          <p:cNvSpPr/>
          <p:nvPr/>
        </p:nvSpPr>
        <p:spPr>
          <a:xfrm>
            <a:off x="271076" y="1748601"/>
            <a:ext cx="5824923" cy="477054"/>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2500" b="1" cap="none" spc="0" dirty="0">
                <a:ln/>
                <a:solidFill>
                  <a:schemeClr val="accent4"/>
                </a:solidFill>
                <a:effectLst/>
              </a:rPr>
              <a:t>Company Recruitment &amp; Retainment</a:t>
            </a:r>
          </a:p>
        </p:txBody>
      </p:sp>
      <p:sp>
        <p:nvSpPr>
          <p:cNvPr id="5" name="Rectangle 4">
            <a:extLst>
              <a:ext uri="{FF2B5EF4-FFF2-40B4-BE49-F238E27FC236}">
                <a16:creationId xmlns:a16="http://schemas.microsoft.com/office/drawing/2014/main" id="{40BB8D61-E927-50D1-58B5-A9D0B4A225B2}"/>
              </a:ext>
            </a:extLst>
          </p:cNvPr>
          <p:cNvSpPr/>
          <p:nvPr/>
        </p:nvSpPr>
        <p:spPr>
          <a:xfrm>
            <a:off x="6096000" y="1748601"/>
            <a:ext cx="6096000" cy="477054"/>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2500" b="1" cap="none" spc="0" dirty="0">
                <a:ln/>
                <a:solidFill>
                  <a:schemeClr val="accent4"/>
                </a:solidFill>
                <a:effectLst/>
              </a:rPr>
              <a:t>New Symposium at Fall ACS 2024</a:t>
            </a:r>
          </a:p>
        </p:txBody>
      </p:sp>
      <p:sp>
        <p:nvSpPr>
          <p:cNvPr id="15" name="TextBox 14">
            <a:extLst>
              <a:ext uri="{FF2B5EF4-FFF2-40B4-BE49-F238E27FC236}">
                <a16:creationId xmlns:a16="http://schemas.microsoft.com/office/drawing/2014/main" id="{041E8F6D-904C-9603-3F2C-2FBD1F89AD20}"/>
              </a:ext>
            </a:extLst>
          </p:cNvPr>
          <p:cNvSpPr txBox="1"/>
          <p:nvPr/>
        </p:nvSpPr>
        <p:spPr>
          <a:xfrm>
            <a:off x="271076" y="2360512"/>
            <a:ext cx="5824923" cy="3877985"/>
          </a:xfrm>
          <a:prstGeom prst="rect">
            <a:avLst/>
          </a:prstGeom>
          <a:noFill/>
        </p:spPr>
        <p:txBody>
          <a:bodyPr wrap="square">
            <a:spAutoFit/>
          </a:bodyPr>
          <a:lstStyle/>
          <a:p>
            <a:r>
              <a:rPr lang="en-US" dirty="0">
                <a:latin typeface="Calibri" panose="020F0502020204030204" pitchFamily="34" charset="0"/>
                <a:cs typeface="Times New Roman" panose="02020603050405020304" pitchFamily="18" charset="0"/>
              </a:rPr>
              <a:t>Emphasize strategic opportunities for joining IAB:</a:t>
            </a:r>
          </a:p>
          <a:p>
            <a:pPr marL="742950" lvl="1" indent="-285750">
              <a:buFont typeface="Arial" panose="020B0604020202020204" pitchFamily="34" charset="0"/>
              <a:buChar char="•"/>
            </a:pPr>
            <a:r>
              <a:rPr lang="en-US" sz="1600" b="1" dirty="0">
                <a:latin typeface="Calibri" panose="020F0502020204030204" pitchFamily="34" charset="0"/>
                <a:cs typeface="Times New Roman" panose="02020603050405020304" pitchFamily="18" charset="0"/>
              </a:rPr>
              <a:t>Global Visibility </a:t>
            </a:r>
            <a:r>
              <a:rPr lang="en-US" sz="1600" dirty="0">
                <a:latin typeface="Calibri" panose="020F0502020204030204" pitchFamily="34" charset="0"/>
                <a:cs typeface="Times New Roman" panose="02020603050405020304" pitchFamily="18" charset="0"/>
              </a:rPr>
              <a:t>to </a:t>
            </a:r>
            <a:r>
              <a:rPr lang="en-US" sz="1600" dirty="0">
                <a:effectLst/>
                <a:latin typeface="Calibri" panose="020F0502020204030204" pitchFamily="34" charset="0"/>
                <a:ea typeface="Calibri" panose="020F0502020204030204" pitchFamily="34" charset="0"/>
                <a:cs typeface="Times New Roman" panose="02020603050405020304" pitchFamily="18" charset="0"/>
              </a:rPr>
              <a:t>one of the largest and most active non-profit, international groups devoted to the advancement of Polymer Science (credibility, potential partnerships, networking) – </a:t>
            </a:r>
            <a:r>
              <a:rPr lang="en-US" sz="1600" i="1" dirty="0">
                <a:effectLst/>
                <a:latin typeface="Calibri" panose="020F0502020204030204" pitchFamily="34" charset="0"/>
                <a:ea typeface="Calibri" panose="020F0502020204030204" pitchFamily="34" charset="0"/>
                <a:cs typeface="Times New Roman" panose="02020603050405020304" pitchFamily="18" charset="0"/>
              </a:rPr>
              <a:t>especially valuable to smaller companies</a:t>
            </a:r>
            <a:endParaRPr lang="en-US" sz="1600" i="1" dirty="0">
              <a:latin typeface="Calibri" panose="020F0502020204030204" pitchFamily="34" charset="0"/>
              <a:cs typeface="Times New Roman" panose="02020603050405020304" pitchFamily="18" charset="0"/>
            </a:endParaRPr>
          </a:p>
          <a:p>
            <a:pPr marL="742950" lvl="1" indent="-285750">
              <a:buFont typeface="Arial" panose="020B0604020202020204" pitchFamily="34" charset="0"/>
              <a:buChar char="•"/>
            </a:pPr>
            <a:r>
              <a:rPr lang="en-US" sz="1600" b="1" dirty="0">
                <a:latin typeface="Calibri" panose="020F0502020204030204" pitchFamily="34" charset="0"/>
                <a:cs typeface="Times New Roman" panose="02020603050405020304" pitchFamily="18" charset="0"/>
              </a:rPr>
              <a:t>Sustained Growth </a:t>
            </a:r>
            <a:r>
              <a:rPr lang="en-US" sz="1600" dirty="0">
                <a:latin typeface="Calibri" panose="020F0502020204030204" pitchFamily="34" charset="0"/>
                <a:cs typeface="Times New Roman" panose="02020603050405020304" pitchFamily="18" charset="0"/>
              </a:rPr>
              <a:t>to recruit top talent in the polymer science and engineering community</a:t>
            </a:r>
          </a:p>
          <a:p>
            <a:pPr marL="742950" lvl="1" indent="-285750">
              <a:buFont typeface="Arial" panose="020B0604020202020204" pitchFamily="34" charset="0"/>
              <a:buChar char="•"/>
            </a:pPr>
            <a:r>
              <a:rPr lang="en-US" sz="1600" b="1" dirty="0"/>
              <a:t>Direct Research Exposure</a:t>
            </a:r>
            <a:r>
              <a:rPr lang="en-US" sz="1600" dirty="0"/>
              <a:t> to influence ACS POLY programming, events, and awards that highlight technical areas of interest to the company</a:t>
            </a:r>
            <a:r>
              <a:rPr lang="en-US" sz="1600" dirty="0">
                <a:effectLst/>
                <a:latin typeface="Calibri" panose="020F0502020204030204" pitchFamily="34" charset="0"/>
                <a:ea typeface="Calibri" panose="020F0502020204030204" pitchFamily="34" charset="0"/>
                <a:cs typeface="Times New Roman" panose="02020603050405020304" pitchFamily="18" charset="0"/>
              </a:rPr>
              <a:t> – </a:t>
            </a:r>
            <a:r>
              <a:rPr lang="en-US" sz="1600" i="1" dirty="0"/>
              <a:t>example to the right </a:t>
            </a:r>
            <a:r>
              <a:rPr lang="en-US" sz="1600" dirty="0">
                <a:sym typeface="Wingdings" pitchFamily="2" charset="2"/>
              </a:rPr>
              <a:t></a:t>
            </a:r>
            <a:endParaRPr lang="en-US" sz="1600" dirty="0"/>
          </a:p>
          <a:p>
            <a:endParaRPr lang="en-US" b="1" dirty="0"/>
          </a:p>
          <a:p>
            <a:r>
              <a:rPr lang="en-US" dirty="0"/>
              <a:t>Establish centralized IAB value proposition information sheet</a:t>
            </a:r>
          </a:p>
          <a:p>
            <a:pPr marL="742950" lvl="1" indent="-285750">
              <a:buFont typeface="Arial" panose="020B0604020202020204" pitchFamily="34" charset="0"/>
              <a:buChar char="•"/>
            </a:pPr>
            <a:r>
              <a:rPr lang="en-US" sz="1600" dirty="0"/>
              <a:t>Subcommittee working on revising small company IAB recruitment handout</a:t>
            </a:r>
          </a:p>
          <a:p>
            <a:pPr marL="742950" lvl="1" indent="-285750">
              <a:buFont typeface="Arial" panose="020B0604020202020204" pitchFamily="34" charset="0"/>
              <a:buChar char="•"/>
            </a:pPr>
            <a:r>
              <a:rPr lang="en-US" sz="1600" dirty="0"/>
              <a:t>Useful for handoff to upper management in justifying value</a:t>
            </a:r>
          </a:p>
        </p:txBody>
      </p:sp>
      <p:sp>
        <p:nvSpPr>
          <p:cNvPr id="3" name="Footer Placeholder 2">
            <a:extLst>
              <a:ext uri="{FF2B5EF4-FFF2-40B4-BE49-F238E27FC236}">
                <a16:creationId xmlns:a16="http://schemas.microsoft.com/office/drawing/2014/main" id="{24CB72EC-EF71-3F84-6E70-169A3180F02F}"/>
              </a:ext>
            </a:extLst>
          </p:cNvPr>
          <p:cNvSpPr>
            <a:spLocks noGrp="1"/>
          </p:cNvSpPr>
          <p:nvPr>
            <p:ph type="ftr" sz="quarter" idx="11"/>
          </p:nvPr>
        </p:nvSpPr>
        <p:spPr/>
        <p:txBody>
          <a:bodyPr/>
          <a:lstStyle/>
          <a:p>
            <a:endParaRPr lang="en-US" dirty="0"/>
          </a:p>
        </p:txBody>
      </p:sp>
      <p:sp>
        <p:nvSpPr>
          <p:cNvPr id="18" name="TextBox 17">
            <a:extLst>
              <a:ext uri="{FF2B5EF4-FFF2-40B4-BE49-F238E27FC236}">
                <a16:creationId xmlns:a16="http://schemas.microsoft.com/office/drawing/2014/main" id="{7740F110-E263-1969-43B6-EA0BEFE4A197}"/>
              </a:ext>
            </a:extLst>
          </p:cNvPr>
          <p:cNvSpPr txBox="1"/>
          <p:nvPr/>
        </p:nvSpPr>
        <p:spPr>
          <a:xfrm>
            <a:off x="6231538" y="2360512"/>
            <a:ext cx="5824923" cy="3908762"/>
          </a:xfrm>
          <a:prstGeom prst="rect">
            <a:avLst/>
          </a:prstGeom>
          <a:noFill/>
        </p:spPr>
        <p:txBody>
          <a:bodyPr wrap="square">
            <a:spAutoFit/>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“Elevating the Power of Data for Materials and Chemical Scientists in Industry,”</a:t>
            </a:r>
            <a:r>
              <a:rPr lang="en-US" dirty="0">
                <a:latin typeface="Calibri" panose="020F0502020204030204" pitchFamily="34" charset="0"/>
                <a:ea typeface="Calibri" panose="020F0502020204030204" pitchFamily="34" charset="0"/>
                <a:cs typeface="Times New Roman" panose="02020603050405020304" pitchFamily="18" charset="0"/>
              </a:rPr>
              <a:t> c</a:t>
            </a:r>
            <a:r>
              <a:rPr lang="en-US" dirty="0">
                <a:latin typeface="Calibri" panose="020F0502020204030204" pitchFamily="34" charset="0"/>
                <a:cs typeface="Times New Roman" panose="02020603050405020304" pitchFamily="18" charset="0"/>
              </a:rPr>
              <a:t>o-organized by 3 IAB member company reps at Nanite, Enthought, and Dow</a:t>
            </a:r>
          </a:p>
          <a:p>
            <a:pPr marL="742950" lvl="1" indent="-285750">
              <a:buFont typeface="Arial" panose="020B0604020202020204" pitchFamily="34" charset="0"/>
              <a:buChar char="•"/>
            </a:pPr>
            <a:r>
              <a:rPr lang="en-US" sz="1600" dirty="0">
                <a:latin typeface="Calibri" panose="020F0502020204030204" pitchFamily="34" charset="0"/>
                <a:cs typeface="Times New Roman" panose="02020603050405020304" pitchFamily="18" charset="0"/>
              </a:rPr>
              <a:t>Cross-listed with PMSE, CINF divisions</a:t>
            </a:r>
          </a:p>
          <a:p>
            <a:pPr marL="742950" lvl="1" indent="-285750">
              <a:buFont typeface="Arial" panose="020B0604020202020204" pitchFamily="34" charset="0"/>
              <a:buChar char="•"/>
            </a:pPr>
            <a:r>
              <a:rPr lang="en-US" sz="1600" dirty="0">
                <a:latin typeface="Calibri" panose="020F0502020204030204" pitchFamily="34" charset="0"/>
                <a:cs typeface="Times New Roman" panose="02020603050405020304" pitchFamily="18" charset="0"/>
              </a:rPr>
              <a:t>Motivation: no real “home base” for chemists, material scientists, and engineers working with polymers in industry to discuss challenges and best practices for the AI and digitalization movement</a:t>
            </a:r>
          </a:p>
          <a:p>
            <a:pPr marL="742950" lvl="1" indent="-285750">
              <a:buFont typeface="Arial" panose="020B0604020202020204" pitchFamily="34" charset="0"/>
              <a:buChar char="•"/>
            </a:pPr>
            <a:r>
              <a:rPr lang="en-US" sz="1600" b="1" dirty="0"/>
              <a:t>Aiming to invite only industrial speakers with diverse backgrounds and technology expertise</a:t>
            </a:r>
          </a:p>
          <a:p>
            <a:endParaRPr lang="en-US" sz="1600" dirty="0"/>
          </a:p>
          <a:p>
            <a:r>
              <a:rPr lang="en-US" dirty="0"/>
              <a:t>Form NING Spotlight Series to support early career scientists</a:t>
            </a:r>
          </a:p>
          <a:p>
            <a:pPr marL="742950" lvl="1" indent="-285750">
              <a:buFont typeface="Arial" panose="020B0604020202020204" pitchFamily="34" charset="0"/>
              <a:buChar char="•"/>
            </a:pPr>
            <a:r>
              <a:rPr lang="en-US" sz="1600" dirty="0"/>
              <a:t>Kickoff with invited ACS Polymers Au editorial: “Finding Professional Growth and Fulfillment for Early Career Polymer Scientists and Engineers in Industry”</a:t>
            </a:r>
          </a:p>
        </p:txBody>
      </p:sp>
    </p:spTree>
    <p:extLst>
      <p:ext uri="{BB962C8B-B14F-4D97-AF65-F5344CB8AC3E}">
        <p14:creationId xmlns:p14="http://schemas.microsoft.com/office/powerpoint/2010/main" val="30245150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89136-711E-9806-795D-77103B4C9B60}"/>
              </a:ext>
            </a:extLst>
          </p:cNvPr>
          <p:cNvSpPr>
            <a:spLocks noGrp="1"/>
          </p:cNvSpPr>
          <p:nvPr>
            <p:ph type="title"/>
          </p:nvPr>
        </p:nvSpPr>
        <p:spPr/>
        <p:txBody>
          <a:bodyPr/>
          <a:lstStyle/>
          <a:p>
            <a:r>
              <a:rPr lang="en-US" dirty="0"/>
              <a:t>“Elevating the Power of Data for Materials and Chemical Scientists in Industry”</a:t>
            </a:r>
          </a:p>
        </p:txBody>
      </p:sp>
      <p:sp>
        <p:nvSpPr>
          <p:cNvPr id="4" name="Footer Placeholder 3">
            <a:extLst>
              <a:ext uri="{FF2B5EF4-FFF2-40B4-BE49-F238E27FC236}">
                <a16:creationId xmlns:a16="http://schemas.microsoft.com/office/drawing/2014/main" id="{F19B3FDA-168C-57A8-41D4-8FE171C00321}"/>
              </a:ext>
            </a:extLst>
          </p:cNvPr>
          <p:cNvSpPr>
            <a:spLocks noGrp="1"/>
          </p:cNvSpPr>
          <p:nvPr>
            <p:ph type="ftr" sz="quarter" idx="11"/>
          </p:nvPr>
        </p:nvSpPr>
        <p:spPr/>
        <p:txBody>
          <a:bodyPr/>
          <a:lstStyle/>
          <a:p>
            <a:endParaRPr lang="en-US" dirty="0"/>
          </a:p>
        </p:txBody>
      </p:sp>
      <p:sp>
        <p:nvSpPr>
          <p:cNvPr id="3" name="Content Placeholder 2">
            <a:extLst>
              <a:ext uri="{FF2B5EF4-FFF2-40B4-BE49-F238E27FC236}">
                <a16:creationId xmlns:a16="http://schemas.microsoft.com/office/drawing/2014/main" id="{A2F245DE-94EA-29C3-EFD6-C428D4B3A13C}"/>
              </a:ext>
            </a:extLst>
          </p:cNvPr>
          <p:cNvSpPr>
            <a:spLocks noGrp="1"/>
          </p:cNvSpPr>
          <p:nvPr>
            <p:ph idx="1"/>
          </p:nvPr>
        </p:nvSpPr>
        <p:spPr>
          <a:xfrm>
            <a:off x="5221357" y="1765628"/>
            <a:ext cx="6785114" cy="4426279"/>
          </a:xfrm>
        </p:spPr>
        <p:txBody>
          <a:bodyPr>
            <a:normAutofit/>
          </a:bodyPr>
          <a:lstStyle/>
          <a:p>
            <a:r>
              <a:rPr lang="en-US" sz="1800" dirty="0"/>
              <a:t>Re-connected with Mike </a:t>
            </a:r>
            <a:r>
              <a:rPr lang="en-US" sz="1800" dirty="0" err="1"/>
              <a:t>Heiber</a:t>
            </a:r>
            <a:r>
              <a:rPr lang="en-US" sz="1800" dirty="0"/>
              <a:t> (Materials Informatics Leader at Enthought, which focuses on digitalization in materials science/chemistry, life science, semiconductor, energy industries)</a:t>
            </a:r>
          </a:p>
          <a:p>
            <a:r>
              <a:rPr lang="en-US" sz="1800" dirty="0"/>
              <a:t>Connection to Alix Schmidt (Senior Data Scientist, R&amp;D Model Deployment Strategy Leader at Dow)</a:t>
            </a:r>
          </a:p>
          <a:p>
            <a:pPr lvl="1"/>
            <a:r>
              <a:rPr lang="en-US" sz="1800" dirty="0"/>
              <a:t>Learned that they previously organized a session at the spring </a:t>
            </a:r>
            <a:r>
              <a:rPr lang="en-US" sz="1800" dirty="0" err="1"/>
              <a:t>AIChE</a:t>
            </a:r>
            <a:r>
              <a:rPr lang="en-US" sz="1800" dirty="0"/>
              <a:t> Meeting (chemical engineering annual meeting)</a:t>
            </a:r>
          </a:p>
          <a:p>
            <a:pPr lvl="1"/>
            <a:r>
              <a:rPr lang="en-US" sz="1800" dirty="0"/>
              <a:t>Disorganized advertising, not the right fit for attendees</a:t>
            </a:r>
          </a:p>
          <a:p>
            <a:pPr lvl="1"/>
            <a:r>
              <a:rPr lang="en-US" sz="1800" dirty="0"/>
              <a:t>Discussed lessons learned and focused symposium description to reach targeted speakers and audience</a:t>
            </a:r>
          </a:p>
          <a:p>
            <a:r>
              <a:rPr lang="en-US" sz="1800" dirty="0"/>
              <a:t>Cross-listed with PMSE ($ support) and CINF divisions for advertisement to members</a:t>
            </a:r>
          </a:p>
        </p:txBody>
      </p:sp>
      <p:pic>
        <p:nvPicPr>
          <p:cNvPr id="2050" name="Picture 2" descr="Image">
            <a:extLst>
              <a:ext uri="{FF2B5EF4-FFF2-40B4-BE49-F238E27FC236}">
                <a16:creationId xmlns:a16="http://schemas.microsoft.com/office/drawing/2014/main" id="{99B83A79-ED46-464B-D841-1CBCCA7B100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3901" y="1690688"/>
            <a:ext cx="3903584" cy="491217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A poster with text and images&#10;&#10;Description automatically generated">
            <a:extLst>
              <a:ext uri="{FF2B5EF4-FFF2-40B4-BE49-F238E27FC236}">
                <a16:creationId xmlns:a16="http://schemas.microsoft.com/office/drawing/2014/main" id="{FD608D92-E4AD-26D5-AE5E-F4B80AEBD50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69695" y="5084699"/>
            <a:ext cx="1636776" cy="1636776"/>
          </a:xfrm>
          <a:prstGeom prst="rect">
            <a:avLst/>
          </a:prstGeom>
        </p:spPr>
      </p:pic>
      <p:pic>
        <p:nvPicPr>
          <p:cNvPr id="9" name="Picture 8" descr="A person standing in front of a body of water&#10;&#10;Description automatically generated with medium confidence">
            <a:extLst>
              <a:ext uri="{FF2B5EF4-FFF2-40B4-BE49-F238E27FC236}">
                <a16:creationId xmlns:a16="http://schemas.microsoft.com/office/drawing/2014/main" id="{DBFAF94B-EBFC-FD68-2F75-0189918E648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10217" y="5487035"/>
            <a:ext cx="1005840" cy="1005840"/>
          </a:xfrm>
          <a:prstGeom prst="ellipse">
            <a:avLst/>
          </a:prstGeom>
          <a:ln w="63500" cap="rnd">
            <a:solidFill>
              <a:srgbClr val="333333"/>
            </a:solidFill>
          </a:ln>
          <a:effectLst/>
          <a:scene3d>
            <a:camera prst="orthographicFront"/>
            <a:lightRig rig="contrasting" dir="t">
              <a:rot lat="0" lon="0" rev="3000000"/>
            </a:lightRig>
          </a:scene3d>
          <a:sp3d contourW="7620">
            <a:bevelT w="95250" h="31750"/>
            <a:contourClr>
              <a:srgbClr val="333333"/>
            </a:contourClr>
          </a:sp3d>
        </p:spPr>
      </p:pic>
      <p:pic>
        <p:nvPicPr>
          <p:cNvPr id="2052" name="Picture 4" descr="Profile photo of Michael Heiber">
            <a:extLst>
              <a:ext uri="{FF2B5EF4-FFF2-40B4-BE49-F238E27FC236}">
                <a16:creationId xmlns:a16="http://schemas.microsoft.com/office/drawing/2014/main" id="{476AB905-6EC6-A18D-947C-05C75BE6DA1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95670" y="5494253"/>
            <a:ext cx="1005840" cy="1005840"/>
          </a:xfrm>
          <a:prstGeom prst="ellipse">
            <a:avLst/>
          </a:prstGeom>
          <a:ln w="63500" cap="rnd">
            <a:solidFill>
              <a:srgbClr val="333333"/>
            </a:solidFill>
          </a:ln>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2054" name="Picture 6" descr="Profile photo of Alix Schmidt">
            <a:extLst>
              <a:ext uri="{FF2B5EF4-FFF2-40B4-BE49-F238E27FC236}">
                <a16:creationId xmlns:a16="http://schemas.microsoft.com/office/drawing/2014/main" id="{EFAC1EB1-B9F7-0E46-B97B-749ED4C59C22}"/>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81123" y="5494253"/>
            <a:ext cx="1005840" cy="1005840"/>
          </a:xfrm>
          <a:prstGeom prst="ellipse">
            <a:avLst/>
          </a:prstGeom>
          <a:ln w="63500" cap="rnd">
            <a:solidFill>
              <a:srgbClr val="333333"/>
            </a:solidFill>
          </a:ln>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cxnSp>
        <p:nvCxnSpPr>
          <p:cNvPr id="17" name="Straight Connector 16">
            <a:extLst>
              <a:ext uri="{FF2B5EF4-FFF2-40B4-BE49-F238E27FC236}">
                <a16:creationId xmlns:a16="http://schemas.microsoft.com/office/drawing/2014/main" id="{96F0D620-D7C0-0334-D9BA-3730F8E3E934}"/>
              </a:ext>
            </a:extLst>
          </p:cNvPr>
          <p:cNvCxnSpPr>
            <a:cxnSpLocks/>
          </p:cNvCxnSpPr>
          <p:nvPr/>
        </p:nvCxnSpPr>
        <p:spPr>
          <a:xfrm>
            <a:off x="1516828" y="2226833"/>
            <a:ext cx="297986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4865DF4-1EBB-9E1E-12C3-22BE4F49D31C}"/>
              </a:ext>
            </a:extLst>
          </p:cNvPr>
          <p:cNvCxnSpPr>
            <a:cxnSpLocks/>
          </p:cNvCxnSpPr>
          <p:nvPr/>
        </p:nvCxnSpPr>
        <p:spPr>
          <a:xfrm>
            <a:off x="805926" y="2422264"/>
            <a:ext cx="369077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78D968D7-5760-F63F-4E17-6E1773DEF0F5}"/>
              </a:ext>
            </a:extLst>
          </p:cNvPr>
          <p:cNvCxnSpPr>
            <a:cxnSpLocks/>
          </p:cNvCxnSpPr>
          <p:nvPr/>
        </p:nvCxnSpPr>
        <p:spPr>
          <a:xfrm>
            <a:off x="805926" y="2585422"/>
            <a:ext cx="369077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A927AE42-B516-54B2-66B1-C6918547AFCC}"/>
              </a:ext>
            </a:extLst>
          </p:cNvPr>
          <p:cNvCxnSpPr>
            <a:cxnSpLocks/>
          </p:cNvCxnSpPr>
          <p:nvPr/>
        </p:nvCxnSpPr>
        <p:spPr>
          <a:xfrm>
            <a:off x="805926" y="2759338"/>
            <a:ext cx="262576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175D73A4-A6B5-B6D0-87C6-DB9FE1857096}"/>
              </a:ext>
            </a:extLst>
          </p:cNvPr>
          <p:cNvCxnSpPr>
            <a:cxnSpLocks/>
          </p:cNvCxnSpPr>
          <p:nvPr/>
        </p:nvCxnSpPr>
        <p:spPr>
          <a:xfrm>
            <a:off x="1455869" y="5870091"/>
            <a:ext cx="304082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BE00A37-D54B-5834-F4ED-D9F905558DD0}"/>
              </a:ext>
            </a:extLst>
          </p:cNvPr>
          <p:cNvCxnSpPr>
            <a:cxnSpLocks/>
          </p:cNvCxnSpPr>
          <p:nvPr/>
        </p:nvCxnSpPr>
        <p:spPr>
          <a:xfrm>
            <a:off x="805926" y="6040420"/>
            <a:ext cx="369077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5370A29E-4ED9-9104-70B4-54C664B0B5D1}"/>
              </a:ext>
            </a:extLst>
          </p:cNvPr>
          <p:cNvCxnSpPr>
            <a:cxnSpLocks/>
          </p:cNvCxnSpPr>
          <p:nvPr/>
        </p:nvCxnSpPr>
        <p:spPr>
          <a:xfrm>
            <a:off x="805926" y="6220595"/>
            <a:ext cx="369077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16D88A3F-4366-51F1-8A31-199F4A93FADE}"/>
              </a:ext>
            </a:extLst>
          </p:cNvPr>
          <p:cNvCxnSpPr>
            <a:cxnSpLocks/>
          </p:cNvCxnSpPr>
          <p:nvPr/>
        </p:nvCxnSpPr>
        <p:spPr>
          <a:xfrm>
            <a:off x="805926" y="6382333"/>
            <a:ext cx="369077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26E9171-71C8-FB58-AD9E-F275133A14E2}"/>
              </a:ext>
            </a:extLst>
          </p:cNvPr>
          <p:cNvCxnSpPr>
            <a:cxnSpLocks/>
          </p:cNvCxnSpPr>
          <p:nvPr/>
        </p:nvCxnSpPr>
        <p:spPr>
          <a:xfrm>
            <a:off x="805926" y="6568796"/>
            <a:ext cx="262576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9D884CF9-C5EB-4066-C254-0BD8DB08CCBE}"/>
              </a:ext>
            </a:extLst>
          </p:cNvPr>
          <p:cNvCxnSpPr>
            <a:cxnSpLocks/>
          </p:cNvCxnSpPr>
          <p:nvPr/>
        </p:nvCxnSpPr>
        <p:spPr>
          <a:xfrm>
            <a:off x="954741" y="4484147"/>
            <a:ext cx="317619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39F66901-0E41-E0D7-4EED-B74D7FBA4448}"/>
              </a:ext>
            </a:extLst>
          </p:cNvPr>
          <p:cNvCxnSpPr>
            <a:cxnSpLocks/>
          </p:cNvCxnSpPr>
          <p:nvPr/>
        </p:nvCxnSpPr>
        <p:spPr>
          <a:xfrm>
            <a:off x="805926" y="4658062"/>
            <a:ext cx="360470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20AB08A3-CEBC-E546-29DC-9FA88AAB95C3}"/>
              </a:ext>
            </a:extLst>
          </p:cNvPr>
          <p:cNvCxnSpPr>
            <a:cxnSpLocks/>
          </p:cNvCxnSpPr>
          <p:nvPr/>
        </p:nvCxnSpPr>
        <p:spPr>
          <a:xfrm>
            <a:off x="801444" y="4842735"/>
            <a:ext cx="323715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3E2824B1-D034-B692-1814-B6B71644027E}"/>
              </a:ext>
            </a:extLst>
          </p:cNvPr>
          <p:cNvCxnSpPr>
            <a:cxnSpLocks/>
          </p:cNvCxnSpPr>
          <p:nvPr/>
        </p:nvCxnSpPr>
        <p:spPr>
          <a:xfrm>
            <a:off x="805926" y="5011187"/>
            <a:ext cx="360470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D6F9E42A-E89B-1F3A-BBFE-DCE38E691B4E}"/>
              </a:ext>
            </a:extLst>
          </p:cNvPr>
          <p:cNvCxnSpPr>
            <a:cxnSpLocks/>
          </p:cNvCxnSpPr>
          <p:nvPr/>
        </p:nvCxnSpPr>
        <p:spPr>
          <a:xfrm>
            <a:off x="805926" y="5185102"/>
            <a:ext cx="232454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87590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CS Polymers Au">
            <a:extLst>
              <a:ext uri="{FF2B5EF4-FFF2-40B4-BE49-F238E27FC236}">
                <a16:creationId xmlns:a16="http://schemas.microsoft.com/office/drawing/2014/main" id="{B469BC83-4B77-DBD6-F1AE-618224A052A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59232" y="5139827"/>
            <a:ext cx="1633603" cy="1633603"/>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a:extLst>
              <a:ext uri="{FF2B5EF4-FFF2-40B4-BE49-F238E27FC236}">
                <a16:creationId xmlns:a16="http://schemas.microsoft.com/office/drawing/2014/main" id="{6AC13BAC-896F-4E61-DAE1-9C3DACF836FC}"/>
              </a:ext>
            </a:extLst>
          </p:cNvPr>
          <p:cNvSpPr>
            <a:spLocks noGrp="1"/>
          </p:cNvSpPr>
          <p:nvPr>
            <p:ph type="title"/>
          </p:nvPr>
        </p:nvSpPr>
        <p:spPr>
          <a:xfrm>
            <a:off x="490081" y="287751"/>
            <a:ext cx="11211838" cy="1553575"/>
          </a:xfrm>
        </p:spPr>
        <p:txBody>
          <a:bodyPr>
            <a:normAutofit fontScale="90000"/>
          </a:bodyPr>
          <a:lstStyle/>
          <a:p>
            <a:r>
              <a:rPr lang="en-US" dirty="0"/>
              <a:t>“Finding Professional Growth and Fulfillment for Early Career Polymer Scientists and Engineers in Industry”</a:t>
            </a:r>
          </a:p>
        </p:txBody>
      </p:sp>
      <p:sp>
        <p:nvSpPr>
          <p:cNvPr id="5" name="TextBox 4">
            <a:extLst>
              <a:ext uri="{FF2B5EF4-FFF2-40B4-BE49-F238E27FC236}">
                <a16:creationId xmlns:a16="http://schemas.microsoft.com/office/drawing/2014/main" id="{D7B3D973-A308-468F-6C11-0B01BE81873A}"/>
              </a:ext>
            </a:extLst>
          </p:cNvPr>
          <p:cNvSpPr txBox="1"/>
          <p:nvPr/>
        </p:nvSpPr>
        <p:spPr>
          <a:xfrm>
            <a:off x="573849" y="1803748"/>
            <a:ext cx="11044302" cy="646331"/>
          </a:xfrm>
          <a:prstGeom prst="rect">
            <a:avLst/>
          </a:prstGeom>
          <a:noFill/>
        </p:spPr>
        <p:txBody>
          <a:bodyPr wrap="square">
            <a:spAutoFit/>
          </a:bodyPr>
          <a:lstStyle/>
          <a:p>
            <a:r>
              <a:rPr lang="en-US" dirty="0">
                <a:latin typeface="Calibri" panose="020F0502020204030204" pitchFamily="34" charset="0"/>
                <a:cs typeface="Times New Roman" panose="02020603050405020304" pitchFamily="18" charset="0"/>
              </a:rPr>
              <a:t>What it means to be a professional polymer scientist has undergone rapid and dramatic recent changes that have introduced important questions to ponder as one develops their early career…</a:t>
            </a:r>
            <a:endParaRPr lang="en-US" dirty="0"/>
          </a:p>
        </p:txBody>
      </p:sp>
      <p:sp>
        <p:nvSpPr>
          <p:cNvPr id="7" name="TextBox 6">
            <a:extLst>
              <a:ext uri="{FF2B5EF4-FFF2-40B4-BE49-F238E27FC236}">
                <a16:creationId xmlns:a16="http://schemas.microsoft.com/office/drawing/2014/main" id="{09081DE2-0543-9A8A-A211-A5DB2703AB9E}"/>
              </a:ext>
            </a:extLst>
          </p:cNvPr>
          <p:cNvSpPr txBox="1"/>
          <p:nvPr/>
        </p:nvSpPr>
        <p:spPr>
          <a:xfrm>
            <a:off x="1112468" y="2541360"/>
            <a:ext cx="10273691" cy="2585323"/>
          </a:xfrm>
          <a:prstGeom prst="rect">
            <a:avLst/>
          </a:prstGeom>
          <a:noFill/>
        </p:spPr>
        <p:txBody>
          <a:bodyPr wrap="square">
            <a:spAutoFit/>
          </a:bodyPr>
          <a:lstStyle/>
          <a:p>
            <a:r>
              <a:rPr lang="en-US" i="1" dirty="0">
                <a:latin typeface="Calibri" panose="020F0502020204030204" pitchFamily="34" charset="0"/>
                <a:cs typeface="Times New Roman" panose="02020603050405020304" pitchFamily="18" charset="0"/>
              </a:rPr>
              <a:t> Where is the potential to further create value from mature commodity plastics? What are the gaps in legacy materials that can be filled by higher-performing, yet still economically viable products? How can we as an industry realistically address the continued growth of plastics waste and the dependence of the industry on petroleum-derived resources? How are software-driven tools reshaping the R&amp;D process?</a:t>
            </a:r>
          </a:p>
          <a:p>
            <a:endParaRPr lang="en-US" i="1" dirty="0">
              <a:latin typeface="Calibri" panose="020F0502020204030204" pitchFamily="34" charset="0"/>
              <a:cs typeface="Times New Roman" panose="02020603050405020304" pitchFamily="18" charset="0"/>
            </a:endParaRPr>
          </a:p>
          <a:p>
            <a:r>
              <a:rPr lang="en-US" i="1" dirty="0"/>
              <a:t>And in the background of these technical challenges, the early-career polymer scientist must also contend with questions related to the business of developing and selling polymer materials. For example, what are the practical realities of a corporate R&amp;D career in the de-risked business environment of the post-global financial crisis world? What opportunities do startups offer that large companies do not, and vice versa?</a:t>
            </a:r>
          </a:p>
        </p:txBody>
      </p:sp>
      <p:sp>
        <p:nvSpPr>
          <p:cNvPr id="9" name="TextBox 8">
            <a:extLst>
              <a:ext uri="{FF2B5EF4-FFF2-40B4-BE49-F238E27FC236}">
                <a16:creationId xmlns:a16="http://schemas.microsoft.com/office/drawing/2014/main" id="{8CAD2C17-DDA4-6A99-3E34-648823385AE3}"/>
              </a:ext>
            </a:extLst>
          </p:cNvPr>
          <p:cNvSpPr txBox="1"/>
          <p:nvPr/>
        </p:nvSpPr>
        <p:spPr>
          <a:xfrm>
            <a:off x="1112468" y="5217965"/>
            <a:ext cx="8970984" cy="1477328"/>
          </a:xfrm>
          <a:prstGeom prst="rect">
            <a:avLst/>
          </a:prstGeom>
          <a:noFill/>
        </p:spPr>
        <p:txBody>
          <a:bodyPr wrap="square">
            <a:spAutoFit/>
          </a:bodyPr>
          <a:lstStyle/>
          <a:p>
            <a:r>
              <a:rPr lang="en-US" i="1" dirty="0"/>
              <a:t>Indeed, finding a fulfilling career in polymer science is no longer as simple as deciding between academia and industry, and in the case of the latter, defaulting to a career at one of a handful of large chemical conglomerates. Considering these questions that will soon confront many PhD graduates, we write this Editorial to share our thoughts and experiences related to navigating our first years in the polymer industry.</a:t>
            </a:r>
          </a:p>
        </p:txBody>
      </p:sp>
      <p:sp>
        <p:nvSpPr>
          <p:cNvPr id="2" name="Footer Placeholder 1">
            <a:extLst>
              <a:ext uri="{FF2B5EF4-FFF2-40B4-BE49-F238E27FC236}">
                <a16:creationId xmlns:a16="http://schemas.microsoft.com/office/drawing/2014/main" id="{268D9D13-85EC-3737-DF27-CEE1566ECBD4}"/>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25067742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3909</TotalTime>
  <Words>1219</Words>
  <Application>Microsoft Office PowerPoint</Application>
  <PresentationFormat>Widescreen</PresentationFormat>
  <Paragraphs>257</Paragraphs>
  <Slides>7</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7</vt:i4>
      </vt:variant>
    </vt:vector>
  </HeadingPairs>
  <TitlesOfParts>
    <vt:vector size="12" baseType="lpstr">
      <vt:lpstr>Arial</vt:lpstr>
      <vt:lpstr>Calibri</vt:lpstr>
      <vt:lpstr>Calibri Light</vt:lpstr>
      <vt:lpstr>Office Theme</vt:lpstr>
      <vt:lpstr>think-cell Slide</vt:lpstr>
      <vt:lpstr>POLY Industrial Advisory Board</vt:lpstr>
      <vt:lpstr>IAB Mission &amp; Officers 2024</vt:lpstr>
      <vt:lpstr>Budget- Income ( $18,000 projected for 2024)</vt:lpstr>
      <vt:lpstr>Budget- Expenses ($25,000 projected 2024)</vt:lpstr>
      <vt:lpstr>New Initiatives in 2024</vt:lpstr>
      <vt:lpstr>“Elevating the Power of Data for Materials and Chemical Scientists in Industry”</vt:lpstr>
      <vt:lpstr>“Finding Professional Growth and Fulfillment for Early Career Polymer Scientists and Engineers in Industry”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POLY Industrial Advisory Board</dc:title>
  <dc:creator>Lesia Linkous Pristas</dc:creator>
  <cp:lastModifiedBy>Brown, Hayley (HA)</cp:lastModifiedBy>
  <cp:revision>118</cp:revision>
  <cp:lastPrinted>2021-08-11T15:07:51Z</cp:lastPrinted>
  <dcterms:created xsi:type="dcterms:W3CDTF">2019-03-21T17:42:19Z</dcterms:created>
  <dcterms:modified xsi:type="dcterms:W3CDTF">2024-01-18T17:26:59Z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aac0ad3-18d9-49e9-a80d-c985041778ba_Enabled">
    <vt:lpwstr>true</vt:lpwstr>
  </property>
  <property fmtid="{D5CDD505-2E9C-101B-9397-08002B2CF9AE}" pid="3" name="MSIP_Label_3aac0ad3-18d9-49e9-a80d-c985041778ba_SetDate">
    <vt:lpwstr>2022-07-29T20:14:44Z</vt:lpwstr>
  </property>
  <property fmtid="{D5CDD505-2E9C-101B-9397-08002B2CF9AE}" pid="4" name="MSIP_Label_3aac0ad3-18d9-49e9-a80d-c985041778ba_Method">
    <vt:lpwstr>Standard</vt:lpwstr>
  </property>
  <property fmtid="{D5CDD505-2E9C-101B-9397-08002B2CF9AE}" pid="5" name="MSIP_Label_3aac0ad3-18d9-49e9-a80d-c985041778ba_Name">
    <vt:lpwstr>General Business</vt:lpwstr>
  </property>
  <property fmtid="{D5CDD505-2E9C-101B-9397-08002B2CF9AE}" pid="6" name="MSIP_Label_3aac0ad3-18d9-49e9-a80d-c985041778ba_SiteId">
    <vt:lpwstr>c3e32f53-cb7f-4809-968d-1cc4ccc785fe</vt:lpwstr>
  </property>
  <property fmtid="{D5CDD505-2E9C-101B-9397-08002B2CF9AE}" pid="7" name="MSIP_Label_3aac0ad3-18d9-49e9-a80d-c985041778ba_ActionId">
    <vt:lpwstr>8bc4ed34-8d51-45a3-beeb-e2b6299b5efe</vt:lpwstr>
  </property>
  <property fmtid="{D5CDD505-2E9C-101B-9397-08002B2CF9AE}" pid="8" name="MSIP_Label_3aac0ad3-18d9-49e9-a80d-c985041778ba_ContentBits">
    <vt:lpwstr>2</vt:lpwstr>
  </property>
</Properties>
</file>