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08" r:id="rId3"/>
    <p:sldId id="289" r:id="rId4"/>
    <p:sldId id="319" r:id="rId5"/>
    <p:sldId id="316" r:id="rId6"/>
    <p:sldId id="320" r:id="rId7"/>
    <p:sldId id="321" r:id="rId8"/>
    <p:sldId id="317" r:id="rId9"/>
    <p:sldId id="264" r:id="rId10"/>
    <p:sldId id="297" r:id="rId11"/>
    <p:sldId id="313" r:id="rId12"/>
    <p:sldId id="318" r:id="rId13"/>
    <p:sldId id="309" r:id="rId14"/>
    <p:sldId id="260" r:id="rId1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00"/>
    <a:srgbClr val="B4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B1675-2B63-4CCA-BA98-58ED87916F92}" v="8" dt="2024-07-26T16:47:3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3" autoAdjust="0"/>
    <p:restoredTop sz="94660"/>
  </p:normalViewPr>
  <p:slideViewPr>
    <p:cSldViewPr snapToGrid="0">
      <p:cViewPr>
        <p:scale>
          <a:sx n="74" d="100"/>
          <a:sy n="74" d="100"/>
        </p:scale>
        <p:origin x="2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Hayley (HA)" userId="3be75098-8bbf-4a29-97dc-aebe4077390b" providerId="ADAL" clId="{2A7B1675-2B63-4CCA-BA98-58ED87916F92}"/>
    <pc:docChg chg="undo custSel addSld delSld modSld sldOrd">
      <pc:chgData name="Brown, Hayley (HA)" userId="3be75098-8bbf-4a29-97dc-aebe4077390b" providerId="ADAL" clId="{2A7B1675-2B63-4CCA-BA98-58ED87916F92}" dt="2024-07-26T16:49:33.872" v="1225" actId="20577"/>
      <pc:docMkLst>
        <pc:docMk/>
      </pc:docMkLst>
      <pc:sldChg chg="addSp delSp modSp mod">
        <pc:chgData name="Brown, Hayley (HA)" userId="3be75098-8bbf-4a29-97dc-aebe4077390b" providerId="ADAL" clId="{2A7B1675-2B63-4CCA-BA98-58ED87916F92}" dt="2024-07-25T19:10:40.836" v="1087" actId="1076"/>
        <pc:sldMkLst>
          <pc:docMk/>
          <pc:sldMk cId="2591652230" sldId="257"/>
        </pc:sldMkLst>
        <pc:spChg chg="del">
          <ac:chgData name="Brown, Hayley (HA)" userId="3be75098-8bbf-4a29-97dc-aebe4077390b" providerId="ADAL" clId="{2A7B1675-2B63-4CCA-BA98-58ED87916F92}" dt="2024-07-25T19:09:47.132" v="1081" actId="478"/>
          <ac:spMkLst>
            <pc:docMk/>
            <pc:sldMk cId="2591652230" sldId="257"/>
            <ac:spMk id="6" creationId="{99E68C35-9D79-29EE-CA0B-167CA0CD5E66}"/>
          </ac:spMkLst>
        </pc:spChg>
        <pc:picChg chg="del">
          <ac:chgData name="Brown, Hayley (HA)" userId="3be75098-8bbf-4a29-97dc-aebe4077390b" providerId="ADAL" clId="{2A7B1675-2B63-4CCA-BA98-58ED87916F92}" dt="2024-07-25T19:10:21.114" v="1082" actId="478"/>
          <ac:picMkLst>
            <pc:docMk/>
            <pc:sldMk cId="2591652230" sldId="257"/>
            <ac:picMk id="9" creationId="{AC03761E-B344-9823-1714-D4EB5B84468F}"/>
          </ac:picMkLst>
        </pc:picChg>
        <pc:picChg chg="add mod">
          <ac:chgData name="Brown, Hayley (HA)" userId="3be75098-8bbf-4a29-97dc-aebe4077390b" providerId="ADAL" clId="{2A7B1675-2B63-4CCA-BA98-58ED87916F92}" dt="2024-07-25T19:10:40.836" v="1087" actId="1076"/>
          <ac:picMkLst>
            <pc:docMk/>
            <pc:sldMk cId="2591652230" sldId="257"/>
            <ac:picMk id="10" creationId="{8C4DE5F6-0694-6E11-A512-555721D904F9}"/>
          </ac:picMkLst>
        </pc:picChg>
      </pc:sldChg>
      <pc:sldChg chg="addSp delSp modSp mod ord">
        <pc:chgData name="Brown, Hayley (HA)" userId="3be75098-8bbf-4a29-97dc-aebe4077390b" providerId="ADAL" clId="{2A7B1675-2B63-4CCA-BA98-58ED87916F92}" dt="2024-07-26T16:47:51.029" v="1218"/>
        <pc:sldMkLst>
          <pc:docMk/>
          <pc:sldMk cId="0" sldId="260"/>
        </pc:sldMkLst>
        <pc:spChg chg="add del mod">
          <ac:chgData name="Brown, Hayley (HA)" userId="3be75098-8bbf-4a29-97dc-aebe4077390b" providerId="ADAL" clId="{2A7B1675-2B63-4CCA-BA98-58ED87916F92}" dt="2024-07-26T16:47:46.458" v="1216" actId="478"/>
          <ac:spMkLst>
            <pc:docMk/>
            <pc:sldMk cId="0" sldId="260"/>
            <ac:spMk id="2" creationId="{0B70C6C6-574C-C3C9-6F71-5313E9551607}"/>
          </ac:spMkLst>
        </pc:spChg>
      </pc:sldChg>
      <pc:sldChg chg="ord">
        <pc:chgData name="Brown, Hayley (HA)" userId="3be75098-8bbf-4a29-97dc-aebe4077390b" providerId="ADAL" clId="{2A7B1675-2B63-4CCA-BA98-58ED87916F92}" dt="2024-07-24T18:33:23.142" v="799"/>
        <pc:sldMkLst>
          <pc:docMk/>
          <pc:sldMk cId="1250677427" sldId="309"/>
        </pc:sldMkLst>
      </pc:sldChg>
      <pc:sldChg chg="ord">
        <pc:chgData name="Brown, Hayley (HA)" userId="3be75098-8bbf-4a29-97dc-aebe4077390b" providerId="ADAL" clId="{2A7B1675-2B63-4CCA-BA98-58ED87916F92}" dt="2024-07-24T18:38:36.657" v="841"/>
        <pc:sldMkLst>
          <pc:docMk/>
          <pc:sldMk cId="149194942" sldId="313"/>
        </pc:sldMkLst>
      </pc:sldChg>
      <pc:sldChg chg="del">
        <pc:chgData name="Brown, Hayley (HA)" userId="3be75098-8bbf-4a29-97dc-aebe4077390b" providerId="ADAL" clId="{2A7B1675-2B63-4CCA-BA98-58ED87916F92}" dt="2024-07-24T18:38:38.674" v="842" actId="47"/>
        <pc:sldMkLst>
          <pc:docMk/>
          <pc:sldMk cId="3597922727" sldId="314"/>
        </pc:sldMkLst>
      </pc:sldChg>
      <pc:sldChg chg="modSp mod ord">
        <pc:chgData name="Brown, Hayley (HA)" userId="3be75098-8bbf-4a29-97dc-aebe4077390b" providerId="ADAL" clId="{2A7B1675-2B63-4CCA-BA98-58ED87916F92}" dt="2024-07-25T18:07:40.865" v="904" actId="20577"/>
        <pc:sldMkLst>
          <pc:docMk/>
          <pc:sldMk cId="4164378000" sldId="316"/>
        </pc:sldMkLst>
        <pc:spChg chg="mod">
          <ac:chgData name="Brown, Hayley (HA)" userId="3be75098-8bbf-4a29-97dc-aebe4077390b" providerId="ADAL" clId="{2A7B1675-2B63-4CCA-BA98-58ED87916F92}" dt="2024-07-24T18:24:05.047" v="200" actId="20577"/>
          <ac:spMkLst>
            <pc:docMk/>
            <pc:sldMk cId="4164378000" sldId="316"/>
            <ac:spMk id="2" creationId="{003E0DFA-32B9-2C1F-9F4C-DA5D19DCC0EE}"/>
          </ac:spMkLst>
        </pc:spChg>
        <pc:graphicFrameChg chg="mod modGraphic">
          <ac:chgData name="Brown, Hayley (HA)" userId="3be75098-8bbf-4a29-97dc-aebe4077390b" providerId="ADAL" clId="{2A7B1675-2B63-4CCA-BA98-58ED87916F92}" dt="2024-07-25T18:07:40.865" v="904" actId="20577"/>
          <ac:graphicFrameMkLst>
            <pc:docMk/>
            <pc:sldMk cId="4164378000" sldId="316"/>
            <ac:graphicFrameMk id="5" creationId="{06821F7C-AE73-13A1-254A-6BAB08D1191E}"/>
          </ac:graphicFrameMkLst>
        </pc:graphicFrameChg>
      </pc:sldChg>
      <pc:sldChg chg="addSp delSp modSp mod">
        <pc:chgData name="Brown, Hayley (HA)" userId="3be75098-8bbf-4a29-97dc-aebe4077390b" providerId="ADAL" clId="{2A7B1675-2B63-4CCA-BA98-58ED87916F92}" dt="2024-07-25T18:15:06.693" v="991" actId="1076"/>
        <pc:sldMkLst>
          <pc:docMk/>
          <pc:sldMk cId="1873116969" sldId="317"/>
        </pc:sldMkLst>
        <pc:spChg chg="del">
          <ac:chgData name="Brown, Hayley (HA)" userId="3be75098-8bbf-4a29-97dc-aebe4077390b" providerId="ADAL" clId="{2A7B1675-2B63-4CCA-BA98-58ED87916F92}" dt="2024-07-25T18:14:38.320" v="985" actId="478"/>
          <ac:spMkLst>
            <pc:docMk/>
            <pc:sldMk cId="1873116969" sldId="317"/>
            <ac:spMk id="5" creationId="{40BB8D61-E927-50D1-58B5-A9D0B4A225B2}"/>
          </ac:spMkLst>
        </pc:spChg>
        <pc:spChg chg="add del mod">
          <ac:chgData name="Brown, Hayley (HA)" userId="3be75098-8bbf-4a29-97dc-aebe4077390b" providerId="ADAL" clId="{2A7B1675-2B63-4CCA-BA98-58ED87916F92}" dt="2024-07-25T18:15:01.126" v="990" actId="478"/>
          <ac:spMkLst>
            <pc:docMk/>
            <pc:sldMk cId="1873116969" sldId="317"/>
            <ac:spMk id="6" creationId="{BA72EBB0-3F95-85A2-7F0D-8F688023671F}"/>
          </ac:spMkLst>
        </pc:spChg>
        <pc:spChg chg="mod">
          <ac:chgData name="Brown, Hayley (HA)" userId="3be75098-8bbf-4a29-97dc-aebe4077390b" providerId="ADAL" clId="{2A7B1675-2B63-4CCA-BA98-58ED87916F92}" dt="2024-07-25T18:14:56.776" v="989" actId="20577"/>
          <ac:spMkLst>
            <pc:docMk/>
            <pc:sldMk cId="1873116969" sldId="317"/>
            <ac:spMk id="15" creationId="{041E8F6D-904C-9603-3F2C-2FBD1F89AD20}"/>
          </ac:spMkLst>
        </pc:spChg>
        <pc:spChg chg="mod">
          <ac:chgData name="Brown, Hayley (HA)" userId="3be75098-8bbf-4a29-97dc-aebe4077390b" providerId="ADAL" clId="{2A7B1675-2B63-4CCA-BA98-58ED87916F92}" dt="2024-07-25T18:15:06.693" v="991" actId="1076"/>
          <ac:spMkLst>
            <pc:docMk/>
            <pc:sldMk cId="1873116969" sldId="317"/>
            <ac:spMk id="18" creationId="{7740F110-E263-1969-43B6-EA0BEFE4A197}"/>
          </ac:spMkLst>
        </pc:spChg>
      </pc:sldChg>
      <pc:sldChg chg="ord">
        <pc:chgData name="Brown, Hayley (HA)" userId="3be75098-8bbf-4a29-97dc-aebe4077390b" providerId="ADAL" clId="{2A7B1675-2B63-4CCA-BA98-58ED87916F92}" dt="2024-07-24T18:33:23.142" v="799"/>
        <pc:sldMkLst>
          <pc:docMk/>
          <pc:sldMk cId="918218282" sldId="318"/>
        </pc:sldMkLst>
      </pc:sldChg>
      <pc:sldChg chg="addSp delSp modSp add mod">
        <pc:chgData name="Brown, Hayley (HA)" userId="3be75098-8bbf-4a29-97dc-aebe4077390b" providerId="ADAL" clId="{2A7B1675-2B63-4CCA-BA98-58ED87916F92}" dt="2024-07-24T18:39:41.584" v="890" actId="20577"/>
        <pc:sldMkLst>
          <pc:docMk/>
          <pc:sldMk cId="1639715377" sldId="319"/>
        </pc:sldMkLst>
        <pc:spChg chg="mod">
          <ac:chgData name="Brown, Hayley (HA)" userId="3be75098-8bbf-4a29-97dc-aebe4077390b" providerId="ADAL" clId="{2A7B1675-2B63-4CCA-BA98-58ED87916F92}" dt="2024-07-24T18:22:06.325" v="41" actId="20577"/>
          <ac:spMkLst>
            <pc:docMk/>
            <pc:sldMk cId="1639715377" sldId="319"/>
            <ac:spMk id="2" creationId="{003E0DFA-32B9-2C1F-9F4C-DA5D19DCC0EE}"/>
          </ac:spMkLst>
        </pc:spChg>
        <pc:spChg chg="add mod">
          <ac:chgData name="Brown, Hayley (HA)" userId="3be75098-8bbf-4a29-97dc-aebe4077390b" providerId="ADAL" clId="{2A7B1675-2B63-4CCA-BA98-58ED87916F92}" dt="2024-07-24T18:39:41.584" v="890" actId="20577"/>
          <ac:spMkLst>
            <pc:docMk/>
            <pc:sldMk cId="1639715377" sldId="319"/>
            <ac:spMk id="4" creationId="{EF3C22C8-D69B-CF03-F3FD-AA84F1CBEFBB}"/>
          </ac:spMkLst>
        </pc:spChg>
        <pc:graphicFrameChg chg="del">
          <ac:chgData name="Brown, Hayley (HA)" userId="3be75098-8bbf-4a29-97dc-aebe4077390b" providerId="ADAL" clId="{2A7B1675-2B63-4CCA-BA98-58ED87916F92}" dt="2024-07-24T18:21:25.050" v="9" actId="478"/>
          <ac:graphicFrameMkLst>
            <pc:docMk/>
            <pc:sldMk cId="1639715377" sldId="319"/>
            <ac:graphicFrameMk id="5" creationId="{06821F7C-AE73-13A1-254A-6BAB08D1191E}"/>
          </ac:graphicFrameMkLst>
        </pc:graphicFrameChg>
      </pc:sldChg>
      <pc:sldChg chg="addSp delSp modSp add mod">
        <pc:chgData name="Brown, Hayley (HA)" userId="3be75098-8bbf-4a29-97dc-aebe4077390b" providerId="ADAL" clId="{2A7B1675-2B63-4CCA-BA98-58ED87916F92}" dt="2024-07-26T16:49:33.872" v="1225" actId="20577"/>
        <pc:sldMkLst>
          <pc:docMk/>
          <pc:sldMk cId="4188542297" sldId="320"/>
        </pc:sldMkLst>
        <pc:spChg chg="mod">
          <ac:chgData name="Brown, Hayley (HA)" userId="3be75098-8bbf-4a29-97dc-aebe4077390b" providerId="ADAL" clId="{2A7B1675-2B63-4CCA-BA98-58ED87916F92}" dt="2024-07-25T18:17:24.559" v="1080" actId="14100"/>
          <ac:spMkLst>
            <pc:docMk/>
            <pc:sldMk cId="4188542297" sldId="320"/>
            <ac:spMk id="2" creationId="{C28318D2-27CA-1093-FF78-5FA568EAE6A6}"/>
          </ac:spMkLst>
        </pc:spChg>
        <pc:spChg chg="mod">
          <ac:chgData name="Brown, Hayley (HA)" userId="3be75098-8bbf-4a29-97dc-aebe4077390b" providerId="ADAL" clId="{2A7B1675-2B63-4CCA-BA98-58ED87916F92}" dt="2024-07-26T16:49:33.872" v="1225" actId="20577"/>
          <ac:spMkLst>
            <pc:docMk/>
            <pc:sldMk cId="4188542297" sldId="320"/>
            <ac:spMk id="3" creationId="{524906C0-FE0A-0D9B-7E2C-BC148E7AA2C2}"/>
          </ac:spMkLst>
        </pc:spChg>
        <pc:spChg chg="mod">
          <ac:chgData name="Brown, Hayley (HA)" userId="3be75098-8bbf-4a29-97dc-aebe4077390b" providerId="ADAL" clId="{2A7B1675-2B63-4CCA-BA98-58ED87916F92}" dt="2024-07-26T16:49:21.798" v="1224" actId="27636"/>
          <ac:spMkLst>
            <pc:docMk/>
            <pc:sldMk cId="4188542297" sldId="320"/>
            <ac:spMk id="5" creationId="{26A9F31A-C0C8-7093-CC72-DD6F349CFBAF}"/>
          </ac:spMkLst>
        </pc:spChg>
        <pc:spChg chg="add del">
          <ac:chgData name="Brown, Hayley (HA)" userId="3be75098-8bbf-4a29-97dc-aebe4077390b" providerId="ADAL" clId="{2A7B1675-2B63-4CCA-BA98-58ED87916F92}" dt="2024-07-24T18:37:42.959" v="832" actId="22"/>
          <ac:spMkLst>
            <pc:docMk/>
            <pc:sldMk cId="4188542297" sldId="320"/>
            <ac:spMk id="7" creationId="{C7550289-0775-06DB-7CDE-839B92E72252}"/>
          </ac:spMkLst>
        </pc:spChg>
      </pc:sldChg>
      <pc:sldChg chg="addSp modSp new mod">
        <pc:chgData name="Brown, Hayley (HA)" userId="3be75098-8bbf-4a29-97dc-aebe4077390b" providerId="ADAL" clId="{2A7B1675-2B63-4CCA-BA98-58ED87916F92}" dt="2024-07-26T16:48:25.741" v="1220" actId="207"/>
        <pc:sldMkLst>
          <pc:docMk/>
          <pc:sldMk cId="2121327053" sldId="321"/>
        </pc:sldMkLst>
        <pc:spChg chg="add mod">
          <ac:chgData name="Brown, Hayley (HA)" userId="3be75098-8bbf-4a29-97dc-aebe4077390b" providerId="ADAL" clId="{2A7B1675-2B63-4CCA-BA98-58ED87916F92}" dt="2024-07-26T16:46:58.830" v="1208"/>
          <ac:spMkLst>
            <pc:docMk/>
            <pc:sldMk cId="2121327053" sldId="321"/>
            <ac:spMk id="4" creationId="{9781D278-28AD-4383-82F8-929245C973C1}"/>
          </ac:spMkLst>
        </pc:spChg>
        <pc:spChg chg="add mod">
          <ac:chgData name="Brown, Hayley (HA)" userId="3be75098-8bbf-4a29-97dc-aebe4077390b" providerId="ADAL" clId="{2A7B1675-2B63-4CCA-BA98-58ED87916F92}" dt="2024-07-26T16:48:25.741" v="1220" actId="207"/>
          <ac:spMkLst>
            <pc:docMk/>
            <pc:sldMk cId="2121327053" sldId="321"/>
            <ac:spMk id="5" creationId="{ED34CCA1-AC15-4C8A-AC77-78A8AC76EC56}"/>
          </ac:spMkLst>
        </pc:spChg>
        <pc:spChg chg="add mod">
          <ac:chgData name="Brown, Hayley (HA)" userId="3be75098-8bbf-4a29-97dc-aebe4077390b" providerId="ADAL" clId="{2A7B1675-2B63-4CCA-BA98-58ED87916F92}" dt="2024-07-26T16:46:58.830" v="1208"/>
          <ac:spMkLst>
            <pc:docMk/>
            <pc:sldMk cId="2121327053" sldId="321"/>
            <ac:spMk id="6" creationId="{99701EF6-17CE-78E2-1349-900AB9480885}"/>
          </ac:spMkLst>
        </pc:spChg>
        <pc:spChg chg="add mod">
          <ac:chgData name="Brown, Hayley (HA)" userId="3be75098-8bbf-4a29-97dc-aebe4077390b" providerId="ADAL" clId="{2A7B1675-2B63-4CCA-BA98-58ED87916F92}" dt="2024-07-26T16:48:06.832" v="1219" actId="20577"/>
          <ac:spMkLst>
            <pc:docMk/>
            <pc:sldMk cId="2121327053" sldId="321"/>
            <ac:spMk id="7" creationId="{14C0ADAC-DE29-9410-A193-7E3F75F971B4}"/>
          </ac:spMkLst>
        </pc:spChg>
        <pc:picChg chg="add mod">
          <ac:chgData name="Brown, Hayley (HA)" userId="3be75098-8bbf-4a29-97dc-aebe4077390b" providerId="ADAL" clId="{2A7B1675-2B63-4CCA-BA98-58ED87916F92}" dt="2024-07-26T16:47:17.682" v="1210" actId="1076"/>
          <ac:picMkLst>
            <pc:docMk/>
            <pc:sldMk cId="2121327053" sldId="321"/>
            <ac:picMk id="8" creationId="{A7C1C499-C6EB-1B97-A172-6793B0C676FD}"/>
          </ac:picMkLst>
        </pc:picChg>
        <pc:picChg chg="add mod">
          <ac:chgData name="Brown, Hayley (HA)" userId="3be75098-8bbf-4a29-97dc-aebe4077390b" providerId="ADAL" clId="{2A7B1675-2B63-4CCA-BA98-58ED87916F92}" dt="2024-07-26T16:46:58.830" v="1208"/>
          <ac:picMkLst>
            <pc:docMk/>
            <pc:sldMk cId="2121327053" sldId="321"/>
            <ac:picMk id="9" creationId="{B3BAC73E-9FB7-7BAD-1176-5A2F3AF90D54}"/>
          </ac:picMkLst>
        </pc:picChg>
        <pc:picChg chg="add mod">
          <ac:chgData name="Brown, Hayley (HA)" userId="3be75098-8bbf-4a29-97dc-aebe4077390b" providerId="ADAL" clId="{2A7B1675-2B63-4CCA-BA98-58ED87916F92}" dt="2024-07-26T16:46:58.830" v="1208"/>
          <ac:picMkLst>
            <pc:docMk/>
            <pc:sldMk cId="2121327053" sldId="321"/>
            <ac:picMk id="10" creationId="{03A50C77-27B4-A573-BE55-B14737B566D2}"/>
          </ac:picMkLst>
        </pc:picChg>
        <pc:picChg chg="add mod">
          <ac:chgData name="Brown, Hayley (HA)" userId="3be75098-8bbf-4a29-97dc-aebe4077390b" providerId="ADAL" clId="{2A7B1675-2B63-4CCA-BA98-58ED87916F92}" dt="2024-07-26T16:47:42.202" v="1215" actId="14100"/>
          <ac:picMkLst>
            <pc:docMk/>
            <pc:sldMk cId="2121327053" sldId="321"/>
            <ac:picMk id="11" creationId="{36C2B880-B4C9-C70B-0484-110B7C6584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637AA9A-9B1A-4360-8720-87A0BF7228B7}" type="datetimeFigureOut">
              <a:rPr lang="en-US" smtClean="0"/>
              <a:t>7/26/2024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525A282-ED25-418F-9222-9A5959AE141E}" type="slidenum">
              <a:rPr lang="en-US" smtClean="0"/>
              <a:t>‹#›</a:t>
            </a:fld>
            <a:endParaRPr lang="en-US"/>
          </a:p>
        </p:txBody>
      </p:sp>
    </p:spTree>
    <p:extLst>
      <p:ext uri="{BB962C8B-B14F-4D97-AF65-F5344CB8AC3E}">
        <p14:creationId xmlns:p14="http://schemas.microsoft.com/office/powerpoint/2010/main" val="18975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12940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299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15340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2"/>
        <p:cNvGrpSpPr/>
        <p:nvPr/>
      </p:nvGrpSpPr>
      <p:grpSpPr>
        <a:xfrm>
          <a:off x="0" y="0"/>
          <a:ext cx="0" cy="0"/>
          <a:chOff x="0" y="0"/>
          <a:chExt cx="0" cy="0"/>
        </a:xfrm>
      </p:grpSpPr>
      <p:sp>
        <p:nvSpPr>
          <p:cNvPr id="13" name="Google Shape;13;p16"/>
          <p:cNvSpPr txBox="1">
            <a:spLocks noGrp="1"/>
          </p:cNvSpPr>
          <p:nvPr>
            <p:ph type="body" idx="1"/>
          </p:nvPr>
        </p:nvSpPr>
        <p:spPr>
          <a:xfrm>
            <a:off x="674688" y="544514"/>
            <a:ext cx="10625137" cy="7037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body" idx="2"/>
          </p:nvPr>
        </p:nvSpPr>
        <p:spPr>
          <a:xfrm>
            <a:off x="674688" y="1367972"/>
            <a:ext cx="10625137" cy="41220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0309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8020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4825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37760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541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82195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76949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24857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15024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8459F-11BD-4F9D-AF64-95BBB10201AF}" type="datetimeFigureOut">
              <a:rPr lang="en-US" smtClean="0"/>
              <a:t>7/26/2024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12A4-01F7-4CA2-8128-14C7DEE44D12}" type="slidenum">
              <a:rPr lang="en-US" smtClean="0"/>
              <a:t>‹#›</a:t>
            </a:fld>
            <a:endParaRPr lang="en-US" dirty="0"/>
          </a:p>
        </p:txBody>
      </p:sp>
      <p:sp>
        <p:nvSpPr>
          <p:cNvPr id="7" name="MSIPCMContentMarking" descr="{&quot;HashCode&quot;:-522956323,&quot;Placement&quot;:&quot;Footer&quot;,&quot;Top&quot;:519.343,&quot;Left&quot;:434.047333,&quot;SlideWidth&quot;:960,&quot;SlideHeight&quot;:540}">
            <a:extLst>
              <a:ext uri="{FF2B5EF4-FFF2-40B4-BE49-F238E27FC236}">
                <a16:creationId xmlns:a16="http://schemas.microsoft.com/office/drawing/2014/main" id="{C7309F36-E735-4880-A5C3-82787C9C491A}"/>
              </a:ext>
            </a:extLst>
          </p:cNvPr>
          <p:cNvSpPr txBox="1"/>
          <p:nvPr userDrawn="1"/>
        </p:nvSpPr>
        <p:spPr>
          <a:xfrm>
            <a:off x="5512401" y="6595656"/>
            <a:ext cx="1167199"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General Business</a:t>
            </a:r>
          </a:p>
        </p:txBody>
      </p:sp>
    </p:spTree>
    <p:extLst>
      <p:ext uri="{BB962C8B-B14F-4D97-AF65-F5344CB8AC3E}">
        <p14:creationId xmlns:p14="http://schemas.microsoft.com/office/powerpoint/2010/main" val="4194733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2509" y="2226591"/>
            <a:ext cx="5943600" cy="2147926"/>
          </a:xfrm>
        </p:spPr>
        <p:txBody>
          <a:bodyPr/>
          <a:lstStyle/>
          <a:p>
            <a:r>
              <a:rPr lang="en-US" dirty="0"/>
              <a:t>POLY Industrial Advisory Board</a:t>
            </a:r>
          </a:p>
        </p:txBody>
      </p:sp>
      <p:pic>
        <p:nvPicPr>
          <p:cNvPr id="5"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219348" y="152401"/>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90302" y="5419780"/>
            <a:ext cx="3526350" cy="830997"/>
          </a:xfrm>
          <a:prstGeom prst="rect">
            <a:avLst/>
          </a:prstGeom>
        </p:spPr>
        <p:txBody>
          <a:bodyPr wrap="none">
            <a:spAutoFit/>
          </a:bodyPr>
          <a:lstStyle/>
          <a:p>
            <a:r>
              <a:rPr lang="en-US" sz="2400" u="sng" dirty="0">
                <a:solidFill>
                  <a:prstClr val="white"/>
                </a:solidFill>
              </a:rPr>
              <a:t>Chair</a:t>
            </a:r>
            <a:r>
              <a:rPr lang="en-US" sz="2400" dirty="0">
                <a:solidFill>
                  <a:prstClr val="white"/>
                </a:solidFill>
              </a:rPr>
              <a:t>: Hayley Brown (Dow)</a:t>
            </a:r>
          </a:p>
          <a:p>
            <a:r>
              <a:rPr lang="en-US" sz="2400" dirty="0">
                <a:solidFill>
                  <a:prstClr val="white"/>
                </a:solidFill>
              </a:rPr>
              <a:t>Co-Chair: Jeff Ting (Nanite)</a:t>
            </a:r>
          </a:p>
        </p:txBody>
      </p:sp>
      <p:sp>
        <p:nvSpPr>
          <p:cNvPr id="4" name="Rectangle 3"/>
          <p:cNvSpPr/>
          <p:nvPr/>
        </p:nvSpPr>
        <p:spPr>
          <a:xfrm>
            <a:off x="5517582" y="4374517"/>
            <a:ext cx="527163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Annual dues: $1,500</a:t>
            </a:r>
          </a:p>
          <a:p>
            <a:pPr algn="ctr"/>
            <a:r>
              <a:rPr lang="en-US" sz="3600" b="1" dirty="0">
                <a:ln/>
                <a:solidFill>
                  <a:schemeClr val="accent4"/>
                </a:solidFill>
              </a:rPr>
              <a:t>Small company dues: $500</a:t>
            </a:r>
            <a:endParaRPr lang="en-US" sz="3600" b="1" cap="none" spc="0" dirty="0">
              <a:ln/>
              <a:solidFill>
                <a:schemeClr val="accent4"/>
              </a:solidFill>
              <a:effectLst/>
            </a:endParaRPr>
          </a:p>
        </p:txBody>
      </p:sp>
      <p:sp>
        <p:nvSpPr>
          <p:cNvPr id="2" name="Footer Placeholder 1">
            <a:extLst>
              <a:ext uri="{FF2B5EF4-FFF2-40B4-BE49-F238E27FC236}">
                <a16:creationId xmlns:a16="http://schemas.microsoft.com/office/drawing/2014/main" id="{64EB3080-FB5F-46CD-BA3F-3D42669F2C56}"/>
              </a:ext>
            </a:extLst>
          </p:cNvPr>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8C4DE5F6-0694-6E11-A512-555721D904F9}"/>
              </a:ext>
            </a:extLst>
          </p:cNvPr>
          <p:cNvPicPr>
            <a:picLocks noChangeAspect="1"/>
          </p:cNvPicPr>
          <p:nvPr/>
        </p:nvPicPr>
        <p:blipFill>
          <a:blip r:embed="rId3"/>
          <a:stretch>
            <a:fillRect/>
          </a:stretch>
        </p:blipFill>
        <p:spPr>
          <a:xfrm>
            <a:off x="5396794" y="136525"/>
            <a:ext cx="5606722" cy="4205042"/>
          </a:xfrm>
          <a:prstGeom prst="rect">
            <a:avLst/>
          </a:prstGeom>
        </p:spPr>
      </p:pic>
    </p:spTree>
    <p:extLst>
      <p:ext uri="{BB962C8B-B14F-4D97-AF65-F5344CB8AC3E}">
        <p14:creationId xmlns:p14="http://schemas.microsoft.com/office/powerpoint/2010/main" val="259165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5F7E-58E2-72EB-FE9A-D074F1EBBC5C}"/>
              </a:ext>
            </a:extLst>
          </p:cNvPr>
          <p:cNvSpPr>
            <a:spLocks noGrp="1"/>
          </p:cNvSpPr>
          <p:nvPr>
            <p:ph type="title"/>
          </p:nvPr>
        </p:nvSpPr>
        <p:spPr/>
        <p:txBody>
          <a:bodyPr/>
          <a:lstStyle/>
          <a:p>
            <a:r>
              <a:rPr lang="en-US" dirty="0"/>
              <a:t>Notes</a:t>
            </a:r>
          </a:p>
        </p:txBody>
      </p:sp>
      <p:sp>
        <p:nvSpPr>
          <p:cNvPr id="3" name="Text Placeholder 2">
            <a:extLst>
              <a:ext uri="{FF2B5EF4-FFF2-40B4-BE49-F238E27FC236}">
                <a16:creationId xmlns:a16="http://schemas.microsoft.com/office/drawing/2014/main" id="{AB9DFD47-247A-0FAF-DC1E-3CDDB17B1A9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DD8ACBC-6D84-4D08-8453-6680C749D5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008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18D2-27CA-1093-FF78-5FA568EAE6A6}"/>
              </a:ext>
            </a:extLst>
          </p:cNvPr>
          <p:cNvSpPr>
            <a:spLocks noGrp="1"/>
          </p:cNvSpPr>
          <p:nvPr>
            <p:ph type="title"/>
          </p:nvPr>
        </p:nvSpPr>
        <p:spPr/>
        <p:txBody>
          <a:bodyPr/>
          <a:lstStyle/>
          <a:p>
            <a:r>
              <a:rPr lang="en-US" dirty="0"/>
              <a:t>Spring 2024 Programming and Networking</a:t>
            </a:r>
          </a:p>
        </p:txBody>
      </p:sp>
      <p:sp>
        <p:nvSpPr>
          <p:cNvPr id="3" name="Content Placeholder 2">
            <a:extLst>
              <a:ext uri="{FF2B5EF4-FFF2-40B4-BE49-F238E27FC236}">
                <a16:creationId xmlns:a16="http://schemas.microsoft.com/office/drawing/2014/main" id="{524906C0-FE0A-0D9B-7E2C-BC148E7AA2C2}"/>
              </a:ext>
            </a:extLst>
          </p:cNvPr>
          <p:cNvSpPr>
            <a:spLocks noGrp="1"/>
          </p:cNvSpPr>
          <p:nvPr>
            <p:ph idx="1"/>
          </p:nvPr>
        </p:nvSpPr>
        <p:spPr>
          <a:xfrm>
            <a:off x="408214" y="1713933"/>
            <a:ext cx="5011683" cy="1715067"/>
          </a:xfrm>
        </p:spPr>
        <p:txBody>
          <a:bodyPr/>
          <a:lstStyle/>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“Industrial Innovations in Polymer Science” symposium</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Organizers: Daniel Abebe, Kelli Ogawa, Farihah Haque</a:t>
            </a: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Monday, March 18</a:t>
            </a:r>
            <a:r>
              <a:rPr lang="en-US" sz="1800" baseline="30000" dirty="0">
                <a:effectLst/>
                <a:latin typeface="Calibri" panose="020F0502020204030204" pitchFamily="34" charset="0"/>
                <a:ea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rPr>
              <a:t> </a:t>
            </a: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Mardi Gras </a:t>
            </a:r>
            <a:r>
              <a:rPr lang="en-US" sz="1800" dirty="0" err="1">
                <a:latin typeface="Calibri" panose="020F0502020204030204" pitchFamily="34" charset="0"/>
                <a:ea typeface="Calibri" panose="020F0502020204030204" pitchFamily="34" charset="0"/>
              </a:rPr>
              <a:t>Blrm</a:t>
            </a:r>
            <a:r>
              <a:rPr lang="en-US" sz="1800" dirty="0">
                <a:latin typeface="Calibri" panose="020F0502020204030204" pitchFamily="34" charset="0"/>
                <a:ea typeface="Calibri" panose="020F0502020204030204" pitchFamily="34" charset="0"/>
              </a:rPr>
              <a:t> Salon C, New Orleans Marriott</a:t>
            </a:r>
            <a:endParaRPr lang="en-US" sz="18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47804D60-C3C4-F00A-63D3-1ECF3381519B}"/>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26A9F31A-C0C8-7093-CC72-DD6F349CFBAF}"/>
              </a:ext>
            </a:extLst>
          </p:cNvPr>
          <p:cNvSpPr txBox="1">
            <a:spLocks/>
          </p:cNvSpPr>
          <p:nvPr/>
        </p:nvSpPr>
        <p:spPr>
          <a:xfrm>
            <a:off x="5763985" y="1713933"/>
            <a:ext cx="6019800" cy="358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latin typeface="Calibri" panose="020F0502020204030204" pitchFamily="34" charset="0"/>
                <a:ea typeface="Times New Roman" panose="02020603050405020304" pitchFamily="18" charset="0"/>
              </a:rPr>
              <a:t>IAB Networking Reception</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Monday, March 18</a:t>
            </a:r>
            <a:r>
              <a:rPr lang="en-US" sz="1800" baseline="30000" dirty="0">
                <a:latin typeface="Calibri" panose="020F0502020204030204" pitchFamily="34" charset="0"/>
                <a:ea typeface="Times New Roman" panose="02020603050405020304" pitchFamily="18" charset="0"/>
              </a:rPr>
              <a:t>th</a:t>
            </a:r>
            <a:r>
              <a:rPr lang="en-US" sz="1800" dirty="0">
                <a:latin typeface="Calibri" panose="020F0502020204030204" pitchFamily="34" charset="0"/>
                <a:ea typeface="Times New Roman" panose="02020603050405020304" pitchFamily="18" charset="0"/>
              </a:rPr>
              <a:t> , </a:t>
            </a:r>
            <a:r>
              <a:rPr lang="en-US" sz="1800" dirty="0">
                <a:latin typeface="Calibri" panose="020F0502020204030204" pitchFamily="34" charset="0"/>
                <a:ea typeface="Calibri" panose="020F0502020204030204" pitchFamily="34" charset="0"/>
              </a:rPr>
              <a:t>6:00-7:00 pm</a:t>
            </a:r>
          </a:p>
          <a:p>
            <a:pPr marL="0" indent="0">
              <a:spcBef>
                <a:spcPts val="0"/>
              </a:spcBef>
              <a:buNone/>
            </a:pPr>
            <a:r>
              <a:rPr lang="en-US" sz="1800" dirty="0">
                <a:latin typeface="Calibri" panose="020F0502020204030204" pitchFamily="34" charset="0"/>
                <a:ea typeface="Times New Roman" panose="02020603050405020304" pitchFamily="18" charset="0"/>
              </a:rPr>
              <a:t>Henry’s Gin Bar, 317 </a:t>
            </a:r>
            <a:r>
              <a:rPr lang="en-US" sz="1800" dirty="0" err="1">
                <a:latin typeface="Calibri" panose="020F0502020204030204" pitchFamily="34" charset="0"/>
                <a:ea typeface="Times New Roman" panose="02020603050405020304" pitchFamily="18" charset="0"/>
              </a:rPr>
              <a:t>Baronne</a:t>
            </a:r>
            <a:r>
              <a:rPr lang="en-US" sz="1800" dirty="0">
                <a:latin typeface="Calibri" panose="020F0502020204030204" pitchFamily="34" charset="0"/>
                <a:ea typeface="Times New Roman" panose="02020603050405020304" pitchFamily="18" charset="0"/>
              </a:rPr>
              <a:t> St, New Orleans LA 70112</a:t>
            </a:r>
          </a:p>
          <a:p>
            <a:pPr marL="0">
              <a:spcBef>
                <a:spcPts val="0"/>
              </a:spcBef>
            </a:pPr>
            <a:endParaRPr lang="en-US" sz="1800" dirty="0">
              <a:latin typeface="Calibri" panose="020F0502020204030204" pitchFamily="34" charset="0"/>
              <a:ea typeface="Calibri" panose="020F0502020204030204" pitchFamily="34" charset="0"/>
            </a:endParaRPr>
          </a:p>
          <a:p>
            <a:pPr marL="0">
              <a:spcBef>
                <a:spcPts val="0"/>
              </a:spcBef>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b="1" dirty="0">
                <a:latin typeface="Calibri" panose="020F0502020204030204" pitchFamily="34" charset="0"/>
                <a:ea typeface="Times New Roman" panose="02020603050405020304" pitchFamily="18" charset="0"/>
              </a:rPr>
              <a:t>Industrial Advisory Board Meeting</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Tuesday, March 19</a:t>
            </a:r>
            <a:r>
              <a:rPr lang="en-US" sz="1800" baseline="30000" dirty="0">
                <a:latin typeface="Calibri" panose="020F0502020204030204" pitchFamily="34" charset="0"/>
                <a:ea typeface="Times New Roman" panose="02020603050405020304" pitchFamily="18" charset="0"/>
              </a:rPr>
              <a:t>th</a:t>
            </a:r>
            <a:r>
              <a:rPr lang="en-US" sz="1800" dirty="0">
                <a:latin typeface="Calibri" panose="020F0502020204030204" pitchFamily="34" charset="0"/>
                <a:ea typeface="Times New Roman" panose="02020603050405020304" pitchFamily="18" charset="0"/>
              </a:rPr>
              <a:t> (continental breakfast), 7:30 am</a:t>
            </a:r>
          </a:p>
          <a:p>
            <a:pPr marL="0" indent="0">
              <a:spcBef>
                <a:spcPts val="0"/>
              </a:spcBef>
              <a:buNone/>
            </a:pPr>
            <a:r>
              <a:rPr lang="en-US" sz="1800" dirty="0">
                <a:latin typeface="Calibri" panose="020F0502020204030204" pitchFamily="34" charset="0"/>
                <a:ea typeface="Times New Roman" panose="02020603050405020304" pitchFamily="18" charset="0"/>
              </a:rPr>
              <a:t>New Orleans Marriott, Studio ½</a:t>
            </a:r>
          </a:p>
          <a:p>
            <a:pPr marL="0" indent="0">
              <a:spcBef>
                <a:spcPts val="0"/>
              </a:spcBef>
              <a:buNone/>
            </a:pPr>
            <a:r>
              <a:rPr lang="en-US" sz="1800" dirty="0">
                <a:latin typeface="Calibri" panose="020F0502020204030204" pitchFamily="34" charset="0"/>
              </a:rPr>
              <a:t>IIAB and </a:t>
            </a:r>
            <a:r>
              <a:rPr lang="en-US" sz="1800" dirty="0" err="1">
                <a:latin typeface="Calibri" panose="020F0502020204030204" pitchFamily="34" charset="0"/>
              </a:rPr>
              <a:t>EcCom</a:t>
            </a:r>
            <a:r>
              <a:rPr lang="en-US" sz="1800" dirty="0">
                <a:latin typeface="Calibri" panose="020F0502020204030204" pitchFamily="34" charset="0"/>
              </a:rPr>
              <a:t> Members only</a:t>
            </a:r>
          </a:p>
          <a:p>
            <a:pPr marL="0" indent="0">
              <a:spcBef>
                <a:spcPts val="0"/>
              </a:spcBef>
              <a:buNone/>
            </a:pPr>
            <a:endParaRPr lang="en-US" dirty="0">
              <a:highlight>
                <a:srgbClr val="FF00FF"/>
              </a:highlight>
            </a:endParaRPr>
          </a:p>
        </p:txBody>
      </p:sp>
    </p:spTree>
    <p:extLst>
      <p:ext uri="{BB962C8B-B14F-4D97-AF65-F5344CB8AC3E}">
        <p14:creationId xmlns:p14="http://schemas.microsoft.com/office/powerpoint/2010/main" val="14919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9136-711E-9806-795D-77103B4C9B60}"/>
              </a:ext>
            </a:extLst>
          </p:cNvPr>
          <p:cNvSpPr>
            <a:spLocks noGrp="1"/>
          </p:cNvSpPr>
          <p:nvPr>
            <p:ph type="title"/>
          </p:nvPr>
        </p:nvSpPr>
        <p:spPr/>
        <p:txBody>
          <a:bodyPr/>
          <a:lstStyle/>
          <a:p>
            <a:r>
              <a:rPr lang="en-US" dirty="0"/>
              <a:t>“Elevating the Power of Data for Materials and Chemical Scientists in Industry”</a:t>
            </a:r>
          </a:p>
        </p:txBody>
      </p:sp>
      <p:sp>
        <p:nvSpPr>
          <p:cNvPr id="4" name="Footer Placeholder 3">
            <a:extLst>
              <a:ext uri="{FF2B5EF4-FFF2-40B4-BE49-F238E27FC236}">
                <a16:creationId xmlns:a16="http://schemas.microsoft.com/office/drawing/2014/main" id="{F19B3FDA-168C-57A8-41D4-8FE171C00321}"/>
              </a:ext>
            </a:extLst>
          </p:cNvPr>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A2F245DE-94EA-29C3-EFD6-C428D4B3A13C}"/>
              </a:ext>
            </a:extLst>
          </p:cNvPr>
          <p:cNvSpPr>
            <a:spLocks noGrp="1"/>
          </p:cNvSpPr>
          <p:nvPr>
            <p:ph idx="1"/>
          </p:nvPr>
        </p:nvSpPr>
        <p:spPr>
          <a:xfrm>
            <a:off x="5221357" y="1765628"/>
            <a:ext cx="6785114" cy="4426279"/>
          </a:xfrm>
        </p:spPr>
        <p:txBody>
          <a:bodyPr>
            <a:normAutofit/>
          </a:bodyPr>
          <a:lstStyle/>
          <a:p>
            <a:r>
              <a:rPr lang="en-US" sz="1800" dirty="0"/>
              <a:t>Re-connected with Mike </a:t>
            </a:r>
            <a:r>
              <a:rPr lang="en-US" sz="1800" dirty="0" err="1"/>
              <a:t>Heiber</a:t>
            </a:r>
            <a:r>
              <a:rPr lang="en-US" sz="1800" dirty="0"/>
              <a:t> (Materials Informatics Leader at Enthought, which focuses on digitalization in materials science/chemistry, life science, semiconductor, energy industries)</a:t>
            </a:r>
          </a:p>
          <a:p>
            <a:r>
              <a:rPr lang="en-US" sz="1800" dirty="0"/>
              <a:t>Connection to Alix Schmidt (Senior Data Scientist, R&amp;D Model Deployment Strategy Leader at Dow)</a:t>
            </a:r>
          </a:p>
          <a:p>
            <a:pPr lvl="1"/>
            <a:r>
              <a:rPr lang="en-US" sz="1800" dirty="0"/>
              <a:t>Learned that they previously organized a session at the spring </a:t>
            </a:r>
            <a:r>
              <a:rPr lang="en-US" sz="1800" dirty="0" err="1"/>
              <a:t>AIChE</a:t>
            </a:r>
            <a:r>
              <a:rPr lang="en-US" sz="1800" dirty="0"/>
              <a:t> Meeting (chemical engineering annual meeting)</a:t>
            </a:r>
          </a:p>
          <a:p>
            <a:pPr lvl="1"/>
            <a:r>
              <a:rPr lang="en-US" sz="1800" dirty="0"/>
              <a:t>Disorganized advertising, not the right fit for attendees</a:t>
            </a:r>
          </a:p>
          <a:p>
            <a:pPr lvl="1"/>
            <a:r>
              <a:rPr lang="en-US" sz="1800" dirty="0"/>
              <a:t>Discussed lessons learned and focused symposium description to reach targeted speakers and audience</a:t>
            </a:r>
          </a:p>
          <a:p>
            <a:r>
              <a:rPr lang="en-US" sz="1800" dirty="0"/>
              <a:t>Cross-listed with PMSE ($ support) and CINF divisions for advertisement to members</a:t>
            </a:r>
          </a:p>
        </p:txBody>
      </p:sp>
      <p:pic>
        <p:nvPicPr>
          <p:cNvPr id="2050" name="Picture 2" descr="Image">
            <a:extLst>
              <a:ext uri="{FF2B5EF4-FFF2-40B4-BE49-F238E27FC236}">
                <a16:creationId xmlns:a16="http://schemas.microsoft.com/office/drawing/2014/main" id="{99B83A79-ED46-464B-D841-1CBCCA7B1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1" y="1690688"/>
            <a:ext cx="3903584" cy="4912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oster with text and images&#10;&#10;Description automatically generated">
            <a:extLst>
              <a:ext uri="{FF2B5EF4-FFF2-40B4-BE49-F238E27FC236}">
                <a16:creationId xmlns:a16="http://schemas.microsoft.com/office/drawing/2014/main" id="{FD608D92-E4AD-26D5-AE5E-F4B80AEBD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695" y="5084699"/>
            <a:ext cx="1636776" cy="1636776"/>
          </a:xfrm>
          <a:prstGeom prst="rect">
            <a:avLst/>
          </a:prstGeom>
        </p:spPr>
      </p:pic>
      <p:pic>
        <p:nvPicPr>
          <p:cNvPr id="9" name="Picture 8" descr="A person standing in front of a body of water&#10;&#10;Description automatically generated with medium confidence">
            <a:extLst>
              <a:ext uri="{FF2B5EF4-FFF2-40B4-BE49-F238E27FC236}">
                <a16:creationId xmlns:a16="http://schemas.microsoft.com/office/drawing/2014/main" id="{DBFAF94B-EBFC-FD68-2F75-0189918E6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217" y="5487035"/>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52" name="Picture 4" descr="Profile photo of Michael Heiber">
            <a:extLst>
              <a:ext uri="{FF2B5EF4-FFF2-40B4-BE49-F238E27FC236}">
                <a16:creationId xmlns:a16="http://schemas.microsoft.com/office/drawing/2014/main" id="{476AB905-6EC6-A18D-947C-05C75BE6DA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670" y="5494253"/>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Profile photo of Alix Schmidt">
            <a:extLst>
              <a:ext uri="{FF2B5EF4-FFF2-40B4-BE49-F238E27FC236}">
                <a16:creationId xmlns:a16="http://schemas.microsoft.com/office/drawing/2014/main" id="{EFAC1EB1-B9F7-0E46-B97B-749ED4C59C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1123" y="5494253"/>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96F0D620-D7C0-0334-D9BA-3730F8E3E934}"/>
              </a:ext>
            </a:extLst>
          </p:cNvPr>
          <p:cNvCxnSpPr>
            <a:cxnSpLocks/>
          </p:cNvCxnSpPr>
          <p:nvPr/>
        </p:nvCxnSpPr>
        <p:spPr>
          <a:xfrm>
            <a:off x="1516828" y="2226833"/>
            <a:ext cx="29798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865DF4-1EBB-9E1E-12C3-22BE4F49D31C}"/>
              </a:ext>
            </a:extLst>
          </p:cNvPr>
          <p:cNvCxnSpPr>
            <a:cxnSpLocks/>
          </p:cNvCxnSpPr>
          <p:nvPr/>
        </p:nvCxnSpPr>
        <p:spPr>
          <a:xfrm>
            <a:off x="805926" y="2422264"/>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D968D7-5760-F63F-4E17-6E1773DEF0F5}"/>
              </a:ext>
            </a:extLst>
          </p:cNvPr>
          <p:cNvCxnSpPr>
            <a:cxnSpLocks/>
          </p:cNvCxnSpPr>
          <p:nvPr/>
        </p:nvCxnSpPr>
        <p:spPr>
          <a:xfrm>
            <a:off x="805926" y="2585422"/>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27AE42-B516-54B2-66B1-C6918547AFCC}"/>
              </a:ext>
            </a:extLst>
          </p:cNvPr>
          <p:cNvCxnSpPr>
            <a:cxnSpLocks/>
          </p:cNvCxnSpPr>
          <p:nvPr/>
        </p:nvCxnSpPr>
        <p:spPr>
          <a:xfrm>
            <a:off x="805926" y="2759338"/>
            <a:ext cx="262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5D73A4-A6B5-B6D0-87C6-DB9FE1857096}"/>
              </a:ext>
            </a:extLst>
          </p:cNvPr>
          <p:cNvCxnSpPr>
            <a:cxnSpLocks/>
          </p:cNvCxnSpPr>
          <p:nvPr/>
        </p:nvCxnSpPr>
        <p:spPr>
          <a:xfrm>
            <a:off x="1455869" y="5870091"/>
            <a:ext cx="3040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E00A37-D54B-5834-F4ED-D9F905558DD0}"/>
              </a:ext>
            </a:extLst>
          </p:cNvPr>
          <p:cNvCxnSpPr>
            <a:cxnSpLocks/>
          </p:cNvCxnSpPr>
          <p:nvPr/>
        </p:nvCxnSpPr>
        <p:spPr>
          <a:xfrm>
            <a:off x="805926" y="6040420"/>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70A29E-4ED9-9104-70B4-54C664B0B5D1}"/>
              </a:ext>
            </a:extLst>
          </p:cNvPr>
          <p:cNvCxnSpPr>
            <a:cxnSpLocks/>
          </p:cNvCxnSpPr>
          <p:nvPr/>
        </p:nvCxnSpPr>
        <p:spPr>
          <a:xfrm>
            <a:off x="805926" y="6220595"/>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D88A3F-4366-51F1-8A31-199F4A93FADE}"/>
              </a:ext>
            </a:extLst>
          </p:cNvPr>
          <p:cNvCxnSpPr>
            <a:cxnSpLocks/>
          </p:cNvCxnSpPr>
          <p:nvPr/>
        </p:nvCxnSpPr>
        <p:spPr>
          <a:xfrm>
            <a:off x="805926" y="6382333"/>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E9171-71C8-FB58-AD9E-F275133A14E2}"/>
              </a:ext>
            </a:extLst>
          </p:cNvPr>
          <p:cNvCxnSpPr>
            <a:cxnSpLocks/>
          </p:cNvCxnSpPr>
          <p:nvPr/>
        </p:nvCxnSpPr>
        <p:spPr>
          <a:xfrm>
            <a:off x="805926" y="6568796"/>
            <a:ext cx="262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884CF9-C5EB-4066-C254-0BD8DB08CCBE}"/>
              </a:ext>
            </a:extLst>
          </p:cNvPr>
          <p:cNvCxnSpPr>
            <a:cxnSpLocks/>
          </p:cNvCxnSpPr>
          <p:nvPr/>
        </p:nvCxnSpPr>
        <p:spPr>
          <a:xfrm>
            <a:off x="954741" y="4484147"/>
            <a:ext cx="31761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F66901-0E41-E0D7-4EED-B74D7FBA4448}"/>
              </a:ext>
            </a:extLst>
          </p:cNvPr>
          <p:cNvCxnSpPr>
            <a:cxnSpLocks/>
          </p:cNvCxnSpPr>
          <p:nvPr/>
        </p:nvCxnSpPr>
        <p:spPr>
          <a:xfrm>
            <a:off x="805926" y="4658062"/>
            <a:ext cx="36047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AB08A3-CEBC-E546-29DC-9FA88AAB95C3}"/>
              </a:ext>
            </a:extLst>
          </p:cNvPr>
          <p:cNvCxnSpPr>
            <a:cxnSpLocks/>
          </p:cNvCxnSpPr>
          <p:nvPr/>
        </p:nvCxnSpPr>
        <p:spPr>
          <a:xfrm>
            <a:off x="801444" y="4842735"/>
            <a:ext cx="3237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2824B1-D034-B692-1814-B6B71644027E}"/>
              </a:ext>
            </a:extLst>
          </p:cNvPr>
          <p:cNvCxnSpPr>
            <a:cxnSpLocks/>
          </p:cNvCxnSpPr>
          <p:nvPr/>
        </p:nvCxnSpPr>
        <p:spPr>
          <a:xfrm>
            <a:off x="805926" y="5011187"/>
            <a:ext cx="36047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6F9E42A-E89B-1F3A-BBFE-DCE38E691B4E}"/>
              </a:ext>
            </a:extLst>
          </p:cNvPr>
          <p:cNvCxnSpPr>
            <a:cxnSpLocks/>
          </p:cNvCxnSpPr>
          <p:nvPr/>
        </p:nvCxnSpPr>
        <p:spPr>
          <a:xfrm>
            <a:off x="805926" y="5185102"/>
            <a:ext cx="23245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21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S Polymers Au">
            <a:extLst>
              <a:ext uri="{FF2B5EF4-FFF2-40B4-BE49-F238E27FC236}">
                <a16:creationId xmlns:a16="http://schemas.microsoft.com/office/drawing/2014/main" id="{B469BC83-4B77-DBD6-F1AE-618224A05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9232" y="5139827"/>
            <a:ext cx="1633603" cy="16336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AC13BAC-896F-4E61-DAE1-9C3DACF836FC}"/>
              </a:ext>
            </a:extLst>
          </p:cNvPr>
          <p:cNvSpPr>
            <a:spLocks noGrp="1"/>
          </p:cNvSpPr>
          <p:nvPr>
            <p:ph type="title"/>
          </p:nvPr>
        </p:nvSpPr>
        <p:spPr>
          <a:xfrm>
            <a:off x="490081" y="287751"/>
            <a:ext cx="11211838" cy="1553575"/>
          </a:xfrm>
        </p:spPr>
        <p:txBody>
          <a:bodyPr>
            <a:normAutofit fontScale="90000"/>
          </a:bodyPr>
          <a:lstStyle/>
          <a:p>
            <a:r>
              <a:rPr lang="en-US" dirty="0"/>
              <a:t>“Finding Professional Growth and Fulfillment for Early Career Polymer Scientists and Engineers in Industry”</a:t>
            </a:r>
          </a:p>
        </p:txBody>
      </p:sp>
      <p:sp>
        <p:nvSpPr>
          <p:cNvPr id="5" name="TextBox 4">
            <a:extLst>
              <a:ext uri="{FF2B5EF4-FFF2-40B4-BE49-F238E27FC236}">
                <a16:creationId xmlns:a16="http://schemas.microsoft.com/office/drawing/2014/main" id="{D7B3D973-A308-468F-6C11-0B01BE81873A}"/>
              </a:ext>
            </a:extLst>
          </p:cNvPr>
          <p:cNvSpPr txBox="1"/>
          <p:nvPr/>
        </p:nvSpPr>
        <p:spPr>
          <a:xfrm>
            <a:off x="573849" y="1803748"/>
            <a:ext cx="11044302" cy="646331"/>
          </a:xfrm>
          <a:prstGeom prst="rect">
            <a:avLst/>
          </a:prstGeom>
          <a:noFill/>
        </p:spPr>
        <p:txBody>
          <a:bodyPr wrap="square">
            <a:spAutoFit/>
          </a:bodyPr>
          <a:lstStyle/>
          <a:p>
            <a:r>
              <a:rPr lang="en-US" dirty="0">
                <a:latin typeface="Calibri" panose="020F0502020204030204" pitchFamily="34" charset="0"/>
                <a:cs typeface="Times New Roman" panose="02020603050405020304" pitchFamily="18" charset="0"/>
              </a:rPr>
              <a:t>What it means to be a professional polymer scientist has undergone rapid and dramatic recent changes that have introduced important questions to ponder as one develops their early career…</a:t>
            </a:r>
            <a:endParaRPr lang="en-US" dirty="0"/>
          </a:p>
        </p:txBody>
      </p:sp>
      <p:sp>
        <p:nvSpPr>
          <p:cNvPr id="7" name="TextBox 6">
            <a:extLst>
              <a:ext uri="{FF2B5EF4-FFF2-40B4-BE49-F238E27FC236}">
                <a16:creationId xmlns:a16="http://schemas.microsoft.com/office/drawing/2014/main" id="{09081DE2-0543-9A8A-A211-A5DB2703AB9E}"/>
              </a:ext>
            </a:extLst>
          </p:cNvPr>
          <p:cNvSpPr txBox="1"/>
          <p:nvPr/>
        </p:nvSpPr>
        <p:spPr>
          <a:xfrm>
            <a:off x="1112468" y="2541360"/>
            <a:ext cx="10273691" cy="2585323"/>
          </a:xfrm>
          <a:prstGeom prst="rect">
            <a:avLst/>
          </a:prstGeom>
          <a:noFill/>
        </p:spPr>
        <p:txBody>
          <a:bodyPr wrap="square">
            <a:spAutoFit/>
          </a:bodyPr>
          <a:lstStyle/>
          <a:p>
            <a:r>
              <a:rPr lang="en-US" i="1" dirty="0">
                <a:latin typeface="Calibri" panose="020F0502020204030204" pitchFamily="34" charset="0"/>
                <a:cs typeface="Times New Roman" panose="02020603050405020304" pitchFamily="18" charset="0"/>
              </a:rPr>
              <a:t> Where is the potential to further create value from mature commodity plastics? What are the gaps in legacy materials that can be filled by higher-performing, yet still economically viable products? How can we as an industry realistically address the continued growth of plastics waste and the dependence of the industry on petroleum-derived resources? How are software-driven tools reshaping the R&amp;D process?</a:t>
            </a:r>
          </a:p>
          <a:p>
            <a:endParaRPr lang="en-US" i="1" dirty="0">
              <a:latin typeface="Calibri" panose="020F0502020204030204" pitchFamily="34" charset="0"/>
              <a:cs typeface="Times New Roman" panose="02020603050405020304" pitchFamily="18" charset="0"/>
            </a:endParaRPr>
          </a:p>
          <a:p>
            <a:r>
              <a:rPr lang="en-US" i="1" dirty="0"/>
              <a:t>And in the background of these technical challenges, the early-career polymer scientist must also contend with questions related to the business of developing and selling polymer materials. For example, what are the practical realities of a corporate R&amp;D career in the de-risked business environment of the post-global financial crisis world? What opportunities do startups offer that large companies do not, and vice versa?</a:t>
            </a:r>
          </a:p>
        </p:txBody>
      </p:sp>
      <p:sp>
        <p:nvSpPr>
          <p:cNvPr id="9" name="TextBox 8">
            <a:extLst>
              <a:ext uri="{FF2B5EF4-FFF2-40B4-BE49-F238E27FC236}">
                <a16:creationId xmlns:a16="http://schemas.microsoft.com/office/drawing/2014/main" id="{8CAD2C17-DDA4-6A99-3E34-648823385AE3}"/>
              </a:ext>
            </a:extLst>
          </p:cNvPr>
          <p:cNvSpPr txBox="1"/>
          <p:nvPr/>
        </p:nvSpPr>
        <p:spPr>
          <a:xfrm>
            <a:off x="1112468" y="5217965"/>
            <a:ext cx="8970984" cy="1477328"/>
          </a:xfrm>
          <a:prstGeom prst="rect">
            <a:avLst/>
          </a:prstGeom>
          <a:noFill/>
        </p:spPr>
        <p:txBody>
          <a:bodyPr wrap="square">
            <a:spAutoFit/>
          </a:bodyPr>
          <a:lstStyle/>
          <a:p>
            <a:r>
              <a:rPr lang="en-US" i="1" dirty="0"/>
              <a:t>Indeed, finding a fulfilling career in polymer science is no longer as simple as deciding between academia and industry, and in the case of the latter, defaulting to a career at one of a handful of large chemical conglomerates. Considering these questions that will soon confront many PhD graduates, we write this Editorial to share our thoughts and experiences related to navigating our first years in the polymer industry.</a:t>
            </a:r>
          </a:p>
        </p:txBody>
      </p:sp>
      <p:sp>
        <p:nvSpPr>
          <p:cNvPr id="2" name="Footer Placeholder 1">
            <a:extLst>
              <a:ext uri="{FF2B5EF4-FFF2-40B4-BE49-F238E27FC236}">
                <a16:creationId xmlns:a16="http://schemas.microsoft.com/office/drawing/2014/main" id="{268D9D13-85EC-3737-DF27-CEE1566ECBD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5067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p:nvPr/>
        </p:nvSpPr>
        <p:spPr>
          <a:xfrm>
            <a:off x="-9331" y="169887"/>
            <a:ext cx="12192000"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latin typeface="Arial Black"/>
                <a:ea typeface="Arial Black"/>
                <a:cs typeface="Arial Black"/>
                <a:sym typeface="Arial Black"/>
              </a:rPr>
              <a:t>2024 POLY </a:t>
            </a:r>
          </a:p>
          <a:p>
            <a:pPr marL="0" marR="0" lvl="0" indent="0" algn="ctr" rtl="0">
              <a:spcBef>
                <a:spcPts val="0"/>
              </a:spcBef>
              <a:spcAft>
                <a:spcPts val="0"/>
              </a:spcAft>
              <a:buNone/>
            </a:pPr>
            <a:r>
              <a:rPr lang="en-US" sz="3400" dirty="0">
                <a:latin typeface="Arial Black"/>
                <a:ea typeface="Arial Black"/>
                <a:cs typeface="Arial Black"/>
                <a:sym typeface="Arial Black"/>
              </a:rPr>
              <a:t>Graduate Student Travel Award</a:t>
            </a:r>
            <a:endParaRPr dirty="0"/>
          </a:p>
        </p:txBody>
      </p:sp>
      <p:sp>
        <p:nvSpPr>
          <p:cNvPr id="91" name="Google Shape;91;p11"/>
          <p:cNvSpPr txBox="1"/>
          <p:nvPr/>
        </p:nvSpPr>
        <p:spPr>
          <a:xfrm>
            <a:off x="267308" y="5312933"/>
            <a:ext cx="1164458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latin typeface="Arial"/>
                <a:ea typeface="Arial"/>
                <a:cs typeface="Arial"/>
                <a:sym typeface="Arial"/>
              </a:rPr>
              <a:t>To provide funding for graduate students studying polymer science at </a:t>
            </a:r>
            <a:endParaRPr/>
          </a:p>
          <a:p>
            <a:pPr marL="0" marR="0" lvl="0" indent="0" algn="ctr" rtl="0">
              <a:spcBef>
                <a:spcPts val="0"/>
              </a:spcBef>
              <a:spcAft>
                <a:spcPts val="0"/>
              </a:spcAft>
              <a:buNone/>
            </a:pPr>
            <a:r>
              <a:rPr lang="en-US" sz="2000" b="1">
                <a:latin typeface="Arial"/>
                <a:ea typeface="Arial"/>
                <a:cs typeface="Arial"/>
                <a:sym typeface="Arial"/>
              </a:rPr>
              <a:t>US institutions to travel to national ACS meetings and present their results</a:t>
            </a:r>
            <a:endParaRPr/>
          </a:p>
        </p:txBody>
      </p:sp>
      <p:cxnSp>
        <p:nvCxnSpPr>
          <p:cNvPr id="92" name="Google Shape;92;p11"/>
          <p:cNvCxnSpPr/>
          <p:nvPr/>
        </p:nvCxnSpPr>
        <p:spPr>
          <a:xfrm>
            <a:off x="814979" y="1473058"/>
            <a:ext cx="9551331" cy="0"/>
          </a:xfrm>
          <a:prstGeom prst="straightConnector1">
            <a:avLst/>
          </a:prstGeom>
          <a:noFill/>
          <a:ln w="19050" cap="flat" cmpd="sng">
            <a:solidFill>
              <a:srgbClr val="000099"/>
            </a:solidFill>
            <a:prstDash val="dot"/>
            <a:round/>
            <a:headEnd type="none" w="sm" len="sm"/>
            <a:tailEnd type="none" w="sm" len="sm"/>
          </a:ln>
        </p:spPr>
      </p:cxnSp>
      <p:pic>
        <p:nvPicPr>
          <p:cNvPr id="93" name="Google Shape;93;p11" descr="Background pattern&#10;&#10;Description automatically generated"/>
          <p:cNvPicPr preferRelativeResize="0"/>
          <p:nvPr/>
        </p:nvPicPr>
        <p:blipFill rotWithShape="1">
          <a:blip r:embed="rId3">
            <a:alphaModFix/>
          </a:blip>
          <a:srcRect/>
          <a:stretch/>
        </p:blipFill>
        <p:spPr>
          <a:xfrm>
            <a:off x="267308" y="152562"/>
            <a:ext cx="955002" cy="1383190"/>
          </a:xfrm>
          <a:prstGeom prst="rect">
            <a:avLst/>
          </a:prstGeom>
          <a:noFill/>
          <a:ln>
            <a:noFill/>
          </a:ln>
        </p:spPr>
      </p:pic>
      <p:pic>
        <p:nvPicPr>
          <p:cNvPr id="94" name="Google Shape;94;p11" descr="A blue and yellow sign with black text&#10;&#10;Description automatically generated"/>
          <p:cNvPicPr preferRelativeResize="0"/>
          <p:nvPr/>
        </p:nvPicPr>
        <p:blipFill rotWithShape="1">
          <a:blip r:embed="rId4">
            <a:alphaModFix/>
          </a:blip>
          <a:srcRect/>
          <a:stretch/>
        </p:blipFill>
        <p:spPr>
          <a:xfrm>
            <a:off x="10842147" y="119473"/>
            <a:ext cx="1069748" cy="1383190"/>
          </a:xfrm>
          <a:prstGeom prst="rect">
            <a:avLst/>
          </a:prstGeom>
          <a:noFill/>
          <a:ln>
            <a:noFill/>
          </a:ln>
        </p:spPr>
      </p:pic>
      <p:sp>
        <p:nvSpPr>
          <p:cNvPr id="5" name="TextBox 4">
            <a:extLst>
              <a:ext uri="{FF2B5EF4-FFF2-40B4-BE49-F238E27FC236}">
                <a16:creationId xmlns:a16="http://schemas.microsoft.com/office/drawing/2014/main" id="{CFD745B4-729A-52BE-5AFD-56B41336E4F5}"/>
              </a:ext>
            </a:extLst>
          </p:cNvPr>
          <p:cNvSpPr txBox="1"/>
          <p:nvPr/>
        </p:nvSpPr>
        <p:spPr>
          <a:xfrm>
            <a:off x="3075164" y="2334458"/>
            <a:ext cx="3491116" cy="2062103"/>
          </a:xfrm>
          <a:prstGeom prst="rect">
            <a:avLst/>
          </a:prstGeom>
          <a:noFill/>
        </p:spPr>
        <p:txBody>
          <a:bodyPr wrap="square">
            <a:spAutoFit/>
          </a:bodyPr>
          <a:lstStyle/>
          <a:p>
            <a:r>
              <a:rPr lang="en-US" sz="4000" b="1" dirty="0"/>
              <a:t>William W. Johnson</a:t>
            </a:r>
          </a:p>
          <a:p>
            <a:r>
              <a:rPr lang="en-US" sz="2400" dirty="0"/>
              <a:t>Mississippi State University</a:t>
            </a:r>
          </a:p>
        </p:txBody>
      </p:sp>
      <p:cxnSp>
        <p:nvCxnSpPr>
          <p:cNvPr id="7" name="Straight Connector 6">
            <a:extLst>
              <a:ext uri="{FF2B5EF4-FFF2-40B4-BE49-F238E27FC236}">
                <a16:creationId xmlns:a16="http://schemas.microsoft.com/office/drawing/2014/main" id="{0B923545-899D-703C-7589-93164EC7CB00}"/>
              </a:ext>
            </a:extLst>
          </p:cNvPr>
          <p:cNvCxnSpPr>
            <a:cxnSpLocks/>
          </p:cNvCxnSpPr>
          <p:nvPr/>
        </p:nvCxnSpPr>
        <p:spPr>
          <a:xfrm>
            <a:off x="936278" y="2018070"/>
            <a:ext cx="10515600" cy="0"/>
          </a:xfrm>
          <a:prstGeom prst="line">
            <a:avLst/>
          </a:prstGeom>
          <a:ln w="19050" cap="flat" cmpd="sng" algn="ctr">
            <a:solidFill>
              <a:srgbClr val="000099"/>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010E7506-BFE8-5261-53F4-47C7CD89D688}"/>
              </a:ext>
            </a:extLst>
          </p:cNvPr>
          <p:cNvSpPr txBox="1"/>
          <p:nvPr/>
        </p:nvSpPr>
        <p:spPr>
          <a:xfrm>
            <a:off x="8954277" y="2338964"/>
            <a:ext cx="2992009" cy="1446550"/>
          </a:xfrm>
          <a:prstGeom prst="rect">
            <a:avLst/>
          </a:prstGeom>
          <a:noFill/>
        </p:spPr>
        <p:txBody>
          <a:bodyPr wrap="square">
            <a:spAutoFit/>
          </a:bodyPr>
          <a:lstStyle/>
          <a:p>
            <a:r>
              <a:rPr lang="en-US" sz="4000" b="1" dirty="0"/>
              <a:t>Lynn Stevens</a:t>
            </a:r>
          </a:p>
          <a:p>
            <a:r>
              <a:rPr lang="en-US" sz="2400" dirty="0"/>
              <a:t>University of </a:t>
            </a:r>
            <a:br>
              <a:rPr lang="en-US" sz="2400" dirty="0"/>
            </a:br>
            <a:r>
              <a:rPr lang="en-US" sz="2400" dirty="0"/>
              <a:t>Texas at Austin</a:t>
            </a:r>
          </a:p>
        </p:txBody>
      </p:sp>
      <p:pic>
        <p:nvPicPr>
          <p:cNvPr id="12" name="Picture 11" descr="A person wearing glasses and blue shirt&#10;&#10;Description automatically generated">
            <a:extLst>
              <a:ext uri="{FF2B5EF4-FFF2-40B4-BE49-F238E27FC236}">
                <a16:creationId xmlns:a16="http://schemas.microsoft.com/office/drawing/2014/main" id="{3525EE4D-173A-EF09-E791-FD90B7739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94" y="2421083"/>
            <a:ext cx="2506408" cy="2506408"/>
          </a:xfrm>
          <a:prstGeom prst="rect">
            <a:avLst/>
          </a:prstGeom>
        </p:spPr>
      </p:pic>
      <p:pic>
        <p:nvPicPr>
          <p:cNvPr id="13" name="Picture 12" descr="A person smiling at camera&#10;&#10;Description automatically generated">
            <a:extLst>
              <a:ext uri="{FF2B5EF4-FFF2-40B4-BE49-F238E27FC236}">
                <a16:creationId xmlns:a16="http://schemas.microsoft.com/office/drawing/2014/main" id="{951D8B2A-C667-2476-58E1-375CDA8EF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3121" y="2421083"/>
            <a:ext cx="2919236" cy="25435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p:nvPr/>
                    </p:nvPicPr>
                    <p:blipFill>
                      <a:blip r:embed="rId4"/>
                      <a:stretch>
                        <a:fillRect/>
                      </a:stretch>
                    </p:blipFill>
                    <p:spPr>
                      <a:xfrm>
                        <a:off x="3177" y="1589"/>
                        <a:ext cx="1587" cy="1587"/>
                      </a:xfrm>
                      <a:prstGeom prst="rect">
                        <a:avLst/>
                      </a:prstGeom>
                    </p:spPr>
                  </p:pic>
                </p:oleObj>
              </mc:Fallback>
            </mc:AlternateContent>
          </a:graphicData>
        </a:graphic>
      </p:graphicFrame>
      <p:sp>
        <p:nvSpPr>
          <p:cNvPr id="7" name="Title 6"/>
          <p:cNvSpPr>
            <a:spLocks noGrp="1"/>
          </p:cNvSpPr>
          <p:nvPr>
            <p:ph type="title"/>
          </p:nvPr>
        </p:nvSpPr>
        <p:spPr>
          <a:xfrm>
            <a:off x="271724" y="-317330"/>
            <a:ext cx="10515600" cy="1325563"/>
          </a:xfrm>
        </p:spPr>
        <p:txBody>
          <a:bodyPr>
            <a:normAutofit/>
          </a:bodyPr>
          <a:lstStyle/>
          <a:p>
            <a:r>
              <a:rPr lang="en-US" dirty="0"/>
              <a:t>IAB Mission &amp; Officers 2024</a:t>
            </a:r>
          </a:p>
        </p:txBody>
      </p:sp>
      <p:sp>
        <p:nvSpPr>
          <p:cNvPr id="4" name="Rectangle 3"/>
          <p:cNvSpPr/>
          <p:nvPr/>
        </p:nvSpPr>
        <p:spPr>
          <a:xfrm>
            <a:off x="874254" y="5924888"/>
            <a:ext cx="977292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solidFill>
                  <a:sysClr val="windowText" lastClr="000000"/>
                </a:solidFill>
                <a:ea typeface="Times New Roman" panose="02020603050405020304" pitchFamily="18" charset="0"/>
              </a:rPr>
              <a:t>“Enhance and foster industrial engagement and support to develop </a:t>
            </a:r>
            <a:r>
              <a:rPr lang="en-US" sz="2000" b="1" u="sng" dirty="0">
                <a:solidFill>
                  <a:schemeClr val="accent4">
                    <a:lumMod val="75000"/>
                  </a:schemeClr>
                </a:solidFill>
                <a:ea typeface="Times New Roman" panose="02020603050405020304" pitchFamily="18" charset="0"/>
              </a:rPr>
              <a:t>programming, education, recognition &amp; awards</a:t>
            </a:r>
            <a:r>
              <a:rPr lang="en-US" sz="2000" b="1" dirty="0">
                <a:solidFill>
                  <a:schemeClr val="accent4">
                    <a:lumMod val="75000"/>
                  </a:schemeClr>
                </a:solidFill>
                <a:ea typeface="Times New Roman" panose="02020603050405020304" pitchFamily="18" charset="0"/>
              </a:rPr>
              <a:t> </a:t>
            </a:r>
            <a:r>
              <a:rPr lang="en-US" sz="2000" b="1" dirty="0">
                <a:solidFill>
                  <a:sysClr val="windowText" lastClr="000000"/>
                </a:solidFill>
                <a:ea typeface="Times New Roman" panose="02020603050405020304" pitchFamily="18" charset="0"/>
              </a:rPr>
              <a:t>within the ACS Division of Polymer Chemistry.”</a:t>
            </a:r>
            <a:endParaRPr lang="en-US" sz="2000" dirty="0">
              <a:solidFill>
                <a:sysClr val="windowText" lastClr="000000"/>
              </a:solidFill>
              <a:ea typeface="Times New Roman" panose="02020603050405020304" pitchFamily="18" charset="0"/>
            </a:endParaRPr>
          </a:p>
        </p:txBody>
      </p:sp>
      <p:grpSp>
        <p:nvGrpSpPr>
          <p:cNvPr id="10" name="Group 9">
            <a:extLst>
              <a:ext uri="{FF2B5EF4-FFF2-40B4-BE49-F238E27FC236}">
                <a16:creationId xmlns:a16="http://schemas.microsoft.com/office/drawing/2014/main" id="{50ABFC1A-F6DB-4D0C-8269-B3F8FCFF3206}"/>
              </a:ext>
            </a:extLst>
          </p:cNvPr>
          <p:cNvGrpSpPr/>
          <p:nvPr/>
        </p:nvGrpSpPr>
        <p:grpSpPr>
          <a:xfrm>
            <a:off x="2084344" y="1110111"/>
            <a:ext cx="5113674" cy="4889560"/>
            <a:chOff x="1591108" y="1166854"/>
            <a:chExt cx="5113674" cy="4889560"/>
          </a:xfrm>
        </p:grpSpPr>
        <p:sp>
          <p:nvSpPr>
            <p:cNvPr id="13" name="Rectangle 12"/>
            <p:cNvSpPr/>
            <p:nvPr/>
          </p:nvSpPr>
          <p:spPr>
            <a:xfrm>
              <a:off x="1591108" y="3701923"/>
              <a:ext cx="3440464" cy="2354491"/>
            </a:xfrm>
            <a:prstGeom prst="rect">
              <a:avLst/>
            </a:prstGeom>
          </p:spPr>
          <p:txBody>
            <a:bodyPr wrap="square">
              <a:spAutoFit/>
            </a:bodyPr>
            <a:lstStyle/>
            <a:p>
              <a:pPr marL="285750" indent="-285750">
                <a:buFont typeface="Arial" panose="020B0604020202020204" pitchFamily="34" charset="0"/>
                <a:buChar char="•"/>
              </a:pPr>
              <a:r>
                <a:rPr lang="en-US" sz="2100" dirty="0">
                  <a:solidFill>
                    <a:prstClr val="white"/>
                  </a:solidFill>
                </a:rPr>
                <a:t>Networking</a:t>
              </a:r>
            </a:p>
            <a:p>
              <a:pPr marL="742950" lvl="1" indent="-285750">
                <a:buFont typeface="Arial" panose="020B0604020202020204" pitchFamily="34" charset="0"/>
                <a:buChar char="•"/>
              </a:pPr>
              <a:r>
                <a:rPr lang="en-US" sz="1400" dirty="0">
                  <a:solidFill>
                    <a:prstClr val="white"/>
                  </a:solidFill>
                </a:rPr>
                <a:t>Monday networking hour</a:t>
              </a:r>
            </a:p>
            <a:p>
              <a:pPr marL="742950" lvl="1" indent="-285750">
                <a:buFont typeface="Arial" panose="020B0604020202020204" pitchFamily="34" charset="0"/>
                <a:buChar char="•"/>
              </a:pPr>
              <a:r>
                <a:rPr lang="en-US" sz="1400" dirty="0">
                  <a:solidFill>
                    <a:prstClr val="white"/>
                  </a:solidFill>
                </a:rPr>
                <a:t>Tuesday morning breakfast</a:t>
              </a:r>
            </a:p>
            <a:p>
              <a:pPr marL="285750" indent="-285750">
                <a:buFont typeface="Arial" panose="020B0604020202020204" pitchFamily="34" charset="0"/>
                <a:buChar char="•"/>
              </a:pPr>
              <a:r>
                <a:rPr lang="en-US" sz="2100" dirty="0">
                  <a:solidFill>
                    <a:prstClr val="white"/>
                  </a:solidFill>
                </a:rPr>
                <a:t>Finance &amp; Reporting</a:t>
              </a:r>
            </a:p>
            <a:p>
              <a:pPr marL="742950" lvl="1" indent="-285750">
                <a:buFont typeface="Arial" panose="020B0604020202020204" pitchFamily="34" charset="0"/>
                <a:buChar char="•"/>
              </a:pPr>
              <a:r>
                <a:rPr lang="en-US" sz="1400" dirty="0">
                  <a:solidFill>
                    <a:prstClr val="white"/>
                  </a:solidFill>
                </a:rPr>
                <a:t>IAB business meetings</a:t>
              </a:r>
            </a:p>
            <a:p>
              <a:pPr marL="285750" indent="-285750">
                <a:buFont typeface="Arial" panose="020B0604020202020204" pitchFamily="34" charset="0"/>
                <a:buChar char="•"/>
              </a:pPr>
              <a:r>
                <a:rPr lang="en-US" sz="2100" dirty="0">
                  <a:solidFill>
                    <a:prstClr val="white"/>
                  </a:solidFill>
                </a:rPr>
                <a:t>Bulletin</a:t>
              </a:r>
            </a:p>
            <a:p>
              <a:pPr marL="285750" indent="-285750">
                <a:buFont typeface="Arial" panose="020B0604020202020204" pitchFamily="34" charset="0"/>
                <a:buChar char="•"/>
              </a:pPr>
              <a:r>
                <a:rPr lang="en-US" sz="2100" dirty="0">
                  <a:solidFill>
                    <a:prstClr val="white"/>
                  </a:solidFill>
                </a:rPr>
                <a:t>Succession Planning</a:t>
              </a:r>
            </a:p>
            <a:p>
              <a:pPr marL="285750" indent="-285750">
                <a:buFont typeface="Arial" panose="020B0604020202020204" pitchFamily="34" charset="0"/>
                <a:buChar char="•"/>
              </a:pPr>
              <a:endParaRPr lang="en-US" sz="2100" dirty="0">
                <a:solidFill>
                  <a:prstClr val="white"/>
                </a:solidFill>
              </a:endParaRPr>
            </a:p>
          </p:txBody>
        </p:sp>
        <p:sp>
          <p:nvSpPr>
            <p:cNvPr id="16" name="Rectangle 15"/>
            <p:cNvSpPr/>
            <p:nvPr/>
          </p:nvSpPr>
          <p:spPr>
            <a:xfrm>
              <a:off x="5508621" y="1166854"/>
              <a:ext cx="1196161" cy="415498"/>
            </a:xfrm>
            <a:prstGeom prst="rect">
              <a:avLst/>
            </a:prstGeom>
          </p:spPr>
          <p:txBody>
            <a:bodyPr wrap="none">
              <a:spAutoFit/>
            </a:bodyPr>
            <a:lstStyle/>
            <a:p>
              <a:r>
                <a:rPr lang="en-US" sz="2100" u="sng" dirty="0">
                  <a:solidFill>
                    <a:prstClr val="white"/>
                  </a:solidFill>
                </a:rPr>
                <a:t>Co-Chair</a:t>
              </a:r>
              <a:r>
                <a:rPr lang="en-US" sz="2100" dirty="0">
                  <a:solidFill>
                    <a:prstClr val="white"/>
                  </a:solidFill>
                </a:rPr>
                <a:t>:</a:t>
              </a:r>
            </a:p>
          </p:txBody>
        </p:sp>
      </p:grpSp>
      <p:sp>
        <p:nvSpPr>
          <p:cNvPr id="2" name="Footer Placeholder 1">
            <a:extLst>
              <a:ext uri="{FF2B5EF4-FFF2-40B4-BE49-F238E27FC236}">
                <a16:creationId xmlns:a16="http://schemas.microsoft.com/office/drawing/2014/main" id="{AF260240-6F2E-476C-BF83-73E209010DB7}"/>
              </a:ext>
            </a:extLst>
          </p:cNvPr>
          <p:cNvSpPr>
            <a:spLocks noGrp="1"/>
          </p:cNvSpPr>
          <p:nvPr>
            <p:ph type="ftr" sz="quarter" idx="11"/>
          </p:nvPr>
        </p:nvSpPr>
        <p:spPr/>
        <p:txBody>
          <a:bodyPr/>
          <a:lstStyle/>
          <a:p>
            <a:endParaRPr lang="en-US" dirty="0"/>
          </a:p>
        </p:txBody>
      </p:sp>
      <p:grpSp>
        <p:nvGrpSpPr>
          <p:cNvPr id="18" name="Group 17">
            <a:extLst>
              <a:ext uri="{FF2B5EF4-FFF2-40B4-BE49-F238E27FC236}">
                <a16:creationId xmlns:a16="http://schemas.microsoft.com/office/drawing/2014/main" id="{EE62D437-E4F7-4CD3-8990-C53E31A7AD04}"/>
              </a:ext>
            </a:extLst>
          </p:cNvPr>
          <p:cNvGrpSpPr/>
          <p:nvPr/>
        </p:nvGrpSpPr>
        <p:grpSpPr>
          <a:xfrm>
            <a:off x="1941729" y="902099"/>
            <a:ext cx="8451669" cy="5697736"/>
            <a:chOff x="5128300" y="1045666"/>
            <a:chExt cx="8451669" cy="5697736"/>
          </a:xfrm>
        </p:grpSpPr>
        <p:sp>
          <p:nvSpPr>
            <p:cNvPr id="12" name="Rectangle 11">
              <a:extLst>
                <a:ext uri="{FF2B5EF4-FFF2-40B4-BE49-F238E27FC236}">
                  <a16:creationId xmlns:a16="http://schemas.microsoft.com/office/drawing/2014/main" id="{9B7716E5-300E-4210-BD6C-9B65815ECFCC}"/>
                </a:ext>
              </a:extLst>
            </p:cNvPr>
            <p:cNvSpPr/>
            <p:nvPr/>
          </p:nvSpPr>
          <p:spPr>
            <a:xfrm>
              <a:off x="5128300" y="1045666"/>
              <a:ext cx="2391104" cy="738664"/>
            </a:xfrm>
            <a:prstGeom prst="rect">
              <a:avLst/>
            </a:prstGeom>
          </p:spPr>
          <p:txBody>
            <a:bodyPr wrap="none">
              <a:spAutoFit/>
            </a:bodyPr>
            <a:lstStyle/>
            <a:p>
              <a:r>
                <a:rPr lang="en-US" sz="2100" u="sng" dirty="0">
                  <a:solidFill>
                    <a:prstClr val="white"/>
                  </a:solidFill>
                </a:rPr>
                <a:t>Chair</a:t>
              </a:r>
              <a:r>
                <a:rPr lang="en-US" sz="2100" dirty="0">
                  <a:solidFill>
                    <a:prstClr val="white"/>
                  </a:solidFill>
                </a:rPr>
                <a:t>: Hayley Brown</a:t>
              </a:r>
            </a:p>
            <a:p>
              <a:r>
                <a:rPr lang="en-US" sz="2100" dirty="0">
                  <a:solidFill>
                    <a:prstClr val="white"/>
                  </a:solidFill>
                </a:rPr>
                <a:t>           (Dow)</a:t>
              </a:r>
            </a:p>
          </p:txBody>
        </p:sp>
        <p:pic>
          <p:nvPicPr>
            <p:cNvPr id="8" name="Picture 7" descr="A person wearing glasses&#10;&#10;Description automatically generated with low confidence">
              <a:extLst>
                <a:ext uri="{FF2B5EF4-FFF2-40B4-BE49-F238E27FC236}">
                  <a16:creationId xmlns:a16="http://schemas.microsoft.com/office/drawing/2014/main" id="{2162A677-393C-49C1-B9CD-6A2BDBC13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961" y="1824034"/>
              <a:ext cx="1190843" cy="1786093"/>
            </a:xfrm>
            <a:prstGeom prst="rect">
              <a:avLst/>
            </a:prstGeom>
          </p:spPr>
        </p:pic>
        <p:sp>
          <p:nvSpPr>
            <p:cNvPr id="15" name="Rectangle 14">
              <a:extLst>
                <a:ext uri="{FF2B5EF4-FFF2-40B4-BE49-F238E27FC236}">
                  <a16:creationId xmlns:a16="http://schemas.microsoft.com/office/drawing/2014/main" id="{8886236C-9817-4DCF-9716-A35FC9BDB4E5}"/>
                </a:ext>
              </a:extLst>
            </p:cNvPr>
            <p:cNvSpPr/>
            <p:nvPr/>
          </p:nvSpPr>
          <p:spPr>
            <a:xfrm>
              <a:off x="8889326" y="3788747"/>
              <a:ext cx="4690643" cy="2954655"/>
            </a:xfrm>
            <a:prstGeom prst="rect">
              <a:avLst/>
            </a:prstGeom>
          </p:spPr>
          <p:txBody>
            <a:bodyPr wrap="none">
              <a:spAutoFit/>
            </a:bodyPr>
            <a:lstStyle/>
            <a:p>
              <a:pPr marL="342900" indent="-342900">
                <a:buFont typeface="Arial" panose="020B0604020202020204" pitchFamily="34" charset="0"/>
                <a:buChar char="•"/>
              </a:pPr>
              <a:r>
                <a:rPr lang="en-US" sz="2100" dirty="0">
                  <a:solidFill>
                    <a:prstClr val="white"/>
                  </a:solidFill>
                </a:rPr>
                <a:t>Industrial Awards (IPS &amp; YIPS) Support</a:t>
              </a:r>
            </a:p>
            <a:p>
              <a:pPr marL="342900" indent="-342900">
                <a:buFont typeface="Arial" panose="020B0604020202020204" pitchFamily="34" charset="0"/>
                <a:buChar char="•"/>
              </a:pPr>
              <a:r>
                <a:rPr lang="en-US" sz="2100" dirty="0">
                  <a:solidFill>
                    <a:prstClr val="white"/>
                  </a:solidFill>
                </a:rPr>
                <a:t>New Initiatives</a:t>
              </a:r>
            </a:p>
            <a:p>
              <a:pPr marL="800100" lvl="1" indent="-342900">
                <a:buFont typeface="Arial" panose="020B0604020202020204" pitchFamily="34" charset="0"/>
                <a:buChar char="•"/>
              </a:pPr>
              <a:r>
                <a:rPr lang="en-US" sz="1400" dirty="0">
                  <a:solidFill>
                    <a:prstClr val="white"/>
                  </a:solidFill>
                </a:rPr>
                <a:t>New Industry Networking Group</a:t>
              </a:r>
            </a:p>
            <a:p>
              <a:pPr marL="800100" lvl="1" indent="-342900">
                <a:buFont typeface="Arial" panose="020B0604020202020204" pitchFamily="34" charset="0"/>
                <a:buChar char="•"/>
              </a:pPr>
              <a:r>
                <a:rPr lang="en-US" sz="1400" dirty="0">
                  <a:solidFill>
                    <a:prstClr val="white"/>
                  </a:solidFill>
                </a:rPr>
                <a:t>Regional Meetings</a:t>
              </a:r>
            </a:p>
            <a:p>
              <a:pPr marL="285750" indent="-285750">
                <a:buFont typeface="Arial" panose="020B0604020202020204" pitchFamily="34" charset="0"/>
                <a:buChar char="•"/>
              </a:pPr>
              <a:r>
                <a:rPr lang="en-US" sz="2100" dirty="0">
                  <a:solidFill>
                    <a:prstClr val="white"/>
                  </a:solidFill>
                </a:rPr>
                <a:t>Membership</a:t>
              </a:r>
            </a:p>
            <a:p>
              <a:pPr marL="285750" indent="-285750">
                <a:buFont typeface="Arial" panose="020B0604020202020204" pitchFamily="34" charset="0"/>
                <a:buChar char="•"/>
              </a:pPr>
              <a:r>
                <a:rPr lang="en-US" sz="2100" dirty="0">
                  <a:solidFill>
                    <a:prstClr val="white"/>
                  </a:solidFill>
                </a:rPr>
                <a:t>Programming</a:t>
              </a:r>
            </a:p>
            <a:p>
              <a:pPr marL="742950" lvl="1" indent="-285750">
                <a:buFont typeface="Arial" panose="020B0604020202020204" pitchFamily="34" charset="0"/>
                <a:buChar char="•"/>
              </a:pPr>
              <a:r>
                <a:rPr lang="en-US" sz="1600" dirty="0">
                  <a:solidFill>
                    <a:prstClr val="white"/>
                  </a:solidFill>
                </a:rPr>
                <a:t>IIPS</a:t>
              </a:r>
            </a:p>
            <a:p>
              <a:pPr marL="742950" lvl="1" indent="-285750">
                <a:buFont typeface="Arial" panose="020B0604020202020204" pitchFamily="34" charset="0"/>
                <a:buChar char="•"/>
              </a:pPr>
              <a:r>
                <a:rPr lang="en-US" sz="1600" dirty="0">
                  <a:solidFill>
                    <a:prstClr val="white"/>
                  </a:solidFill>
                </a:rPr>
                <a:t>Other industrial programming</a:t>
              </a:r>
            </a:p>
            <a:p>
              <a:pPr marL="285750" indent="-285750">
                <a:buFont typeface="Arial" panose="020B0604020202020204" pitchFamily="34" charset="0"/>
                <a:buChar char="•"/>
              </a:pPr>
              <a:endParaRPr lang="en-US" sz="2100" dirty="0">
                <a:solidFill>
                  <a:prstClr val="white"/>
                </a:solidFill>
              </a:endParaRPr>
            </a:p>
            <a:p>
              <a:pPr marL="285750" indent="-285750">
                <a:buFont typeface="Arial" panose="020B0604020202020204" pitchFamily="34" charset="0"/>
                <a:buChar char="•"/>
              </a:pPr>
              <a:endParaRPr lang="en-US" sz="2100" dirty="0">
                <a:solidFill>
                  <a:prstClr val="white"/>
                </a:solidFill>
              </a:endParaRPr>
            </a:p>
          </p:txBody>
        </p:sp>
      </p:grpSp>
      <p:pic>
        <p:nvPicPr>
          <p:cNvPr id="3" name="Picture 2" descr="A person standing in front of a body of water&#10;&#10;Description automatically generated with medium confidence">
            <a:extLst>
              <a:ext uri="{FF2B5EF4-FFF2-40B4-BE49-F238E27FC236}">
                <a16:creationId xmlns:a16="http://schemas.microsoft.com/office/drawing/2014/main" id="{C8DA24DB-391C-A414-46A9-EE1DC0868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7094" y="1606273"/>
            <a:ext cx="2005968" cy="2005968"/>
          </a:xfrm>
          <a:prstGeom prst="rect">
            <a:avLst/>
          </a:prstGeom>
        </p:spPr>
      </p:pic>
    </p:spTree>
    <p:extLst>
      <p:ext uri="{BB962C8B-B14F-4D97-AF65-F5344CB8AC3E}">
        <p14:creationId xmlns:p14="http://schemas.microsoft.com/office/powerpoint/2010/main" val="194246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5B8DF54-BBC5-4052-B7B0-72D517046C9C}"/>
              </a:ext>
            </a:extLst>
          </p:cNvPr>
          <p:cNvSpPr>
            <a:spLocks noGrp="1"/>
          </p:cNvSpPr>
          <p:nvPr>
            <p:ph type="title"/>
          </p:nvPr>
        </p:nvSpPr>
        <p:spPr>
          <a:xfrm>
            <a:off x="431486" y="1441113"/>
            <a:ext cx="4733849" cy="4371974"/>
          </a:xfrm>
        </p:spPr>
        <p:txBody>
          <a:bodyPr>
            <a:normAutofit/>
          </a:bodyPr>
          <a:lstStyle/>
          <a:p>
            <a:r>
              <a:rPr lang="en-US" sz="3600" dirty="0">
                <a:solidFill>
                  <a:schemeClr val="tx2"/>
                </a:solidFill>
              </a:rPr>
              <a:t>IAB Focuses for 2024</a:t>
            </a:r>
          </a:p>
        </p:txBody>
      </p:sp>
      <p:sp>
        <p:nvSpPr>
          <p:cNvPr id="3" name="Content Placeholder 2">
            <a:extLst>
              <a:ext uri="{FF2B5EF4-FFF2-40B4-BE49-F238E27FC236}">
                <a16:creationId xmlns:a16="http://schemas.microsoft.com/office/drawing/2014/main" id="{7037A565-54F4-41F9-8BDB-79DFE1E30C7C}"/>
              </a:ext>
            </a:extLst>
          </p:cNvPr>
          <p:cNvSpPr>
            <a:spLocks noGrp="1"/>
          </p:cNvSpPr>
          <p:nvPr>
            <p:ph idx="1"/>
          </p:nvPr>
        </p:nvSpPr>
        <p:spPr>
          <a:xfrm>
            <a:off x="6095847" y="333331"/>
            <a:ext cx="5221224" cy="5551677"/>
          </a:xfrm>
        </p:spPr>
        <p:txBody>
          <a:bodyPr anchor="ctr">
            <a:normAutofit fontScale="85000" lnSpcReduction="10000"/>
          </a:bodyPr>
          <a:lstStyle/>
          <a:p>
            <a:r>
              <a:rPr lang="en-US" sz="3200" dirty="0">
                <a:solidFill>
                  <a:schemeClr val="tx2"/>
                </a:solidFill>
              </a:rPr>
              <a:t>Maintain programming &amp; awards support </a:t>
            </a:r>
            <a:r>
              <a:rPr lang="en-US" sz="3200" u="sng" dirty="0">
                <a:solidFill>
                  <a:schemeClr val="tx2"/>
                </a:solidFill>
              </a:rPr>
              <a:t>within budget</a:t>
            </a:r>
          </a:p>
          <a:p>
            <a:r>
              <a:rPr lang="en-US" sz="3200" dirty="0">
                <a:solidFill>
                  <a:schemeClr val="tx2"/>
                </a:solidFill>
              </a:rPr>
              <a:t>Deliver on member company initiatives</a:t>
            </a:r>
          </a:p>
          <a:p>
            <a:pPr lvl="1"/>
            <a:r>
              <a:rPr lang="en-US" sz="3200" dirty="0">
                <a:solidFill>
                  <a:schemeClr val="tx2"/>
                </a:solidFill>
              </a:rPr>
              <a:t>IAB Networking Sessions</a:t>
            </a:r>
          </a:p>
          <a:p>
            <a:pPr lvl="1"/>
            <a:r>
              <a:rPr lang="en-US" sz="3200" dirty="0">
                <a:solidFill>
                  <a:schemeClr val="tx2"/>
                </a:solidFill>
              </a:rPr>
              <a:t>IAB meeting</a:t>
            </a:r>
          </a:p>
          <a:p>
            <a:r>
              <a:rPr lang="en-US" sz="3200" dirty="0">
                <a:solidFill>
                  <a:schemeClr val="tx2"/>
                </a:solidFill>
              </a:rPr>
              <a:t>Integrate smaller company members </a:t>
            </a:r>
            <a:r>
              <a:rPr lang="en-US" sz="3200" u="sng" dirty="0">
                <a:solidFill>
                  <a:schemeClr val="tx2"/>
                </a:solidFill>
              </a:rPr>
              <a:t>while retaining long term larger member companies</a:t>
            </a:r>
          </a:p>
          <a:p>
            <a:r>
              <a:rPr lang="en-US" sz="3200" dirty="0">
                <a:solidFill>
                  <a:schemeClr val="tx2"/>
                </a:solidFill>
              </a:rPr>
              <a:t>Understanding value POLY and IAB provide in long-term hybrid environment</a:t>
            </a:r>
          </a:p>
          <a:p>
            <a:pPr lvl="1"/>
            <a:r>
              <a:rPr lang="en-US" sz="2800" dirty="0">
                <a:solidFill>
                  <a:schemeClr val="tx2"/>
                </a:solidFill>
              </a:rPr>
              <a:t>How to balance representing IAB member companies with generally representing “Industry” in POLY</a:t>
            </a:r>
          </a:p>
        </p:txBody>
      </p:sp>
      <p:sp>
        <p:nvSpPr>
          <p:cNvPr id="4" name="Footer Placeholder 3">
            <a:extLst>
              <a:ext uri="{FF2B5EF4-FFF2-40B4-BE49-F238E27FC236}">
                <a16:creationId xmlns:a16="http://schemas.microsoft.com/office/drawing/2014/main" id="{2EEB2D97-3CB9-4106-A317-1C9790CC2578}"/>
              </a:ext>
            </a:extLst>
          </p:cNvPr>
          <p:cNvSpPr>
            <a:spLocks noGrp="1"/>
          </p:cNvSpPr>
          <p:nvPr>
            <p:ph type="ftr" sz="quarter" idx="11"/>
          </p:nvPr>
        </p:nvSpPr>
        <p:spPr>
          <a:xfrm>
            <a:off x="4038600" y="6356350"/>
            <a:ext cx="4114800" cy="365125"/>
          </a:xfrm>
        </p:spPr>
        <p:txBody>
          <a:bodyPr>
            <a:normAutofit/>
          </a:bodyPr>
          <a:lstStyle/>
          <a:p>
            <a:endParaRPr lang="en-US" dirty="0"/>
          </a:p>
        </p:txBody>
      </p:sp>
    </p:spTree>
    <p:extLst>
      <p:ext uri="{BB962C8B-B14F-4D97-AF65-F5344CB8AC3E}">
        <p14:creationId xmlns:p14="http://schemas.microsoft.com/office/powerpoint/2010/main" val="396423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0DFA-32B9-2C1F-9F4C-DA5D19DCC0EE}"/>
              </a:ext>
            </a:extLst>
          </p:cNvPr>
          <p:cNvSpPr>
            <a:spLocks noGrp="1"/>
          </p:cNvSpPr>
          <p:nvPr>
            <p:ph type="title"/>
          </p:nvPr>
        </p:nvSpPr>
        <p:spPr>
          <a:xfrm>
            <a:off x="514903" y="-257452"/>
            <a:ext cx="10515600" cy="1325563"/>
          </a:xfrm>
        </p:spPr>
        <p:txBody>
          <a:bodyPr/>
          <a:lstStyle/>
          <a:p>
            <a:r>
              <a:rPr lang="en-US" dirty="0"/>
              <a:t>Budget</a:t>
            </a:r>
          </a:p>
        </p:txBody>
      </p:sp>
      <p:sp>
        <p:nvSpPr>
          <p:cNvPr id="6" name="Footer Placeholder 5">
            <a:extLst>
              <a:ext uri="{FF2B5EF4-FFF2-40B4-BE49-F238E27FC236}">
                <a16:creationId xmlns:a16="http://schemas.microsoft.com/office/drawing/2014/main" id="{912DD344-2CBC-AD8E-0366-5533EADC4472}"/>
              </a:ext>
            </a:extLst>
          </p:cNvPr>
          <p:cNvSpPr>
            <a:spLocks noGrp="1"/>
          </p:cNvSpPr>
          <p:nvPr>
            <p:ph type="ftr" sz="quarter" idx="11"/>
          </p:nvPr>
        </p:nvSpPr>
        <p:spPr/>
        <p:txBody>
          <a:bodyPr/>
          <a:lstStyle/>
          <a:p>
            <a:endParaRPr lang="en-US" dirty="0"/>
          </a:p>
        </p:txBody>
      </p:sp>
      <p:sp>
        <p:nvSpPr>
          <p:cNvPr id="4" name="Content Placeholder 3">
            <a:extLst>
              <a:ext uri="{FF2B5EF4-FFF2-40B4-BE49-F238E27FC236}">
                <a16:creationId xmlns:a16="http://schemas.microsoft.com/office/drawing/2014/main" id="{EF3C22C8-D69B-CF03-F3FD-AA84F1CBEFBB}"/>
              </a:ext>
            </a:extLst>
          </p:cNvPr>
          <p:cNvSpPr>
            <a:spLocks noGrp="1"/>
          </p:cNvSpPr>
          <p:nvPr>
            <p:ph idx="1"/>
          </p:nvPr>
        </p:nvSpPr>
        <p:spPr>
          <a:xfrm>
            <a:off x="838200" y="1253331"/>
            <a:ext cx="10515600" cy="4351338"/>
          </a:xfrm>
        </p:spPr>
        <p:txBody>
          <a:bodyPr/>
          <a:lstStyle/>
          <a:p>
            <a:r>
              <a:rPr lang="en-US" dirty="0"/>
              <a:t>Income on track with member company dues at 50% of completion vs. 2023</a:t>
            </a:r>
          </a:p>
          <a:p>
            <a:pPr lvl="1"/>
            <a:r>
              <a:rPr lang="en-US" dirty="0"/>
              <a:t>Multiple new companies welcomed!</a:t>
            </a:r>
          </a:p>
          <a:p>
            <a:pPr lvl="1"/>
            <a:r>
              <a:rPr lang="en-US" dirty="0"/>
              <a:t>~$9k collected and $10k outstanding</a:t>
            </a:r>
          </a:p>
          <a:p>
            <a:r>
              <a:rPr lang="en-US" dirty="0"/>
              <a:t>Working on budget control and planning</a:t>
            </a:r>
          </a:p>
          <a:p>
            <a:pPr lvl="1"/>
            <a:r>
              <a:rPr lang="en-US" dirty="0"/>
              <a:t>No AV Spring meeting well received and avoided potential inadvertent AV invoicing- planning to continue in Fall meeting</a:t>
            </a:r>
          </a:p>
          <a:p>
            <a:pPr lvl="1"/>
            <a:r>
              <a:rPr lang="en-US" dirty="0"/>
              <a:t>Holding off on 2025 symposium and award commitments until reassured of member company support</a:t>
            </a:r>
          </a:p>
        </p:txBody>
      </p:sp>
    </p:spTree>
    <p:extLst>
      <p:ext uri="{BB962C8B-B14F-4D97-AF65-F5344CB8AC3E}">
        <p14:creationId xmlns:p14="http://schemas.microsoft.com/office/powerpoint/2010/main" val="163971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0DFA-32B9-2C1F-9F4C-DA5D19DCC0EE}"/>
              </a:ext>
            </a:extLst>
          </p:cNvPr>
          <p:cNvSpPr>
            <a:spLocks noGrp="1"/>
          </p:cNvSpPr>
          <p:nvPr>
            <p:ph type="title"/>
          </p:nvPr>
        </p:nvSpPr>
        <p:spPr>
          <a:xfrm>
            <a:off x="514903" y="-257452"/>
            <a:ext cx="10515600" cy="1325563"/>
          </a:xfrm>
        </p:spPr>
        <p:txBody>
          <a:bodyPr/>
          <a:lstStyle/>
          <a:p>
            <a:r>
              <a:rPr lang="en-US" dirty="0"/>
              <a:t>Budget- Expenses</a:t>
            </a:r>
          </a:p>
        </p:txBody>
      </p:sp>
      <p:graphicFrame>
        <p:nvGraphicFramePr>
          <p:cNvPr id="5" name="Content Placeholder 4">
            <a:extLst>
              <a:ext uri="{FF2B5EF4-FFF2-40B4-BE49-F238E27FC236}">
                <a16:creationId xmlns:a16="http://schemas.microsoft.com/office/drawing/2014/main" id="{06821F7C-AE73-13A1-254A-6BAB08D1191E}"/>
              </a:ext>
            </a:extLst>
          </p:cNvPr>
          <p:cNvGraphicFramePr>
            <a:graphicFrameLocks noGrp="1"/>
          </p:cNvGraphicFramePr>
          <p:nvPr>
            <p:ph idx="1"/>
            <p:extLst>
              <p:ext uri="{D42A27DB-BD31-4B8C-83A1-F6EECF244321}">
                <p14:modId xmlns:p14="http://schemas.microsoft.com/office/powerpoint/2010/main" val="2867847422"/>
              </p:ext>
            </p:extLst>
          </p:nvPr>
        </p:nvGraphicFramePr>
        <p:xfrm>
          <a:off x="514904" y="740934"/>
          <a:ext cx="10656305" cy="6024033"/>
        </p:xfrm>
        <a:graphic>
          <a:graphicData uri="http://schemas.openxmlformats.org/drawingml/2006/table">
            <a:tbl>
              <a:tblPr/>
              <a:tblGrid>
                <a:gridCol w="4221470">
                  <a:extLst>
                    <a:ext uri="{9D8B030D-6E8A-4147-A177-3AD203B41FA5}">
                      <a16:colId xmlns:a16="http://schemas.microsoft.com/office/drawing/2014/main" val="2122437546"/>
                    </a:ext>
                  </a:extLst>
                </a:gridCol>
                <a:gridCol w="2196373">
                  <a:extLst>
                    <a:ext uri="{9D8B030D-6E8A-4147-A177-3AD203B41FA5}">
                      <a16:colId xmlns:a16="http://schemas.microsoft.com/office/drawing/2014/main" val="3964985441"/>
                    </a:ext>
                  </a:extLst>
                </a:gridCol>
                <a:gridCol w="2119231">
                  <a:extLst>
                    <a:ext uri="{9D8B030D-6E8A-4147-A177-3AD203B41FA5}">
                      <a16:colId xmlns:a16="http://schemas.microsoft.com/office/drawing/2014/main" val="838314380"/>
                    </a:ext>
                  </a:extLst>
                </a:gridCol>
                <a:gridCol w="2119231">
                  <a:extLst>
                    <a:ext uri="{9D8B030D-6E8A-4147-A177-3AD203B41FA5}">
                      <a16:colId xmlns:a16="http://schemas.microsoft.com/office/drawing/2014/main" val="2417980285"/>
                    </a:ext>
                  </a:extLst>
                </a:gridCol>
              </a:tblGrid>
              <a:tr h="239230">
                <a:tc>
                  <a:txBody>
                    <a:bodyPr/>
                    <a:lstStyle/>
                    <a:p>
                      <a:pPr algn="l" fontAlgn="b"/>
                      <a:r>
                        <a:rPr lang="en-US" sz="1400" b="1" i="0" u="none" strike="noStrike" dirty="0">
                          <a:solidFill>
                            <a:schemeClr val="bg1"/>
                          </a:solidFill>
                          <a:effectLst/>
                          <a:latin typeface="Arial" panose="020B0604020202020204" pitchFamily="34" charset="0"/>
                        </a:rPr>
                        <a:t>Activity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bg1"/>
                          </a:solidFill>
                          <a:effectLst/>
                          <a:latin typeface="Arial" panose="020B0604020202020204" pitchFamily="34" charset="0"/>
                        </a:rPr>
                        <a:t>Category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1" i="0" u="none" strike="noStrike" dirty="0">
                          <a:solidFill>
                            <a:schemeClr val="bg1"/>
                          </a:solidFill>
                          <a:effectLst/>
                          <a:latin typeface="Arial" panose="020B0604020202020204" pitchFamily="34" charset="0"/>
                        </a:rPr>
                        <a:t>Planned 2024</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1" i="0" u="none" strike="noStrike" dirty="0">
                          <a:solidFill>
                            <a:schemeClr val="bg1"/>
                          </a:solidFill>
                          <a:effectLst/>
                          <a:latin typeface="Arial" panose="020B0604020202020204" pitchFamily="34" charset="0"/>
                        </a:rPr>
                        <a:t>Actual 2024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4477325"/>
                  </a:ext>
                </a:extLst>
              </a:tr>
              <a:tr h="187845">
                <a:tc>
                  <a:txBody>
                    <a:bodyPr/>
                    <a:lstStyle/>
                    <a:p>
                      <a:pPr algn="l" fontAlgn="b"/>
                      <a:r>
                        <a:rPr lang="en-US" sz="1400" b="0" i="0" u="none" strike="noStrike" dirty="0">
                          <a:solidFill>
                            <a:schemeClr val="tx1"/>
                          </a:solidFill>
                          <a:effectLst/>
                          <a:latin typeface="Arial" panose="020B0604020202020204" pitchFamily="34" charset="0"/>
                        </a:rPr>
                        <a:t>Spring Networking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Networking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7CC3"/>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$5,206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521752"/>
                  </a:ext>
                </a:extLst>
              </a:tr>
              <a:tr h="198544">
                <a:tc>
                  <a:txBody>
                    <a:bodyPr/>
                    <a:lstStyle/>
                    <a:p>
                      <a:pPr algn="l" fontAlgn="b"/>
                      <a:r>
                        <a:rPr lang="en-US" sz="1400" b="0" i="0" u="none" strike="noStrike" dirty="0">
                          <a:solidFill>
                            <a:schemeClr val="tx1"/>
                          </a:solidFill>
                          <a:effectLst/>
                          <a:latin typeface="Arial" panose="020B0604020202020204" pitchFamily="34" charset="0"/>
                        </a:rPr>
                        <a:t>Fall Networking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Networking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7CC3"/>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62108"/>
                  </a:ext>
                </a:extLst>
              </a:tr>
              <a:tr h="198544">
                <a:tc>
                  <a:txBody>
                    <a:bodyPr/>
                    <a:lstStyle/>
                    <a:p>
                      <a:pPr algn="l" fontAlgn="b"/>
                      <a:r>
                        <a:rPr lang="en-US" sz="1400" b="0" i="0" u="none" strike="noStrike">
                          <a:solidFill>
                            <a:schemeClr val="tx1"/>
                          </a:solidFill>
                          <a:effectLst/>
                          <a:latin typeface="Arial" panose="020B0604020202020204" pitchFamily="34" charset="0"/>
                        </a:rPr>
                        <a:t>Spring Breakfast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$2,500.00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$1,358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423392"/>
                  </a:ext>
                </a:extLst>
              </a:tr>
              <a:tr h="198544">
                <a:tc>
                  <a:txBody>
                    <a:bodyPr/>
                    <a:lstStyle/>
                    <a:p>
                      <a:pPr algn="l" fontAlgn="b"/>
                      <a:r>
                        <a:rPr lang="en-US" sz="1400" b="0" i="0" u="none" strike="noStrike">
                          <a:solidFill>
                            <a:schemeClr val="tx1"/>
                          </a:solidFill>
                          <a:effectLst/>
                          <a:latin typeface="Arial" panose="020B0604020202020204" pitchFamily="34" charset="0"/>
                        </a:rPr>
                        <a:t>Fall Breakfast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$2,500.00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70126"/>
                  </a:ext>
                </a:extLst>
              </a:tr>
              <a:tr h="198544">
                <a:tc>
                  <a:txBody>
                    <a:bodyPr/>
                    <a:lstStyle/>
                    <a:p>
                      <a:pPr algn="l" fontAlgn="b"/>
                      <a:r>
                        <a:rPr lang="en-US" sz="1400" b="0" i="0" u="none" strike="noStrike">
                          <a:solidFill>
                            <a:schemeClr val="tx1"/>
                          </a:solidFill>
                          <a:effectLst/>
                          <a:latin typeface="Arial" panose="020B0604020202020204" pitchFamily="34" charset="0"/>
                        </a:rPr>
                        <a:t>Staff travel support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72713"/>
                  </a:ext>
                </a:extLst>
              </a:tr>
              <a:tr h="198544">
                <a:tc>
                  <a:txBody>
                    <a:bodyPr/>
                    <a:lstStyle/>
                    <a:p>
                      <a:pPr algn="l" fontAlgn="b"/>
                      <a:r>
                        <a:rPr lang="en-US" sz="1400" b="0" i="0" u="none" strike="noStrike">
                          <a:solidFill>
                            <a:schemeClr val="tx1"/>
                          </a:solidFill>
                          <a:effectLst/>
                          <a:latin typeface="Arial" panose="020B0604020202020204" pitchFamily="34" charset="0"/>
                        </a:rPr>
                        <a:t>Additional Meetings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289902"/>
                  </a:ext>
                </a:extLst>
              </a:tr>
              <a:tr h="198544">
                <a:tc>
                  <a:txBody>
                    <a:bodyPr/>
                    <a:lstStyle/>
                    <a:p>
                      <a:pPr algn="l" fontAlgn="b"/>
                      <a:r>
                        <a:rPr lang="en-US" sz="1400" b="0" i="0" u="none" strike="noStrike" dirty="0">
                          <a:solidFill>
                            <a:schemeClr val="tx1"/>
                          </a:solidFill>
                          <a:effectLst/>
                          <a:latin typeface="Arial" panose="020B0604020202020204" pitchFamily="34" charset="0"/>
                        </a:rPr>
                        <a:t>NERM</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906690"/>
                  </a:ext>
                </a:extLst>
              </a:tr>
              <a:tr h="198544">
                <a:tc>
                  <a:txBody>
                    <a:bodyPr/>
                    <a:lstStyle/>
                    <a:p>
                      <a:pPr algn="l" fontAlgn="b"/>
                      <a:r>
                        <a:rPr lang="en-US" sz="1400" b="0" i="0" u="none" strike="noStrike">
                          <a:solidFill>
                            <a:schemeClr val="tx1"/>
                          </a:solidFill>
                          <a:effectLst/>
                          <a:latin typeface="Arial" panose="020B0604020202020204" pitchFamily="34" charset="0"/>
                        </a:rPr>
                        <a:t>Additional Meetings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808576"/>
                  </a:ext>
                </a:extLst>
              </a:tr>
              <a:tr h="198544">
                <a:tc>
                  <a:txBody>
                    <a:bodyPr/>
                    <a:lstStyle/>
                    <a:p>
                      <a:pPr algn="l" fontAlgn="b"/>
                      <a:r>
                        <a:rPr lang="en-US" sz="1400" b="0" i="0" u="none" strike="noStrike">
                          <a:solidFill>
                            <a:schemeClr val="tx1"/>
                          </a:solidFill>
                          <a:effectLst/>
                          <a:latin typeface="Arial" panose="020B0604020202020204" pitchFamily="34" charset="0"/>
                        </a:rPr>
                        <a:t>Constant Contact/media access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22766"/>
                  </a:ext>
                </a:extLst>
              </a:tr>
              <a:tr h="198544">
                <a:tc>
                  <a:txBody>
                    <a:bodyPr/>
                    <a:lstStyle/>
                    <a:p>
                      <a:pPr algn="l" fontAlgn="b"/>
                      <a:r>
                        <a:rPr lang="en-US" sz="1400" b="0" i="0" u="none" strike="noStrike">
                          <a:solidFill>
                            <a:schemeClr val="tx1"/>
                          </a:solidFill>
                          <a:effectLst/>
                          <a:latin typeface="Arial" panose="020B0604020202020204" pitchFamily="34" charset="0"/>
                        </a:rPr>
                        <a:t>YIPS Award (Fall Odd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86341"/>
                  </a:ext>
                </a:extLst>
              </a:tr>
              <a:tr h="198544">
                <a:tc>
                  <a:txBody>
                    <a:bodyPr/>
                    <a:lstStyle/>
                    <a:p>
                      <a:pPr algn="l" fontAlgn="b"/>
                      <a:r>
                        <a:rPr lang="en-US" sz="1400" b="0" i="0" u="none" strike="noStrike">
                          <a:solidFill>
                            <a:schemeClr val="tx1"/>
                          </a:solidFill>
                          <a:effectLst/>
                          <a:latin typeface="Arial" panose="020B0604020202020204" pitchFamily="34" charset="0"/>
                        </a:rPr>
                        <a:t>YIPS Travel (Fall Odd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704174"/>
                  </a:ext>
                </a:extLst>
              </a:tr>
              <a:tr h="198544">
                <a:tc>
                  <a:txBody>
                    <a:bodyPr/>
                    <a:lstStyle/>
                    <a:p>
                      <a:pPr algn="l" fontAlgn="b"/>
                      <a:r>
                        <a:rPr lang="en-US" sz="1400" b="0" i="0" u="none" strike="noStrike">
                          <a:solidFill>
                            <a:schemeClr val="tx1"/>
                          </a:solidFill>
                          <a:effectLst/>
                          <a:latin typeface="Arial" panose="020B0604020202020204" pitchFamily="34" charset="0"/>
                        </a:rPr>
                        <a:t>IPS Award (Fall Even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149603"/>
                  </a:ext>
                </a:extLst>
              </a:tr>
              <a:tr h="334656">
                <a:tc>
                  <a:txBody>
                    <a:bodyPr/>
                    <a:lstStyle/>
                    <a:p>
                      <a:pPr algn="l" fontAlgn="b"/>
                      <a:r>
                        <a:rPr lang="en-US" sz="1400" b="0" i="0" u="none" strike="noStrike">
                          <a:solidFill>
                            <a:schemeClr val="tx1"/>
                          </a:solidFill>
                          <a:effectLst/>
                          <a:latin typeface="Arial" panose="020B0604020202020204" pitchFamily="34" charset="0"/>
                        </a:rPr>
                        <a:t>Graduate Student Travel Award #1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18595"/>
                  </a:ext>
                </a:extLst>
              </a:tr>
              <a:tr h="334656">
                <a:tc>
                  <a:txBody>
                    <a:bodyPr/>
                    <a:lstStyle/>
                    <a:p>
                      <a:pPr algn="l" fontAlgn="b"/>
                      <a:r>
                        <a:rPr lang="en-US" sz="1400" b="0" i="0" u="none" strike="noStrike">
                          <a:solidFill>
                            <a:schemeClr val="tx1"/>
                          </a:solidFill>
                          <a:effectLst/>
                          <a:latin typeface="Arial" panose="020B0604020202020204" pitchFamily="34" charset="0"/>
                        </a:rPr>
                        <a:t>Graduate Student Travel Award #2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674397"/>
                  </a:ext>
                </a:extLst>
              </a:tr>
              <a:tr h="198544">
                <a:tc>
                  <a:txBody>
                    <a:bodyPr/>
                    <a:lstStyle/>
                    <a:p>
                      <a:pPr algn="l" fontAlgn="b"/>
                      <a:r>
                        <a:rPr lang="en-US" sz="1400" b="0" i="0" u="none" strike="noStrike">
                          <a:solidFill>
                            <a:schemeClr val="tx1"/>
                          </a:solidFill>
                          <a:effectLst/>
                          <a:latin typeface="Arial" panose="020B0604020202020204" pitchFamily="34" charset="0"/>
                        </a:rPr>
                        <a:t>Graduate Student Travel Award #1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36331"/>
                  </a:ext>
                </a:extLst>
              </a:tr>
              <a:tr h="198544">
                <a:tc>
                  <a:txBody>
                    <a:bodyPr/>
                    <a:lstStyle/>
                    <a:p>
                      <a:pPr algn="l" fontAlgn="b"/>
                      <a:r>
                        <a:rPr lang="en-US" sz="1400" b="0" i="0" u="none" strike="noStrike">
                          <a:solidFill>
                            <a:schemeClr val="tx1"/>
                          </a:solidFill>
                          <a:effectLst/>
                          <a:latin typeface="Arial" panose="020B0604020202020204" pitchFamily="34" charset="0"/>
                        </a:rPr>
                        <a:t>Graduate Student Travel Award #2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782110"/>
                  </a:ext>
                </a:extLst>
              </a:tr>
              <a:tr h="198544">
                <a:tc>
                  <a:txBody>
                    <a:bodyPr/>
                    <a:lstStyle/>
                    <a:p>
                      <a:pPr algn="l" fontAlgn="b"/>
                      <a:r>
                        <a:rPr lang="en-US" sz="1400" b="0" i="0" u="none" strike="noStrike">
                          <a:solidFill>
                            <a:schemeClr val="tx1"/>
                          </a:solidFill>
                          <a:effectLst/>
                          <a:latin typeface="Arial" panose="020B0604020202020204" pitchFamily="34" charset="0"/>
                        </a:rPr>
                        <a:t>Grad Student Travel Awd Poster</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629982"/>
                  </a:ext>
                </a:extLst>
              </a:tr>
              <a:tr h="198544">
                <a:tc>
                  <a:txBody>
                    <a:bodyPr/>
                    <a:lstStyle/>
                    <a:p>
                      <a:pPr algn="l" fontAlgn="b"/>
                      <a:r>
                        <a:rPr lang="en-US" sz="1400" b="0" i="0" u="none" strike="noStrike">
                          <a:solidFill>
                            <a:schemeClr val="tx1"/>
                          </a:solidFill>
                          <a:effectLst/>
                          <a:latin typeface="Arial" panose="020B0604020202020204" pitchFamily="34" charset="0"/>
                        </a:rPr>
                        <a:t>Identify Award Opportunity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344725"/>
                  </a:ext>
                </a:extLst>
              </a:tr>
              <a:tr h="198544">
                <a:tc>
                  <a:txBody>
                    <a:bodyPr/>
                    <a:lstStyle/>
                    <a:p>
                      <a:pPr algn="l" fontAlgn="b"/>
                      <a:r>
                        <a:rPr lang="en-US" sz="1400" b="0" i="0" u="none" strike="noStrike">
                          <a:solidFill>
                            <a:schemeClr val="tx1"/>
                          </a:solidFill>
                          <a:effectLst/>
                          <a:latin typeface="Arial" panose="020B0604020202020204" pitchFamily="34" charset="0"/>
                        </a:rPr>
                        <a:t>Spring - Graduate Research Symp.</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6125"/>
                  </a:ext>
                </a:extLst>
              </a:tr>
              <a:tr h="198544">
                <a:tc>
                  <a:txBody>
                    <a:bodyPr/>
                    <a:lstStyle/>
                    <a:p>
                      <a:pPr algn="l" fontAlgn="b"/>
                      <a:r>
                        <a:rPr lang="en-US" sz="1400" b="0" i="0" u="none" strike="noStrike">
                          <a:solidFill>
                            <a:schemeClr val="tx1"/>
                          </a:solidFill>
                          <a:effectLst/>
                          <a:latin typeface="Arial" panose="020B0604020202020204" pitchFamily="34" charset="0"/>
                        </a:rPr>
                        <a:t>Spring- Undergraduate Research Symp.</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13008"/>
                  </a:ext>
                </a:extLst>
              </a:tr>
              <a:tr h="198392">
                <a:tc>
                  <a:txBody>
                    <a:bodyPr/>
                    <a:lstStyle/>
                    <a:p>
                      <a:pPr algn="l" fontAlgn="b"/>
                      <a:r>
                        <a:rPr lang="en-US" sz="1400" b="0" i="0" u="none" strike="noStrike" dirty="0">
                          <a:solidFill>
                            <a:schemeClr val="tx1"/>
                          </a:solidFill>
                          <a:effectLst/>
                          <a:latin typeface="Arial" panose="020B0604020202020204" pitchFamily="34" charset="0"/>
                        </a:rPr>
                        <a:t>IIPS Symposia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742002"/>
                  </a:ext>
                </a:extLst>
              </a:tr>
              <a:tr h="198392">
                <a:tc>
                  <a:txBody>
                    <a:bodyPr/>
                    <a:lstStyle/>
                    <a:p>
                      <a:pPr algn="l" fontAlgn="b"/>
                      <a:r>
                        <a:rPr lang="en-US" sz="1400" b="0" i="0" u="none" strike="noStrike">
                          <a:solidFill>
                            <a:schemeClr val="tx1"/>
                          </a:solidFill>
                          <a:effectLst/>
                          <a:latin typeface="Arial" panose="020B0604020202020204" pitchFamily="34" charset="0"/>
                        </a:rPr>
                        <a:t>NGRPC (UMICH)</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439627"/>
                  </a:ext>
                </a:extLst>
              </a:tr>
              <a:tr h="198544">
                <a:tc>
                  <a:txBody>
                    <a:bodyPr/>
                    <a:lstStyle/>
                    <a:p>
                      <a:pPr algn="l"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083334"/>
                  </a:ext>
                </a:extLst>
              </a:tr>
              <a:tr h="198544">
                <a:tc>
                  <a:txBody>
                    <a:bodyPr/>
                    <a:lstStyle/>
                    <a:p>
                      <a:pPr algn="l" fontAlgn="b"/>
                      <a:r>
                        <a:rPr lang="en-US" sz="1400" b="0" i="0" u="none" strike="noStrike">
                          <a:solidFill>
                            <a:schemeClr val="tx1"/>
                          </a:solidFill>
                          <a:effectLst/>
                          <a:latin typeface="Arial" panose="020B0604020202020204" pitchFamily="34" charset="0"/>
                        </a:rPr>
                        <a:t>Other</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1400" b="1" i="0" u="none" strike="noStrike" dirty="0">
                        <a:solidFill>
                          <a:schemeClr val="tx1"/>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chemeClr val="tx1"/>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292415"/>
                  </a:ext>
                </a:extLst>
              </a:tr>
              <a:tr h="254269">
                <a:tc>
                  <a:txBody>
                    <a:bodyPr/>
                    <a:lstStyle/>
                    <a:p>
                      <a:pPr algn="l" fontAlgn="b"/>
                      <a:endParaRPr lang="en-US" sz="1400" b="0" i="0" u="none" strike="noStrike">
                        <a:solidFill>
                          <a:schemeClr val="tx1"/>
                        </a:solidFill>
                        <a:effectLst/>
                        <a:latin typeface="Arial" panose="020B0604020202020204" pitchFamily="34" charset="0"/>
                      </a:endParaRP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chemeClr val="bg1"/>
                          </a:solidFill>
                          <a:effectLst/>
                          <a:latin typeface="Arial" panose="020B0604020202020204" pitchFamily="34" charset="0"/>
                        </a:rPr>
                        <a:t> TOTAL EXP </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rPr>
                        <a:t>$17,100.00</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rPr>
                        <a:t>$10,096</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extLst>
                  <a:ext uri="{0D108BD9-81ED-4DB2-BD59-A6C34878D82A}">
                    <a16:rowId xmlns:a16="http://schemas.microsoft.com/office/drawing/2014/main" val="2259153833"/>
                  </a:ext>
                </a:extLst>
              </a:tr>
            </a:tbl>
          </a:graphicData>
        </a:graphic>
      </p:graphicFrame>
      <p:sp>
        <p:nvSpPr>
          <p:cNvPr id="6" name="Footer Placeholder 5">
            <a:extLst>
              <a:ext uri="{FF2B5EF4-FFF2-40B4-BE49-F238E27FC236}">
                <a16:creationId xmlns:a16="http://schemas.microsoft.com/office/drawing/2014/main" id="{912DD344-2CBC-AD8E-0366-5533EADC447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6437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18D2-27CA-1093-FF78-5FA568EAE6A6}"/>
              </a:ext>
            </a:extLst>
          </p:cNvPr>
          <p:cNvSpPr>
            <a:spLocks noGrp="1"/>
          </p:cNvSpPr>
          <p:nvPr>
            <p:ph type="title"/>
          </p:nvPr>
        </p:nvSpPr>
        <p:spPr>
          <a:xfrm>
            <a:off x="838200" y="365125"/>
            <a:ext cx="11221528" cy="1325563"/>
          </a:xfrm>
        </p:spPr>
        <p:txBody>
          <a:bodyPr/>
          <a:lstStyle/>
          <a:p>
            <a:r>
              <a:rPr lang="en-US" dirty="0"/>
              <a:t>Fall 2024 Programming, Networking, and Awards</a:t>
            </a:r>
          </a:p>
        </p:txBody>
      </p:sp>
      <p:sp>
        <p:nvSpPr>
          <p:cNvPr id="3" name="Content Placeholder 2">
            <a:extLst>
              <a:ext uri="{FF2B5EF4-FFF2-40B4-BE49-F238E27FC236}">
                <a16:creationId xmlns:a16="http://schemas.microsoft.com/office/drawing/2014/main" id="{524906C0-FE0A-0D9B-7E2C-BC148E7AA2C2}"/>
              </a:ext>
            </a:extLst>
          </p:cNvPr>
          <p:cNvSpPr>
            <a:spLocks noGrp="1"/>
          </p:cNvSpPr>
          <p:nvPr>
            <p:ph idx="1"/>
          </p:nvPr>
        </p:nvSpPr>
        <p:spPr>
          <a:xfrm>
            <a:off x="265877" y="1670712"/>
            <a:ext cx="6019800" cy="2383703"/>
          </a:xfrm>
        </p:spPr>
        <p:txBody>
          <a:bodyPr>
            <a:noAutofit/>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Industrial Polymer Scientist Award in honor of Carl L. Willis</a:t>
            </a:r>
          </a:p>
          <a:p>
            <a:pPr marL="0" indent="0">
              <a:spcBef>
                <a:spcPts val="0"/>
              </a:spcBef>
              <a:buNone/>
            </a:pPr>
            <a:r>
              <a:rPr lang="en-US" sz="1800" dirty="0">
                <a:effectLst/>
                <a:latin typeface="Calibri" panose="020F0502020204030204" pitchFamily="34" charset="0"/>
                <a:ea typeface="Times New Roman" panose="02020603050405020304" pitchFamily="18" charset="0"/>
              </a:rPr>
              <a:t>Monday, August 19</a:t>
            </a:r>
            <a:r>
              <a:rPr lang="en-US" sz="1800" baseline="30000" dirty="0">
                <a:effectLst/>
                <a:latin typeface="Calibri" panose="020F0502020204030204" pitchFamily="34" charset="0"/>
                <a:ea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rPr>
              <a:t> </a:t>
            </a:r>
          </a:p>
          <a:p>
            <a:pPr marL="0" indent="0">
              <a:spcBef>
                <a:spcPts val="0"/>
              </a:spcBef>
              <a:buNone/>
            </a:pPr>
            <a:r>
              <a:rPr lang="en-US" sz="1800" dirty="0">
                <a:effectLst/>
                <a:latin typeface="Calibri" panose="020F0502020204030204" pitchFamily="34" charset="0"/>
                <a:ea typeface="Calibri" panose="020F0502020204030204" pitchFamily="34" charset="0"/>
              </a:rPr>
              <a:t>Organizers: Richard </a:t>
            </a:r>
            <a:r>
              <a:rPr lang="en-US" sz="1800" dirty="0" err="1">
                <a:effectLst/>
                <a:latin typeface="Calibri" panose="020F0502020204030204" pitchFamily="34" charset="0"/>
                <a:ea typeface="Calibri" panose="020F0502020204030204" pitchFamily="34" charset="0"/>
              </a:rPr>
              <a:t>Spontak</a:t>
            </a:r>
            <a:endParaRPr lang="en-U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Governor's Square 10 (Sheraton Denver Downtown Hotel)</a:t>
            </a:r>
          </a:p>
          <a:p>
            <a:pPr marL="0" marR="0" indent="0">
              <a:spcBef>
                <a:spcPts val="0"/>
              </a:spcBef>
              <a:spcAft>
                <a:spcPts val="0"/>
              </a:spcAft>
              <a:buNone/>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b="1" dirty="0">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“Industrial Innovations in Polymer Science” symposium</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Organizers: Michael Petr, Julienne </a:t>
            </a:r>
            <a:r>
              <a:rPr lang="en-US" sz="1800" dirty="0" err="1">
                <a:effectLst/>
                <a:latin typeface="Calibri" panose="020F0502020204030204" pitchFamily="34" charset="0"/>
                <a:ea typeface="Calibri" panose="020F0502020204030204" pitchFamily="34" charset="0"/>
              </a:rPr>
              <a:t>Regele</a:t>
            </a:r>
            <a:r>
              <a:rPr lang="en-US" sz="1800" dirty="0">
                <a:effectLst/>
                <a:latin typeface="Calibri" panose="020F0502020204030204" pitchFamily="34" charset="0"/>
                <a:ea typeface="Calibri" panose="020F0502020204030204" pitchFamily="34" charset="0"/>
              </a:rPr>
              <a:t>, Dayton Street</a:t>
            </a: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Monday, August 19</a:t>
            </a:r>
            <a:r>
              <a:rPr lang="en-US" sz="1800" baseline="30000" dirty="0">
                <a:effectLst/>
                <a:latin typeface="Calibri" panose="020F0502020204030204" pitchFamily="34" charset="0"/>
                <a:ea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rPr>
              <a:t> </a:t>
            </a: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Governor's Square 10 (Sheraton Denver Downtown Hotel)</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latin typeface="Calibri" panose="020F0502020204030204" pitchFamily="34" charset="0"/>
              </a:rPr>
              <a:t>Elevating the Power of Data for Materials and Chemical Scientists”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Organizers: Michael </a:t>
            </a:r>
            <a:r>
              <a:rPr lang="en-US" sz="1800" dirty="0" err="1">
                <a:effectLst/>
                <a:latin typeface="Calibri" panose="020F0502020204030204" pitchFamily="34" charset="0"/>
                <a:ea typeface="Calibri" panose="020F0502020204030204" pitchFamily="34" charset="0"/>
              </a:rPr>
              <a:t>Heiber</a:t>
            </a:r>
            <a:r>
              <a:rPr lang="en-US" sz="1800" dirty="0">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 Alix Schmidt,  Jeffrey Ting</a:t>
            </a:r>
          </a:p>
          <a:p>
            <a:pPr marL="0" marR="0" indent="0">
              <a:spcBef>
                <a:spcPts val="0"/>
              </a:spcBef>
              <a:spcAft>
                <a:spcPts val="0"/>
              </a:spcAft>
              <a:buNone/>
            </a:pPr>
            <a:r>
              <a:rPr lang="en-US" sz="1800">
                <a:latin typeface="Calibri" panose="020F0502020204030204" pitchFamily="34" charset="0"/>
                <a:ea typeface="Times New Roman" panose="02020603050405020304" pitchFamily="18" charset="0"/>
              </a:rPr>
              <a:t>Wednesday, </a:t>
            </a:r>
            <a:r>
              <a:rPr lang="en-US" sz="1800" dirty="0">
                <a:latin typeface="Calibri" panose="020F0502020204030204" pitchFamily="34" charset="0"/>
                <a:ea typeface="Times New Roman" panose="02020603050405020304" pitchFamily="18" charset="0"/>
              </a:rPr>
              <a:t>August 21</a:t>
            </a:r>
            <a:r>
              <a:rPr lang="en-US" sz="1800" baseline="30000" dirty="0">
                <a:latin typeface="Calibri" panose="020F0502020204030204" pitchFamily="34" charset="0"/>
                <a:ea typeface="Times New Roman" panose="02020603050405020304" pitchFamily="18" charset="0"/>
              </a:rPr>
              <a:t>st</a:t>
            </a:r>
            <a:r>
              <a:rPr lang="en-US" sz="1800" dirty="0">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Grand Ballroom I (Sheraton Denver Downtown Hotel)</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47804D60-C3C4-F00A-63D3-1ECF3381519B}"/>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26A9F31A-C0C8-7093-CC72-DD6F349CFBAF}"/>
              </a:ext>
            </a:extLst>
          </p:cNvPr>
          <p:cNvSpPr txBox="1">
            <a:spLocks/>
          </p:cNvSpPr>
          <p:nvPr/>
        </p:nvSpPr>
        <p:spPr>
          <a:xfrm>
            <a:off x="6132044" y="1615819"/>
            <a:ext cx="5794079" cy="4465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latin typeface="Calibri" panose="020F0502020204030204" pitchFamily="34" charset="0"/>
                <a:ea typeface="Times New Roman" panose="02020603050405020304" pitchFamily="18" charset="0"/>
              </a:rPr>
              <a:t>IAB Networking Reception</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effectLst/>
                <a:latin typeface="Calibri" panose="020F0502020204030204" pitchFamily="34" charset="0"/>
                <a:ea typeface="Times New Roman" panose="02020603050405020304" pitchFamily="18" charset="0"/>
              </a:rPr>
              <a:t>Monday, August 19</a:t>
            </a:r>
            <a:r>
              <a:rPr lang="en-US" sz="1800" baseline="30000" dirty="0">
                <a:effectLst/>
                <a:latin typeface="Calibri" panose="020F0502020204030204" pitchFamily="34" charset="0"/>
                <a:ea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rPr>
              <a:t> </a:t>
            </a:r>
            <a:r>
              <a:rPr lang="en-US" sz="1800" dirty="0">
                <a:latin typeface="Calibri" panose="020F0502020204030204" pitchFamily="34" charset="0"/>
                <a:ea typeface="Times New Roman" panose="02020603050405020304" pitchFamily="18" charset="0"/>
              </a:rPr>
              <a:t>, </a:t>
            </a:r>
            <a:r>
              <a:rPr lang="en-US" sz="1800" dirty="0">
                <a:latin typeface="Calibri" panose="020F0502020204030204" pitchFamily="34" charset="0"/>
                <a:ea typeface="Calibri" panose="020F0502020204030204" pitchFamily="34" charset="0"/>
              </a:rPr>
              <a:t>6:00-8:00 pm</a:t>
            </a:r>
          </a:p>
          <a:p>
            <a:pPr marL="0" indent="0">
              <a:spcBef>
                <a:spcPts val="0"/>
              </a:spcBef>
              <a:buNone/>
            </a:pPr>
            <a:r>
              <a:rPr lang="en-US" sz="1800" dirty="0">
                <a:latin typeface="Calibri" panose="020F0502020204030204" pitchFamily="34" charset="0"/>
                <a:ea typeface="Times New Roman" panose="02020603050405020304" pitchFamily="18" charset="0"/>
              </a:rPr>
              <a:t>The Corner Office Restaurant &amp; Martini Bar </a:t>
            </a:r>
          </a:p>
          <a:p>
            <a:pPr marL="0" indent="0">
              <a:spcBef>
                <a:spcPts val="0"/>
              </a:spcBef>
              <a:buNone/>
            </a:pPr>
            <a:r>
              <a:rPr lang="en-US" sz="1800" dirty="0">
                <a:latin typeface="Calibri" panose="020F0502020204030204" pitchFamily="34" charset="0"/>
                <a:ea typeface="Times New Roman" panose="02020603050405020304" pitchFamily="18" charset="0"/>
              </a:rPr>
              <a:t>(1401 Curtis Street, Denver, CO 80202) </a:t>
            </a:r>
          </a:p>
          <a:p>
            <a:pPr marL="0" indent="0">
              <a:spcBef>
                <a:spcPts val="0"/>
              </a:spcBef>
              <a:buNone/>
            </a:pPr>
            <a:endParaRPr lang="en-US" sz="1800" dirty="0">
              <a:latin typeface="Calibri" panose="020F0502020204030204" pitchFamily="34" charset="0"/>
              <a:ea typeface="Calibri" panose="020F0502020204030204" pitchFamily="34" charset="0"/>
            </a:endParaRPr>
          </a:p>
          <a:p>
            <a:pPr marL="0">
              <a:spcBef>
                <a:spcPts val="0"/>
              </a:spcBef>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b="1" dirty="0">
                <a:latin typeface="Calibri" panose="020F0502020204030204" pitchFamily="34" charset="0"/>
                <a:ea typeface="Times New Roman" panose="02020603050405020304" pitchFamily="18" charset="0"/>
              </a:rPr>
              <a:t>Industrial Advisory Board Meeting</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Tuesday, August 20</a:t>
            </a:r>
            <a:r>
              <a:rPr lang="en-US" sz="1800" baseline="30000" dirty="0">
                <a:latin typeface="Calibri" panose="020F0502020204030204" pitchFamily="34" charset="0"/>
                <a:ea typeface="Times New Roman" panose="02020603050405020304" pitchFamily="18" charset="0"/>
              </a:rPr>
              <a:t>th</a:t>
            </a:r>
            <a:r>
              <a:rPr lang="en-US" sz="1800" dirty="0">
                <a:latin typeface="Calibri" panose="020F0502020204030204" pitchFamily="34" charset="0"/>
                <a:ea typeface="Times New Roman" panose="02020603050405020304" pitchFamily="18" charset="0"/>
              </a:rPr>
              <a:t> (continental breakfast), 7:30 am</a:t>
            </a:r>
          </a:p>
          <a:p>
            <a:pPr marL="0" indent="0">
              <a:spcBef>
                <a:spcPts val="0"/>
              </a:spcBef>
              <a:buNone/>
            </a:pPr>
            <a:r>
              <a:rPr lang="en-US" sz="1800" dirty="0">
                <a:latin typeface="Calibri" panose="020F0502020204030204" pitchFamily="34" charset="0"/>
                <a:ea typeface="Times New Roman" panose="02020603050405020304" pitchFamily="18" charset="0"/>
              </a:rPr>
              <a:t>Beverly Room (Sheraton Denver Downtown Hotel)</a:t>
            </a:r>
          </a:p>
          <a:p>
            <a:pPr marL="0" indent="0">
              <a:spcBef>
                <a:spcPts val="0"/>
              </a:spcBef>
              <a:buNone/>
            </a:pPr>
            <a:r>
              <a:rPr lang="en-US" sz="1800" dirty="0">
                <a:latin typeface="Calibri" panose="020F0502020204030204" pitchFamily="34" charset="0"/>
              </a:rPr>
              <a:t>IAB and ExCom Members only</a:t>
            </a:r>
          </a:p>
          <a:p>
            <a:pPr marL="0" indent="0">
              <a:spcBef>
                <a:spcPts val="0"/>
              </a:spcBef>
              <a:buNone/>
            </a:pPr>
            <a:endParaRPr lang="en-US" sz="1800" dirty="0">
              <a:latin typeface="Calibri" panose="020F0502020204030204" pitchFamily="34" charset="0"/>
            </a:endParaRPr>
          </a:p>
          <a:p>
            <a:pPr marL="0" indent="0">
              <a:spcBef>
                <a:spcPts val="0"/>
              </a:spcBef>
              <a:buNone/>
            </a:pPr>
            <a:endParaRPr lang="en-US" sz="1800" dirty="0">
              <a:latin typeface="Calibri" panose="020F0502020204030204" pitchFamily="34" charset="0"/>
            </a:endParaRPr>
          </a:p>
          <a:p>
            <a:pPr marL="0" indent="0">
              <a:spcBef>
                <a:spcPts val="0"/>
              </a:spcBef>
              <a:buNone/>
            </a:pPr>
            <a:endParaRPr lang="en-US" sz="1800" dirty="0">
              <a:latin typeface="Calibri" panose="020F0502020204030204" pitchFamily="34" charset="0"/>
            </a:endParaRPr>
          </a:p>
          <a:p>
            <a:pPr marL="0" indent="0">
              <a:spcBef>
                <a:spcPts val="0"/>
              </a:spcBef>
              <a:buNone/>
            </a:pPr>
            <a:r>
              <a:rPr lang="en-US" sz="3900" b="1" dirty="0">
                <a:latin typeface="Calibri" panose="020F0502020204030204" pitchFamily="34" charset="0"/>
              </a:rPr>
              <a:t>Reminder that YIPS Award deadline is October 31, 2024</a:t>
            </a:r>
          </a:p>
          <a:p>
            <a:pPr marL="0" indent="0">
              <a:spcBef>
                <a:spcPts val="0"/>
              </a:spcBef>
              <a:buNone/>
            </a:pPr>
            <a:endParaRPr lang="en-US" dirty="0">
              <a:highlight>
                <a:srgbClr val="FF00FF"/>
              </a:highlight>
            </a:endParaRPr>
          </a:p>
        </p:txBody>
      </p:sp>
    </p:spTree>
    <p:extLst>
      <p:ext uri="{BB962C8B-B14F-4D97-AF65-F5344CB8AC3E}">
        <p14:creationId xmlns:p14="http://schemas.microsoft.com/office/powerpoint/2010/main" val="418854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9252ED-5D8B-3AC3-AF1F-B378BC03E2BD}"/>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35ACAEB-9B40-A7DC-C528-BC928F53641E}"/>
              </a:ext>
            </a:extLst>
          </p:cNvPr>
          <p:cNvSpPr>
            <a:spLocks noGrp="1"/>
          </p:cNvSpPr>
          <p:nvPr>
            <p:ph type="body" idx="2"/>
          </p:nvPr>
        </p:nvSpPr>
        <p:spPr/>
        <p:txBody>
          <a:bodyPr/>
          <a:lstStyle/>
          <a:p>
            <a:endParaRPr lang="en-US" dirty="0"/>
          </a:p>
        </p:txBody>
      </p:sp>
      <p:sp>
        <p:nvSpPr>
          <p:cNvPr id="4" name="Text Placeholder 1">
            <a:extLst>
              <a:ext uri="{FF2B5EF4-FFF2-40B4-BE49-F238E27FC236}">
                <a16:creationId xmlns:a16="http://schemas.microsoft.com/office/drawing/2014/main" id="{9781D278-28AD-4383-82F8-929245C973C1}"/>
              </a:ext>
            </a:extLst>
          </p:cNvPr>
          <p:cNvSpPr>
            <a:spLocks noGrp="1"/>
          </p:cNvSpPr>
          <p:nvPr/>
        </p:nvSpPr>
        <p:spPr>
          <a:xfrm>
            <a:off x="674688" y="681233"/>
            <a:ext cx="10625137" cy="5430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2024 Fall POLY Graduate Student Travel Award</a:t>
            </a:r>
          </a:p>
          <a:p>
            <a:endParaRPr lang="en-US" dirty="0"/>
          </a:p>
        </p:txBody>
      </p:sp>
      <p:sp>
        <p:nvSpPr>
          <p:cNvPr id="5" name="Text Placeholder 2">
            <a:extLst>
              <a:ext uri="{FF2B5EF4-FFF2-40B4-BE49-F238E27FC236}">
                <a16:creationId xmlns:a16="http://schemas.microsoft.com/office/drawing/2014/main" id="{ED34CCA1-AC15-4C8A-AC77-78A8AC76EC56}"/>
              </a:ext>
            </a:extLst>
          </p:cNvPr>
          <p:cNvSpPr>
            <a:spLocks noGrp="1"/>
          </p:cNvSpPr>
          <p:nvPr/>
        </p:nvSpPr>
        <p:spPr>
          <a:xfrm>
            <a:off x="3240044" y="1864851"/>
            <a:ext cx="2916738" cy="14137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Isabel Coutinho </a:t>
            </a:r>
          </a:p>
          <a:p>
            <a:r>
              <a:rPr lang="en-US" dirty="0"/>
              <a:t>Virginia Tech</a:t>
            </a:r>
          </a:p>
          <a:p>
            <a:endParaRPr lang="en-US" dirty="0"/>
          </a:p>
        </p:txBody>
      </p:sp>
      <p:sp>
        <p:nvSpPr>
          <p:cNvPr id="6" name="Text Placeholder 2">
            <a:extLst>
              <a:ext uri="{FF2B5EF4-FFF2-40B4-BE49-F238E27FC236}">
                <a16:creationId xmlns:a16="http://schemas.microsoft.com/office/drawing/2014/main" id="{99701EF6-17CE-78E2-1349-900AB9480885}"/>
              </a:ext>
            </a:extLst>
          </p:cNvPr>
          <p:cNvSpPr txBox="1">
            <a:spLocks/>
          </p:cNvSpPr>
          <p:nvPr/>
        </p:nvSpPr>
        <p:spPr>
          <a:xfrm>
            <a:off x="8510290" y="1864851"/>
            <a:ext cx="2968875" cy="14137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a:t>Daniel Inman</a:t>
            </a:r>
          </a:p>
          <a:p>
            <a:r>
              <a:rPr lang="en-US" dirty="0"/>
              <a:t>University of Alabama</a:t>
            </a:r>
          </a:p>
          <a:p>
            <a:r>
              <a:rPr lang="en-US" dirty="0"/>
              <a:t>at Birmingham</a:t>
            </a:r>
          </a:p>
          <a:p>
            <a:endParaRPr lang="en-US" dirty="0"/>
          </a:p>
        </p:txBody>
      </p:sp>
      <p:sp>
        <p:nvSpPr>
          <p:cNvPr id="7" name="Text Placeholder 2">
            <a:extLst>
              <a:ext uri="{FF2B5EF4-FFF2-40B4-BE49-F238E27FC236}">
                <a16:creationId xmlns:a16="http://schemas.microsoft.com/office/drawing/2014/main" id="{14C0ADAC-DE29-9410-A193-7E3F75F971B4}"/>
              </a:ext>
            </a:extLst>
          </p:cNvPr>
          <p:cNvSpPr txBox="1">
            <a:spLocks/>
          </p:cNvSpPr>
          <p:nvPr/>
        </p:nvSpPr>
        <p:spPr>
          <a:xfrm>
            <a:off x="0" y="4166702"/>
            <a:ext cx="12192000" cy="14137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i="1" dirty="0"/>
              <a:t>Provides funding for graduate students studying polymer science at US institutions </a:t>
            </a:r>
          </a:p>
          <a:p>
            <a:pPr algn="ctr">
              <a:spcBef>
                <a:spcPts val="0"/>
              </a:spcBef>
            </a:pPr>
            <a:r>
              <a:rPr lang="en-US" i="1" dirty="0"/>
              <a:t>to travel to national ACS meetings and present their results (poster or oral presentation).</a:t>
            </a:r>
          </a:p>
          <a:p>
            <a:pPr>
              <a:spcBef>
                <a:spcPts val="0"/>
              </a:spcBef>
            </a:pPr>
            <a:r>
              <a:rPr lang="en-US" i="1" dirty="0"/>
              <a:t>				     </a:t>
            </a:r>
          </a:p>
          <a:p>
            <a:pPr>
              <a:spcBef>
                <a:spcPts val="0"/>
              </a:spcBef>
            </a:pPr>
            <a:r>
              <a:rPr lang="en-US" dirty="0"/>
              <a:t>				</a:t>
            </a:r>
          </a:p>
        </p:txBody>
      </p:sp>
      <p:pic>
        <p:nvPicPr>
          <p:cNvPr id="8" name="Picture 7" descr="A blue and black sign with yellow text&#10;&#10;Description automatically generated">
            <a:extLst>
              <a:ext uri="{FF2B5EF4-FFF2-40B4-BE49-F238E27FC236}">
                <a16:creationId xmlns:a16="http://schemas.microsoft.com/office/drawing/2014/main" id="{A7C1C499-C6EB-1B97-A172-6793B0C67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150" y="55519"/>
            <a:ext cx="922109" cy="1192711"/>
          </a:xfrm>
          <a:prstGeom prst="rect">
            <a:avLst/>
          </a:prstGeom>
        </p:spPr>
      </p:pic>
      <p:pic>
        <p:nvPicPr>
          <p:cNvPr id="9" name="Picture 8" descr="A person wearing glasses smiling&#10;&#10;Description automatically generated">
            <a:extLst>
              <a:ext uri="{FF2B5EF4-FFF2-40B4-BE49-F238E27FC236}">
                <a16:creationId xmlns:a16="http://schemas.microsoft.com/office/drawing/2014/main" id="{B3BAC73E-9FB7-7BAD-1176-5A2F3AF90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10" y="1492140"/>
            <a:ext cx="2191789" cy="2521527"/>
          </a:xfrm>
          <a:prstGeom prst="rect">
            <a:avLst/>
          </a:prstGeom>
        </p:spPr>
      </p:pic>
      <p:pic>
        <p:nvPicPr>
          <p:cNvPr id="10" name="Picture 9" descr="A person wearing glasses and a green shirt&#10;&#10;Description automatically generated">
            <a:extLst>
              <a:ext uri="{FF2B5EF4-FFF2-40B4-BE49-F238E27FC236}">
                <a16:creationId xmlns:a16="http://schemas.microsoft.com/office/drawing/2014/main" id="{03A50C77-27B4-A573-BE55-B14737B56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781" y="1433604"/>
            <a:ext cx="2188464" cy="2523744"/>
          </a:xfrm>
          <a:prstGeom prst="rect">
            <a:avLst/>
          </a:prstGeom>
        </p:spPr>
      </p:pic>
      <p:pic>
        <p:nvPicPr>
          <p:cNvPr id="11" name="Google Shape;93;p11" descr="Background pattern&#10;&#10;Description automatically generated">
            <a:extLst>
              <a:ext uri="{FF2B5EF4-FFF2-40B4-BE49-F238E27FC236}">
                <a16:creationId xmlns:a16="http://schemas.microsoft.com/office/drawing/2014/main" id="{36C2B880-B4C9-C70B-0484-110B7C65847A}"/>
              </a:ext>
            </a:extLst>
          </p:cNvPr>
          <p:cNvPicPr preferRelativeResize="0">
            <a:picLocks noChangeAspect="1"/>
          </p:cNvPicPr>
          <p:nvPr/>
        </p:nvPicPr>
        <p:blipFill rotWithShape="1">
          <a:blip r:embed="rId5">
            <a:alphaModFix/>
          </a:blip>
          <a:srcRect/>
          <a:stretch/>
        </p:blipFill>
        <p:spPr>
          <a:xfrm>
            <a:off x="0" y="-39721"/>
            <a:ext cx="883210" cy="1279209"/>
          </a:xfrm>
          <a:prstGeom prst="rect">
            <a:avLst/>
          </a:prstGeom>
          <a:noFill/>
          <a:ln>
            <a:noFill/>
          </a:ln>
        </p:spPr>
      </p:pic>
    </p:spTree>
    <p:extLst>
      <p:ext uri="{BB962C8B-B14F-4D97-AF65-F5344CB8AC3E}">
        <p14:creationId xmlns:p14="http://schemas.microsoft.com/office/powerpoint/2010/main" val="212132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AEAB-4E11-9B75-2784-6816A2ED8236}"/>
              </a:ext>
            </a:extLst>
          </p:cNvPr>
          <p:cNvSpPr>
            <a:spLocks noGrp="1"/>
          </p:cNvSpPr>
          <p:nvPr>
            <p:ph type="title"/>
          </p:nvPr>
        </p:nvSpPr>
        <p:spPr/>
        <p:txBody>
          <a:bodyPr/>
          <a:lstStyle/>
          <a:p>
            <a:r>
              <a:rPr lang="en-US" dirty="0"/>
              <a:t>New Initiatives in 2024</a:t>
            </a:r>
          </a:p>
        </p:txBody>
      </p:sp>
      <p:sp>
        <p:nvSpPr>
          <p:cNvPr id="4" name="Rectangle 3">
            <a:extLst>
              <a:ext uri="{FF2B5EF4-FFF2-40B4-BE49-F238E27FC236}">
                <a16:creationId xmlns:a16="http://schemas.microsoft.com/office/drawing/2014/main" id="{CB3FE4F9-BA71-4752-C864-524F9C9F18C3}"/>
              </a:ext>
            </a:extLst>
          </p:cNvPr>
          <p:cNvSpPr/>
          <p:nvPr/>
        </p:nvSpPr>
        <p:spPr>
          <a:xfrm>
            <a:off x="271076" y="1748601"/>
            <a:ext cx="5824923"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cap="none" spc="0" dirty="0">
                <a:ln/>
                <a:solidFill>
                  <a:schemeClr val="accent4"/>
                </a:solidFill>
                <a:effectLst/>
              </a:rPr>
              <a:t>Company Recruitment &amp; Retainment</a:t>
            </a:r>
          </a:p>
        </p:txBody>
      </p:sp>
      <p:sp>
        <p:nvSpPr>
          <p:cNvPr id="15" name="TextBox 14">
            <a:extLst>
              <a:ext uri="{FF2B5EF4-FFF2-40B4-BE49-F238E27FC236}">
                <a16:creationId xmlns:a16="http://schemas.microsoft.com/office/drawing/2014/main" id="{041E8F6D-904C-9603-3F2C-2FBD1F89AD20}"/>
              </a:ext>
            </a:extLst>
          </p:cNvPr>
          <p:cNvSpPr txBox="1"/>
          <p:nvPr/>
        </p:nvSpPr>
        <p:spPr>
          <a:xfrm>
            <a:off x="271076" y="2360512"/>
            <a:ext cx="5824923" cy="2585323"/>
          </a:xfrm>
          <a:prstGeom prst="rect">
            <a:avLst/>
          </a:prstGeom>
          <a:noFill/>
        </p:spPr>
        <p:txBody>
          <a:bodyPr wrap="square">
            <a:spAutoFit/>
          </a:bodyPr>
          <a:lstStyle/>
          <a:p>
            <a:r>
              <a:rPr lang="en-US" dirty="0">
                <a:latin typeface="Calibri" panose="020F0502020204030204" pitchFamily="34" charset="0"/>
                <a:cs typeface="Times New Roman" panose="02020603050405020304" pitchFamily="18" charset="0"/>
              </a:rPr>
              <a:t>Emphasize strategic opportunities for joining IAB:</a:t>
            </a:r>
          </a:p>
          <a:p>
            <a:pPr marL="742950" lvl="1" indent="-285750">
              <a:buFont typeface="Arial" panose="020B0604020202020204" pitchFamily="34" charset="0"/>
              <a:buChar char="•"/>
            </a:pPr>
            <a:r>
              <a:rPr lang="en-US" sz="1600" b="1" dirty="0">
                <a:latin typeface="Calibri" panose="020F0502020204030204" pitchFamily="34" charset="0"/>
                <a:cs typeface="Times New Roman" panose="02020603050405020304" pitchFamily="18" charset="0"/>
              </a:rPr>
              <a:t>Global Visibility </a:t>
            </a:r>
            <a:r>
              <a:rPr lang="en-US" sz="1600" dirty="0">
                <a:latin typeface="Calibri" panose="020F0502020204030204" pitchFamily="34" charset="0"/>
                <a:cs typeface="Times New Roman" panose="02020603050405020304" pitchFamily="18" charset="0"/>
              </a:rPr>
              <a:t>to </a:t>
            </a:r>
            <a:r>
              <a:rPr lang="en-US" sz="1600" dirty="0">
                <a:effectLst/>
                <a:latin typeface="Calibri" panose="020F0502020204030204" pitchFamily="34" charset="0"/>
                <a:ea typeface="Calibri" panose="020F0502020204030204" pitchFamily="34" charset="0"/>
                <a:cs typeface="Times New Roman" panose="02020603050405020304" pitchFamily="18" charset="0"/>
              </a:rPr>
              <a:t>one of the largest and most active non-profit, international groups devoted to the advancement of Polymer Science (credibility, potential partnerships, networking)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especially valuable to smaller companies</a:t>
            </a:r>
            <a:endParaRPr lang="en-US" sz="1600" i="1" dirty="0">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b="1" dirty="0">
                <a:latin typeface="Calibri" panose="020F0502020204030204" pitchFamily="34" charset="0"/>
                <a:cs typeface="Times New Roman" panose="02020603050405020304" pitchFamily="18" charset="0"/>
              </a:rPr>
              <a:t>Sustained Growth </a:t>
            </a:r>
            <a:r>
              <a:rPr lang="en-US" sz="1600" dirty="0">
                <a:latin typeface="Calibri" panose="020F0502020204030204" pitchFamily="34" charset="0"/>
                <a:cs typeface="Times New Roman" panose="02020603050405020304" pitchFamily="18" charset="0"/>
              </a:rPr>
              <a:t>to recruit top talent in the polymer science and engineering community</a:t>
            </a:r>
          </a:p>
          <a:p>
            <a:pPr marL="742950" lvl="1" indent="-285750">
              <a:buFont typeface="Arial" panose="020B0604020202020204" pitchFamily="34" charset="0"/>
              <a:buChar char="•"/>
            </a:pPr>
            <a:r>
              <a:rPr lang="en-US" sz="1600" b="1" dirty="0"/>
              <a:t>Direct Research Exposure</a:t>
            </a:r>
            <a:r>
              <a:rPr lang="en-US" sz="1600" dirty="0"/>
              <a:t> to influence ACS POLY programming, events, and awards that highlight technical areas of interest to the company</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t>example to the right </a:t>
            </a:r>
            <a:r>
              <a:rPr lang="en-US" sz="1600" dirty="0">
                <a:sym typeface="Wingdings" pitchFamily="2" charset="2"/>
              </a:rPr>
              <a:t></a:t>
            </a:r>
            <a:endParaRPr lang="en-US" sz="1600" dirty="0"/>
          </a:p>
        </p:txBody>
      </p:sp>
      <p:sp>
        <p:nvSpPr>
          <p:cNvPr id="3" name="Footer Placeholder 2">
            <a:extLst>
              <a:ext uri="{FF2B5EF4-FFF2-40B4-BE49-F238E27FC236}">
                <a16:creationId xmlns:a16="http://schemas.microsoft.com/office/drawing/2014/main" id="{24CB72EC-EF71-3F84-6E70-169A3180F02F}"/>
              </a:ext>
            </a:extLst>
          </p:cNvPr>
          <p:cNvSpPr>
            <a:spLocks noGrp="1"/>
          </p:cNvSpPr>
          <p:nvPr>
            <p:ph type="ftr" sz="quarter" idx="11"/>
          </p:nvPr>
        </p:nvSpPr>
        <p:spPr/>
        <p:txBody>
          <a:bodyPr/>
          <a:lstStyle/>
          <a:p>
            <a:endParaRPr lang="en-US" dirty="0"/>
          </a:p>
        </p:txBody>
      </p:sp>
      <p:sp>
        <p:nvSpPr>
          <p:cNvPr id="18" name="TextBox 17">
            <a:extLst>
              <a:ext uri="{FF2B5EF4-FFF2-40B4-BE49-F238E27FC236}">
                <a16:creationId xmlns:a16="http://schemas.microsoft.com/office/drawing/2014/main" id="{7740F110-E263-1969-43B6-EA0BEFE4A197}"/>
              </a:ext>
            </a:extLst>
          </p:cNvPr>
          <p:cNvSpPr txBox="1"/>
          <p:nvPr/>
        </p:nvSpPr>
        <p:spPr>
          <a:xfrm>
            <a:off x="6257417" y="2097640"/>
            <a:ext cx="5824923" cy="2862322"/>
          </a:xfrm>
          <a:prstGeom prst="rect">
            <a:avLst/>
          </a:prstGeom>
          <a:noFill/>
        </p:spPr>
        <p:txBody>
          <a:bodyPr wrap="square">
            <a:spAutoFit/>
          </a:bodyPr>
          <a:lstStyle/>
          <a:p>
            <a:endParaRPr lang="en-US" sz="1600" dirty="0"/>
          </a:p>
          <a:p>
            <a:r>
              <a:rPr lang="en-US" dirty="0"/>
              <a:t>Form NING Spotlight Series to support early career scientists</a:t>
            </a:r>
          </a:p>
          <a:p>
            <a:pPr marL="742950" lvl="1" indent="-285750">
              <a:buFont typeface="Arial" panose="020B0604020202020204" pitchFamily="34" charset="0"/>
              <a:buChar char="•"/>
            </a:pPr>
            <a:r>
              <a:rPr lang="en-US" sz="1600" dirty="0"/>
              <a:t>Kickoff with invited ACS Polymers Au editorial: “Finding Professional Growth and Fulfillment for Early Career Polymer Scientists and Engineers in Industry”</a:t>
            </a:r>
          </a:p>
          <a:p>
            <a:pPr marL="742950" lvl="1" indent="-285750">
              <a:buFont typeface="Arial" panose="020B0604020202020204" pitchFamily="34" charset="0"/>
              <a:buChar char="•"/>
            </a:pPr>
            <a:endParaRPr lang="en-US" sz="1600" dirty="0"/>
          </a:p>
          <a:p>
            <a:r>
              <a:rPr lang="en-US" dirty="0"/>
              <a:t>Establish centralized IAB value proposition information sheet</a:t>
            </a:r>
          </a:p>
          <a:p>
            <a:pPr marL="742950" lvl="1" indent="-285750">
              <a:buFont typeface="Arial" panose="020B0604020202020204" pitchFamily="34" charset="0"/>
              <a:buChar char="•"/>
            </a:pPr>
            <a:r>
              <a:rPr lang="en-US" sz="1600" dirty="0"/>
              <a:t>Subcommittee working on revising small company IAB recruitment handout</a:t>
            </a:r>
          </a:p>
          <a:p>
            <a:pPr marL="742950" lvl="1" indent="-285750">
              <a:buFont typeface="Arial" panose="020B0604020202020204" pitchFamily="34" charset="0"/>
              <a:buChar char="•"/>
            </a:pPr>
            <a:r>
              <a:rPr lang="en-US" sz="1600" dirty="0"/>
              <a:t>Useful for handoff to upper management in justifying value</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87311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09" y="3196033"/>
            <a:ext cx="10515600" cy="2852737"/>
          </a:xfrm>
        </p:spPr>
        <p:txBody>
          <a:bodyPr/>
          <a:lstStyle/>
          <a:p>
            <a:pPr algn="ctr"/>
            <a:r>
              <a:rPr lang="en-US" dirty="0"/>
              <a:t>Thank you</a:t>
            </a:r>
          </a:p>
        </p:txBody>
      </p:sp>
      <p:pic>
        <p:nvPicPr>
          <p:cNvPr id="4"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5387671" y="3238896"/>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680" y="1007270"/>
            <a:ext cx="1132412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Industrial Advisory Board</a:t>
            </a:r>
          </a:p>
          <a:p>
            <a:pPr algn="ctr"/>
            <a:endParaRPr lang="en-US" sz="3600" b="1" cap="none" spc="0" dirty="0">
              <a:ln/>
              <a:solidFill>
                <a:schemeClr val="accent4"/>
              </a:solidFill>
              <a:effectLst/>
            </a:endParaRPr>
          </a:p>
        </p:txBody>
      </p:sp>
      <p:cxnSp>
        <p:nvCxnSpPr>
          <p:cNvPr id="8" name="Straight Connector 7"/>
          <p:cNvCxnSpPr/>
          <p:nvPr/>
        </p:nvCxnSpPr>
        <p:spPr>
          <a:xfrm>
            <a:off x="700809" y="2888452"/>
            <a:ext cx="1079038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B526E48-5274-4382-AE82-9F90E39CBE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91944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3770</TotalTime>
  <Words>1296</Words>
  <Application>Microsoft Office PowerPoint</Application>
  <PresentationFormat>Widescreen</PresentationFormat>
  <Paragraphs>216</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 Black</vt:lpstr>
      <vt:lpstr>Calibri</vt:lpstr>
      <vt:lpstr>Calibri Light</vt:lpstr>
      <vt:lpstr>Times New Roman</vt:lpstr>
      <vt:lpstr>Wingdings</vt:lpstr>
      <vt:lpstr>Office Theme</vt:lpstr>
      <vt:lpstr>think-cell Slide</vt:lpstr>
      <vt:lpstr>POLY Industrial Advisory Board</vt:lpstr>
      <vt:lpstr>IAB Mission &amp; Officers 2024</vt:lpstr>
      <vt:lpstr>IAB Focuses for 2024</vt:lpstr>
      <vt:lpstr>Budget</vt:lpstr>
      <vt:lpstr>Budget- Expenses</vt:lpstr>
      <vt:lpstr>Fall 2024 Programming, Networking, and Awards</vt:lpstr>
      <vt:lpstr>PowerPoint Presentation</vt:lpstr>
      <vt:lpstr>New Initiatives in 2024</vt:lpstr>
      <vt:lpstr>Thank you</vt:lpstr>
      <vt:lpstr>Notes</vt:lpstr>
      <vt:lpstr>Spring 2024 Programming and Networking</vt:lpstr>
      <vt:lpstr>“Elevating the Power of Data for Materials and Chemical Scientists in Industry”</vt:lpstr>
      <vt:lpstr>“Finding Professional Growth and Fulfillment for Early Career Polymer Scientists and Engineers in Industry”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Industrial Advisory Board</dc:title>
  <dc:creator>Lesia Linkous Pristas</dc:creator>
  <cp:lastModifiedBy>Brown, Hayley (HA)</cp:lastModifiedBy>
  <cp:revision>113</cp:revision>
  <cp:lastPrinted>2021-08-11T15:07:51Z</cp:lastPrinted>
  <dcterms:created xsi:type="dcterms:W3CDTF">2019-03-21T17:42:19Z</dcterms:created>
  <dcterms:modified xsi:type="dcterms:W3CDTF">2024-07-26T16:49:37Z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ac0ad3-18d9-49e9-a80d-c985041778ba_Enabled">
    <vt:lpwstr>true</vt:lpwstr>
  </property>
  <property fmtid="{D5CDD505-2E9C-101B-9397-08002B2CF9AE}" pid="3" name="MSIP_Label_3aac0ad3-18d9-49e9-a80d-c985041778ba_SetDate">
    <vt:lpwstr>2022-07-29T20:14:44Z</vt:lpwstr>
  </property>
  <property fmtid="{D5CDD505-2E9C-101B-9397-08002B2CF9AE}" pid="4" name="MSIP_Label_3aac0ad3-18d9-49e9-a80d-c985041778ba_Method">
    <vt:lpwstr>Standard</vt:lpwstr>
  </property>
  <property fmtid="{D5CDD505-2E9C-101B-9397-08002B2CF9AE}" pid="5" name="MSIP_Label_3aac0ad3-18d9-49e9-a80d-c985041778ba_Name">
    <vt:lpwstr>General Business</vt:lpwstr>
  </property>
  <property fmtid="{D5CDD505-2E9C-101B-9397-08002B2CF9AE}" pid="6" name="MSIP_Label_3aac0ad3-18d9-49e9-a80d-c985041778ba_SiteId">
    <vt:lpwstr>c3e32f53-cb7f-4809-968d-1cc4ccc785fe</vt:lpwstr>
  </property>
  <property fmtid="{D5CDD505-2E9C-101B-9397-08002B2CF9AE}" pid="7" name="MSIP_Label_3aac0ad3-18d9-49e9-a80d-c985041778ba_ActionId">
    <vt:lpwstr>8bc4ed34-8d51-45a3-beeb-e2b6299b5efe</vt:lpwstr>
  </property>
  <property fmtid="{D5CDD505-2E9C-101B-9397-08002B2CF9AE}" pid="8" name="MSIP_Label_3aac0ad3-18d9-49e9-a80d-c985041778ba_ContentBits">
    <vt:lpwstr>2</vt:lpwstr>
  </property>
</Properties>
</file>