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308" r:id="rId4"/>
    <p:sldId id="289" r:id="rId5"/>
    <p:sldId id="300" r:id="rId6"/>
    <p:sldId id="302" r:id="rId7"/>
    <p:sldId id="304" r:id="rId8"/>
    <p:sldId id="307" r:id="rId9"/>
    <p:sldId id="309" r:id="rId10"/>
    <p:sldId id="298" r:id="rId11"/>
    <p:sldId id="264" r:id="rId12"/>
    <p:sldId id="297" r:id="rId13"/>
    <p:sldId id="283" r:id="rId14"/>
    <p:sldId id="276" r:id="rId15"/>
    <p:sldId id="281" r:id="rId16"/>
    <p:sldId id="282" r:id="rId17"/>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700"/>
    <a:srgbClr val="B40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700662-4A27-4D36-91C7-D31E5096D34A}" v="15" dt="2023-03-25T19:17:00.7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3" autoAdjust="0"/>
    <p:restoredTop sz="94660"/>
  </p:normalViewPr>
  <p:slideViewPr>
    <p:cSldViewPr snapToGrid="0">
      <p:cViewPr varScale="1">
        <p:scale>
          <a:sx n="76" d="100"/>
          <a:sy n="76" d="100"/>
        </p:scale>
        <p:origin x="86" y="4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wn, Hayley (HA)" userId="3be75098-8bbf-4a29-97dc-aebe4077390b" providerId="ADAL" clId="{5E700662-4A27-4D36-91C7-D31E5096D34A}"/>
    <pc:docChg chg="undo custSel addSld delSld modSld sldOrd">
      <pc:chgData name="Brown, Hayley (HA)" userId="3be75098-8bbf-4a29-97dc-aebe4077390b" providerId="ADAL" clId="{5E700662-4A27-4D36-91C7-D31E5096D34A}" dt="2023-03-25T19:17:28.740" v="436" actId="1076"/>
      <pc:docMkLst>
        <pc:docMk/>
      </pc:docMkLst>
      <pc:sldChg chg="modSp mod">
        <pc:chgData name="Brown, Hayley (HA)" userId="3be75098-8bbf-4a29-97dc-aebe4077390b" providerId="ADAL" clId="{5E700662-4A27-4D36-91C7-D31E5096D34A}" dt="2023-03-25T19:13:21.756" v="292" actId="6549"/>
        <pc:sldMkLst>
          <pc:docMk/>
          <pc:sldMk cId="3582629261" sldId="258"/>
        </pc:sldMkLst>
        <pc:spChg chg="mod">
          <ac:chgData name="Brown, Hayley (HA)" userId="3be75098-8bbf-4a29-97dc-aebe4077390b" providerId="ADAL" clId="{5E700662-4A27-4D36-91C7-D31E5096D34A}" dt="2023-03-25T19:13:08.581" v="255" actId="20577"/>
          <ac:spMkLst>
            <pc:docMk/>
            <pc:sldMk cId="3582629261" sldId="258"/>
            <ac:spMk id="13" creationId="{00000000-0000-0000-0000-000000000000}"/>
          </ac:spMkLst>
        </pc:spChg>
        <pc:spChg chg="mod">
          <ac:chgData name="Brown, Hayley (HA)" userId="3be75098-8bbf-4a29-97dc-aebe4077390b" providerId="ADAL" clId="{5E700662-4A27-4D36-91C7-D31E5096D34A}" dt="2023-03-25T19:13:21.756" v="292" actId="6549"/>
          <ac:spMkLst>
            <pc:docMk/>
            <pc:sldMk cId="3582629261" sldId="258"/>
            <ac:spMk id="15" creationId="{8886236C-9817-4DCF-9716-A35FC9BDB4E5}"/>
          </ac:spMkLst>
        </pc:spChg>
      </pc:sldChg>
      <pc:sldChg chg="del">
        <pc:chgData name="Brown, Hayley (HA)" userId="3be75098-8bbf-4a29-97dc-aebe4077390b" providerId="ADAL" clId="{5E700662-4A27-4D36-91C7-D31E5096D34A}" dt="2023-03-25T19:13:56.897" v="299" actId="47"/>
        <pc:sldMkLst>
          <pc:docMk/>
          <pc:sldMk cId="769220343" sldId="275"/>
        </pc:sldMkLst>
      </pc:sldChg>
      <pc:sldChg chg="addSp modSp">
        <pc:chgData name="Brown, Hayley (HA)" userId="3be75098-8bbf-4a29-97dc-aebe4077390b" providerId="ADAL" clId="{5E700662-4A27-4D36-91C7-D31E5096D34A}" dt="2023-03-25T19:13:39.922" v="293"/>
        <pc:sldMkLst>
          <pc:docMk/>
          <pc:sldMk cId="3340478028" sldId="276"/>
        </pc:sldMkLst>
        <pc:spChg chg="add mod">
          <ac:chgData name="Brown, Hayley (HA)" userId="3be75098-8bbf-4a29-97dc-aebe4077390b" providerId="ADAL" clId="{5E700662-4A27-4D36-91C7-D31E5096D34A}" dt="2023-03-25T19:13:39.922" v="293"/>
          <ac:spMkLst>
            <pc:docMk/>
            <pc:sldMk cId="3340478028" sldId="276"/>
            <ac:spMk id="4" creationId="{F4BFDC23-8C8F-4794-AD2B-DDF727DE26C9}"/>
          </ac:spMkLst>
        </pc:spChg>
      </pc:sldChg>
      <pc:sldChg chg="del">
        <pc:chgData name="Brown, Hayley (HA)" userId="3be75098-8bbf-4a29-97dc-aebe4077390b" providerId="ADAL" clId="{5E700662-4A27-4D36-91C7-D31E5096D34A}" dt="2023-03-25T19:14:04.229" v="300" actId="47"/>
        <pc:sldMkLst>
          <pc:docMk/>
          <pc:sldMk cId="3262717569" sldId="277"/>
        </pc:sldMkLst>
      </pc:sldChg>
      <pc:sldChg chg="del">
        <pc:chgData name="Brown, Hayley (HA)" userId="3be75098-8bbf-4a29-97dc-aebe4077390b" providerId="ADAL" clId="{5E700662-4A27-4D36-91C7-D31E5096D34A}" dt="2023-03-25T19:13:46.623" v="295" actId="47"/>
        <pc:sldMkLst>
          <pc:docMk/>
          <pc:sldMk cId="3335855407" sldId="285"/>
        </pc:sldMkLst>
      </pc:sldChg>
      <pc:sldChg chg="addSp modSp del">
        <pc:chgData name="Brown, Hayley (HA)" userId="3be75098-8bbf-4a29-97dc-aebe4077390b" providerId="ADAL" clId="{5E700662-4A27-4D36-91C7-D31E5096D34A}" dt="2023-03-25T19:13:50.254" v="298" actId="47"/>
        <pc:sldMkLst>
          <pc:docMk/>
          <pc:sldMk cId="1676752966" sldId="291"/>
        </pc:sldMkLst>
        <pc:spChg chg="add mod">
          <ac:chgData name="Brown, Hayley (HA)" userId="3be75098-8bbf-4a29-97dc-aebe4077390b" providerId="ADAL" clId="{5E700662-4A27-4D36-91C7-D31E5096D34A}" dt="2023-03-25T19:13:48.656" v="297"/>
          <ac:spMkLst>
            <pc:docMk/>
            <pc:sldMk cId="1676752966" sldId="291"/>
            <ac:spMk id="4" creationId="{264C190A-59BC-7A2F-2BFC-93D0D33B6C80}"/>
          </ac:spMkLst>
        </pc:spChg>
      </pc:sldChg>
      <pc:sldChg chg="addSp modSp del">
        <pc:chgData name="Brown, Hayley (HA)" userId="3be75098-8bbf-4a29-97dc-aebe4077390b" providerId="ADAL" clId="{5E700662-4A27-4D36-91C7-D31E5096D34A}" dt="2023-03-25T19:13:48.654" v="296" actId="47"/>
        <pc:sldMkLst>
          <pc:docMk/>
          <pc:sldMk cId="4233245788" sldId="292"/>
        </pc:sldMkLst>
        <pc:spChg chg="add mod">
          <ac:chgData name="Brown, Hayley (HA)" userId="3be75098-8bbf-4a29-97dc-aebe4077390b" providerId="ADAL" clId="{5E700662-4A27-4D36-91C7-D31E5096D34A}" dt="2023-03-25T19:13:42.371" v="294"/>
          <ac:spMkLst>
            <pc:docMk/>
            <pc:sldMk cId="4233245788" sldId="292"/>
            <ac:spMk id="4" creationId="{A6E1C9FF-13DC-640E-D1AB-60A9509271E9}"/>
          </ac:spMkLst>
        </pc:spChg>
      </pc:sldChg>
      <pc:sldChg chg="del ord">
        <pc:chgData name="Brown, Hayley (HA)" userId="3be75098-8bbf-4a29-97dc-aebe4077390b" providerId="ADAL" clId="{5E700662-4A27-4D36-91C7-D31E5096D34A}" dt="2023-03-25T19:14:07.527" v="301" actId="47"/>
        <pc:sldMkLst>
          <pc:docMk/>
          <pc:sldMk cId="1737384819" sldId="293"/>
        </pc:sldMkLst>
      </pc:sldChg>
      <pc:sldChg chg="modSp mod">
        <pc:chgData name="Brown, Hayley (HA)" userId="3be75098-8bbf-4a29-97dc-aebe4077390b" providerId="ADAL" clId="{5E700662-4A27-4D36-91C7-D31E5096D34A}" dt="2023-03-25T19:11:13.870" v="142" actId="20577"/>
        <pc:sldMkLst>
          <pc:docMk/>
          <pc:sldMk cId="1815625298" sldId="300"/>
        </pc:sldMkLst>
        <pc:graphicFrameChg chg="mod modGraphic">
          <ac:chgData name="Brown, Hayley (HA)" userId="3be75098-8bbf-4a29-97dc-aebe4077390b" providerId="ADAL" clId="{5E700662-4A27-4D36-91C7-D31E5096D34A}" dt="2023-03-25T19:11:13.870" v="142" actId="20577"/>
          <ac:graphicFrameMkLst>
            <pc:docMk/>
            <pc:sldMk cId="1815625298" sldId="300"/>
            <ac:graphicFrameMk id="5" creationId="{07F52575-84BD-EADC-30E4-26415C09DA39}"/>
          </ac:graphicFrameMkLst>
        </pc:graphicFrameChg>
      </pc:sldChg>
      <pc:sldChg chg="delSp modSp del mod">
        <pc:chgData name="Brown, Hayley (HA)" userId="3be75098-8bbf-4a29-97dc-aebe4077390b" providerId="ADAL" clId="{5E700662-4A27-4D36-91C7-D31E5096D34A}" dt="2023-03-25T19:11:16.251" v="143" actId="47"/>
        <pc:sldMkLst>
          <pc:docMk/>
          <pc:sldMk cId="2962072782" sldId="301"/>
        </pc:sldMkLst>
        <pc:spChg chg="del mod">
          <ac:chgData name="Brown, Hayley (HA)" userId="3be75098-8bbf-4a29-97dc-aebe4077390b" providerId="ADAL" clId="{5E700662-4A27-4D36-91C7-D31E5096D34A}" dt="2023-03-25T19:10:36.447" v="129" actId="478"/>
          <ac:spMkLst>
            <pc:docMk/>
            <pc:sldMk cId="2962072782" sldId="301"/>
            <ac:spMk id="10" creationId="{017954BB-B3E6-534E-B459-5D6B3E829D43}"/>
          </ac:spMkLst>
        </pc:spChg>
        <pc:spChg chg="del">
          <ac:chgData name="Brown, Hayley (HA)" userId="3be75098-8bbf-4a29-97dc-aebe4077390b" providerId="ADAL" clId="{5E700662-4A27-4D36-91C7-D31E5096D34A}" dt="2023-03-25T19:10:39.790" v="130" actId="478"/>
          <ac:spMkLst>
            <pc:docMk/>
            <pc:sldMk cId="2962072782" sldId="301"/>
            <ac:spMk id="11" creationId="{A00FB483-1597-AD76-6F9E-DAA6D0BA1040}"/>
          </ac:spMkLst>
        </pc:spChg>
      </pc:sldChg>
      <pc:sldChg chg="addSp modSp mod">
        <pc:chgData name="Brown, Hayley (HA)" userId="3be75098-8bbf-4a29-97dc-aebe4077390b" providerId="ADAL" clId="{5E700662-4A27-4D36-91C7-D31E5096D34A}" dt="2023-03-25T19:09:54.572" v="123" actId="14100"/>
        <pc:sldMkLst>
          <pc:docMk/>
          <pc:sldMk cId="4282602055" sldId="302"/>
        </pc:sldMkLst>
        <pc:spChg chg="mod">
          <ac:chgData name="Brown, Hayley (HA)" userId="3be75098-8bbf-4a29-97dc-aebe4077390b" providerId="ADAL" clId="{5E700662-4A27-4D36-91C7-D31E5096D34A}" dt="2023-03-25T19:04:14.091" v="32" actId="20577"/>
          <ac:spMkLst>
            <pc:docMk/>
            <pc:sldMk cId="4282602055" sldId="302"/>
            <ac:spMk id="2" creationId="{C28318D2-27CA-1093-FF78-5FA568EAE6A6}"/>
          </ac:spMkLst>
        </pc:spChg>
        <pc:spChg chg="mod">
          <ac:chgData name="Brown, Hayley (HA)" userId="3be75098-8bbf-4a29-97dc-aebe4077390b" providerId="ADAL" clId="{5E700662-4A27-4D36-91C7-D31E5096D34A}" dt="2023-03-25T19:09:54.572" v="123" actId="14100"/>
          <ac:spMkLst>
            <pc:docMk/>
            <pc:sldMk cId="4282602055" sldId="302"/>
            <ac:spMk id="3" creationId="{524906C0-FE0A-0D9B-7E2C-BC148E7AA2C2}"/>
          </ac:spMkLst>
        </pc:spChg>
        <pc:spChg chg="add mod">
          <ac:chgData name="Brown, Hayley (HA)" userId="3be75098-8bbf-4a29-97dc-aebe4077390b" providerId="ADAL" clId="{5E700662-4A27-4D36-91C7-D31E5096D34A}" dt="2023-03-25T19:09:49.074" v="122"/>
          <ac:spMkLst>
            <pc:docMk/>
            <pc:sldMk cId="4282602055" sldId="302"/>
            <ac:spMk id="5" creationId="{26A9F31A-C0C8-7093-CC72-DD6F349CFBAF}"/>
          </ac:spMkLst>
        </pc:spChg>
      </pc:sldChg>
      <pc:sldChg chg="del">
        <pc:chgData name="Brown, Hayley (HA)" userId="3be75098-8bbf-4a29-97dc-aebe4077390b" providerId="ADAL" clId="{5E700662-4A27-4D36-91C7-D31E5096D34A}" dt="2023-03-25T19:03:57.116" v="0" actId="47"/>
        <pc:sldMkLst>
          <pc:docMk/>
          <pc:sldMk cId="876412117" sldId="303"/>
        </pc:sldMkLst>
      </pc:sldChg>
      <pc:sldChg chg="add del">
        <pc:chgData name="Brown, Hayley (HA)" userId="3be75098-8bbf-4a29-97dc-aebe4077390b" providerId="ADAL" clId="{5E700662-4A27-4D36-91C7-D31E5096D34A}" dt="2023-03-25T19:10:21.141" v="125"/>
        <pc:sldMkLst>
          <pc:docMk/>
          <pc:sldMk cId="2278759032" sldId="304"/>
        </pc:sldMkLst>
      </pc:sldChg>
      <pc:sldChg chg="del">
        <pc:chgData name="Brown, Hayley (HA)" userId="3be75098-8bbf-4a29-97dc-aebe4077390b" providerId="ADAL" clId="{5E700662-4A27-4D36-91C7-D31E5096D34A}" dt="2023-03-25T19:10:23.602" v="126" actId="47"/>
        <pc:sldMkLst>
          <pc:docMk/>
          <pc:sldMk cId="1627623809" sldId="305"/>
        </pc:sldMkLst>
      </pc:sldChg>
      <pc:sldChg chg="add">
        <pc:chgData name="Brown, Hayley (HA)" userId="3be75098-8bbf-4a29-97dc-aebe4077390b" providerId="ADAL" clId="{5E700662-4A27-4D36-91C7-D31E5096D34A}" dt="2023-03-25T19:10:21.141" v="125"/>
        <pc:sldMkLst>
          <pc:docMk/>
          <pc:sldMk cId="3024515015" sldId="307"/>
        </pc:sldMkLst>
      </pc:sldChg>
      <pc:sldChg chg="addSp modSp add mod">
        <pc:chgData name="Brown, Hayley (HA)" userId="3be75098-8bbf-4a29-97dc-aebe4077390b" providerId="ADAL" clId="{5E700662-4A27-4D36-91C7-D31E5096D34A}" dt="2023-03-25T19:12:40.581" v="220" actId="14"/>
        <pc:sldMkLst>
          <pc:docMk/>
          <pc:sldMk cId="1942466745" sldId="308"/>
        </pc:sldMkLst>
        <pc:spChg chg="mod">
          <ac:chgData name="Brown, Hayley (HA)" userId="3be75098-8bbf-4a29-97dc-aebe4077390b" providerId="ADAL" clId="{5E700662-4A27-4D36-91C7-D31E5096D34A}" dt="2023-03-25T19:12:40.581" v="220" actId="14"/>
          <ac:spMkLst>
            <pc:docMk/>
            <pc:sldMk cId="1942466745" sldId="308"/>
            <ac:spMk id="13" creationId="{00000000-0000-0000-0000-000000000000}"/>
          </ac:spMkLst>
        </pc:spChg>
        <pc:spChg chg="mod">
          <ac:chgData name="Brown, Hayley (HA)" userId="3be75098-8bbf-4a29-97dc-aebe4077390b" providerId="ADAL" clId="{5E700662-4A27-4D36-91C7-D31E5096D34A}" dt="2023-03-25T19:12:14.717" v="190" actId="15"/>
          <ac:spMkLst>
            <pc:docMk/>
            <pc:sldMk cId="1942466745" sldId="308"/>
            <ac:spMk id="15" creationId="{8886236C-9817-4DCF-9716-A35FC9BDB4E5}"/>
          </ac:spMkLst>
        </pc:spChg>
        <pc:picChg chg="add mod">
          <ac:chgData name="Brown, Hayley (HA)" userId="3be75098-8bbf-4a29-97dc-aebe4077390b" providerId="ADAL" clId="{5E700662-4A27-4D36-91C7-D31E5096D34A}" dt="2023-03-25T19:12:03.148" v="146" actId="1076"/>
          <ac:picMkLst>
            <pc:docMk/>
            <pc:sldMk cId="1942466745" sldId="308"/>
            <ac:picMk id="3" creationId="{C8DA24DB-391C-A414-46A9-EE1DC0868282}"/>
          </ac:picMkLst>
        </pc:picChg>
      </pc:sldChg>
      <pc:sldChg chg="addSp delSp modSp new mod">
        <pc:chgData name="Brown, Hayley (HA)" userId="3be75098-8bbf-4a29-97dc-aebe4077390b" providerId="ADAL" clId="{5E700662-4A27-4D36-91C7-D31E5096D34A}" dt="2023-03-25T19:17:28.740" v="436" actId="1076"/>
        <pc:sldMkLst>
          <pc:docMk/>
          <pc:sldMk cId="3538738655" sldId="309"/>
        </pc:sldMkLst>
        <pc:spChg chg="mod">
          <ac:chgData name="Brown, Hayley (HA)" userId="3be75098-8bbf-4a29-97dc-aebe4077390b" providerId="ADAL" clId="{5E700662-4A27-4D36-91C7-D31E5096D34A}" dt="2023-03-25T19:15:28.828" v="334" actId="1076"/>
          <ac:spMkLst>
            <pc:docMk/>
            <pc:sldMk cId="3538738655" sldId="309"/>
            <ac:spMk id="2" creationId="{EE9B3581-F390-CA89-54BD-274C4D3A92FC}"/>
          </ac:spMkLst>
        </pc:spChg>
        <pc:spChg chg="del mod">
          <ac:chgData name="Brown, Hayley (HA)" userId="3be75098-8bbf-4a29-97dc-aebe4077390b" providerId="ADAL" clId="{5E700662-4A27-4D36-91C7-D31E5096D34A}" dt="2023-03-25T19:16:32.184" v="354" actId="478"/>
          <ac:spMkLst>
            <pc:docMk/>
            <pc:sldMk cId="3538738655" sldId="309"/>
            <ac:spMk id="3" creationId="{BFEC9B45-DD86-A231-9AC0-4ADB3524D625}"/>
          </ac:spMkLst>
        </pc:spChg>
        <pc:spChg chg="add mod">
          <ac:chgData name="Brown, Hayley (HA)" userId="3be75098-8bbf-4a29-97dc-aebe4077390b" providerId="ADAL" clId="{5E700662-4A27-4D36-91C7-D31E5096D34A}" dt="2023-03-25T19:14:17.997" v="303"/>
          <ac:spMkLst>
            <pc:docMk/>
            <pc:sldMk cId="3538738655" sldId="309"/>
            <ac:spMk id="4" creationId="{E7785783-F4AC-6709-7397-F06CA2B2E5F8}"/>
          </ac:spMkLst>
        </pc:spChg>
        <pc:spChg chg="add mod">
          <ac:chgData name="Brown, Hayley (HA)" userId="3be75098-8bbf-4a29-97dc-aebe4077390b" providerId="ADAL" clId="{5E700662-4A27-4D36-91C7-D31E5096D34A}" dt="2023-03-25T19:15:31.344" v="335" actId="1076"/>
          <ac:spMkLst>
            <pc:docMk/>
            <pc:sldMk cId="3538738655" sldId="309"/>
            <ac:spMk id="5" creationId="{97EB671F-B5B5-5A2C-31F1-06792A4AD2E7}"/>
          </ac:spMkLst>
        </pc:spChg>
        <pc:spChg chg="add mod">
          <ac:chgData name="Brown, Hayley (HA)" userId="3be75098-8bbf-4a29-97dc-aebe4077390b" providerId="ADAL" clId="{5E700662-4A27-4D36-91C7-D31E5096D34A}" dt="2023-03-25T19:16:25.103" v="352" actId="164"/>
          <ac:spMkLst>
            <pc:docMk/>
            <pc:sldMk cId="3538738655" sldId="309"/>
            <ac:spMk id="6" creationId="{A1209708-C5CF-E4EA-4209-127BB388E214}"/>
          </ac:spMkLst>
        </pc:spChg>
        <pc:spChg chg="add mod">
          <ac:chgData name="Brown, Hayley (HA)" userId="3be75098-8bbf-4a29-97dc-aebe4077390b" providerId="ADAL" clId="{5E700662-4A27-4D36-91C7-D31E5096D34A}" dt="2023-03-25T19:16:25.103" v="352" actId="164"/>
          <ac:spMkLst>
            <pc:docMk/>
            <pc:sldMk cId="3538738655" sldId="309"/>
            <ac:spMk id="7" creationId="{030D935C-24E7-1840-857F-4ABCED0B9083}"/>
          </ac:spMkLst>
        </pc:spChg>
        <pc:spChg chg="add mod">
          <ac:chgData name="Brown, Hayley (HA)" userId="3be75098-8bbf-4a29-97dc-aebe4077390b" providerId="ADAL" clId="{5E700662-4A27-4D36-91C7-D31E5096D34A}" dt="2023-03-25T19:16:51.277" v="394" actId="20577"/>
          <ac:spMkLst>
            <pc:docMk/>
            <pc:sldMk cId="3538738655" sldId="309"/>
            <ac:spMk id="11" creationId="{89F4E8AD-B4B8-9B89-2E9E-902977A57361}"/>
          </ac:spMkLst>
        </pc:spChg>
        <pc:spChg chg="add mod">
          <ac:chgData name="Brown, Hayley (HA)" userId="3be75098-8bbf-4a29-97dc-aebe4077390b" providerId="ADAL" clId="{5E700662-4A27-4D36-91C7-D31E5096D34A}" dt="2023-03-25T19:17:28.740" v="436" actId="1076"/>
          <ac:spMkLst>
            <pc:docMk/>
            <pc:sldMk cId="3538738655" sldId="309"/>
            <ac:spMk id="12" creationId="{8DC0F251-5847-28AB-66D0-9FAD05A63064}"/>
          </ac:spMkLst>
        </pc:spChg>
        <pc:grpChg chg="add mod">
          <ac:chgData name="Brown, Hayley (HA)" userId="3be75098-8bbf-4a29-97dc-aebe4077390b" providerId="ADAL" clId="{5E700662-4A27-4D36-91C7-D31E5096D34A}" dt="2023-03-25T19:16:25.103" v="352" actId="164"/>
          <ac:grpSpMkLst>
            <pc:docMk/>
            <pc:sldMk cId="3538738655" sldId="309"/>
            <ac:grpSpMk id="10" creationId="{3A4B210A-A16A-71C6-9779-23AC73A27CCA}"/>
          </ac:grpSpMkLst>
        </pc:grpChg>
        <pc:picChg chg="add mod">
          <ac:chgData name="Brown, Hayley (HA)" userId="3be75098-8bbf-4a29-97dc-aebe4077390b" providerId="ADAL" clId="{5E700662-4A27-4D36-91C7-D31E5096D34A}" dt="2023-03-25T19:16:25.103" v="352" actId="164"/>
          <ac:picMkLst>
            <pc:docMk/>
            <pc:sldMk cId="3538738655" sldId="309"/>
            <ac:picMk id="8" creationId="{F980DD8A-B82D-3DDE-E4B9-FF5CB81B7ECD}"/>
          </ac:picMkLst>
        </pc:picChg>
        <pc:picChg chg="add mod">
          <ac:chgData name="Brown, Hayley (HA)" userId="3be75098-8bbf-4a29-97dc-aebe4077390b" providerId="ADAL" clId="{5E700662-4A27-4D36-91C7-D31E5096D34A}" dt="2023-03-25T19:16:25.103" v="352" actId="164"/>
          <ac:picMkLst>
            <pc:docMk/>
            <pc:sldMk cId="3538738655" sldId="309"/>
            <ac:picMk id="9" creationId="{B1D0C325-5948-A6A4-25E6-37E5204811A4}"/>
          </ac:picMkLst>
        </pc:picChg>
        <pc:picChg chg="add mod">
          <ac:chgData name="Brown, Hayley (HA)" userId="3be75098-8bbf-4a29-97dc-aebe4077390b" providerId="ADAL" clId="{5E700662-4A27-4D36-91C7-D31E5096D34A}" dt="2023-03-25T19:17:16.697" v="404" actId="1076"/>
          <ac:picMkLst>
            <pc:docMk/>
            <pc:sldMk cId="3538738655" sldId="309"/>
            <ac:picMk id="13" creationId="{A63D18C3-AE7B-9FAD-7830-BF30B3BC3D25}"/>
          </ac:picMkLst>
        </pc:picChg>
      </pc:sldChg>
      <pc:sldChg chg="delSp add del mod">
        <pc:chgData name="Brown, Hayley (HA)" userId="3be75098-8bbf-4a29-97dc-aebe4077390b" providerId="ADAL" clId="{5E700662-4A27-4D36-91C7-D31E5096D34A}" dt="2023-03-25T19:15:20.974" v="333" actId="47"/>
        <pc:sldMkLst>
          <pc:docMk/>
          <pc:sldMk cId="3236512755" sldId="310"/>
        </pc:sldMkLst>
        <pc:spChg chg="del">
          <ac:chgData name="Brown, Hayley (HA)" userId="3be75098-8bbf-4a29-97dc-aebe4077390b" providerId="ADAL" clId="{5E700662-4A27-4D36-91C7-D31E5096D34A}" dt="2023-03-25T19:15:00.357" v="331" actId="478"/>
          <ac:spMkLst>
            <pc:docMk/>
            <pc:sldMk cId="3236512755" sldId="310"/>
            <ac:spMk id="5" creationId="{97EB671F-B5B5-5A2C-31F1-06792A4AD2E7}"/>
          </ac:spMkLst>
        </pc:spChg>
        <pc:spChg chg="del">
          <ac:chgData name="Brown, Hayley (HA)" userId="3be75098-8bbf-4a29-97dc-aebe4077390b" providerId="ADAL" clId="{5E700662-4A27-4D36-91C7-D31E5096D34A}" dt="2023-03-25T19:15:03.633" v="332" actId="478"/>
          <ac:spMkLst>
            <pc:docMk/>
            <pc:sldMk cId="3236512755" sldId="310"/>
            <ac:spMk id="6" creationId="{A1209708-C5CF-E4EA-4209-127BB388E214}"/>
          </ac:spMkLst>
        </pc:spChg>
        <pc:spChg chg="del">
          <ac:chgData name="Brown, Hayley (HA)" userId="3be75098-8bbf-4a29-97dc-aebe4077390b" providerId="ADAL" clId="{5E700662-4A27-4D36-91C7-D31E5096D34A}" dt="2023-03-25T19:15:03.633" v="332" actId="478"/>
          <ac:spMkLst>
            <pc:docMk/>
            <pc:sldMk cId="3236512755" sldId="310"/>
            <ac:spMk id="7" creationId="{030D935C-24E7-1840-857F-4ABCED0B9083}"/>
          </ac:spMkLst>
        </pc:spChg>
        <pc:picChg chg="del">
          <ac:chgData name="Brown, Hayley (HA)" userId="3be75098-8bbf-4a29-97dc-aebe4077390b" providerId="ADAL" clId="{5E700662-4A27-4D36-91C7-D31E5096D34A}" dt="2023-03-25T19:15:03.633" v="332" actId="478"/>
          <ac:picMkLst>
            <pc:docMk/>
            <pc:sldMk cId="3236512755" sldId="310"/>
            <ac:picMk id="8" creationId="{F980DD8A-B82D-3DDE-E4B9-FF5CB81B7ECD}"/>
          </ac:picMkLst>
        </pc:picChg>
        <pc:picChg chg="del">
          <ac:chgData name="Brown, Hayley (HA)" userId="3be75098-8bbf-4a29-97dc-aebe4077390b" providerId="ADAL" clId="{5E700662-4A27-4D36-91C7-D31E5096D34A}" dt="2023-03-25T19:15:03.633" v="332" actId="478"/>
          <ac:picMkLst>
            <pc:docMk/>
            <pc:sldMk cId="3236512755" sldId="310"/>
            <ac:picMk id="9" creationId="{B1D0C325-5948-A6A4-25E6-37E5204811A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88459F-11BD-4F9D-AF64-95BBB10201AF}" type="datetimeFigureOut">
              <a:rPr lang="en-US" smtClean="0"/>
              <a:t>3/25/2023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3129404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88459F-11BD-4F9D-AF64-95BBB10201AF}" type="datetimeFigureOut">
              <a:rPr lang="en-US" smtClean="0"/>
              <a:t>3/25/2023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2229918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88459F-11BD-4F9D-AF64-95BBB10201AF}" type="datetimeFigureOut">
              <a:rPr lang="en-US" smtClean="0"/>
              <a:t>3/25/2023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4153400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88459F-11BD-4F9D-AF64-95BBB10201AF}" type="datetimeFigureOut">
              <a:rPr lang="en-US" smtClean="0"/>
              <a:t>3/25/2023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802082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88459F-11BD-4F9D-AF64-95BBB10201AF}" type="datetimeFigureOut">
              <a:rPr lang="en-US" smtClean="0"/>
              <a:t>3/25/2023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348259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88459F-11BD-4F9D-AF64-95BBB10201AF}" type="datetimeFigureOut">
              <a:rPr lang="en-US" smtClean="0"/>
              <a:t>3/25/2023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2377607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88459F-11BD-4F9D-AF64-95BBB10201AF}" type="datetimeFigureOut">
              <a:rPr lang="en-US" smtClean="0"/>
              <a:t>3/25/2023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2254169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88459F-11BD-4F9D-AF64-95BBB10201AF}" type="datetimeFigureOut">
              <a:rPr lang="en-US" smtClean="0"/>
              <a:t>3/25/2023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2821951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8459F-11BD-4F9D-AF64-95BBB10201AF}" type="datetimeFigureOut">
              <a:rPr lang="en-US" smtClean="0"/>
              <a:t>3/25/2023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2769497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88459F-11BD-4F9D-AF64-95BBB10201AF}" type="datetimeFigureOut">
              <a:rPr lang="en-US" smtClean="0"/>
              <a:t>3/25/2023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424857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88459F-11BD-4F9D-AF64-95BBB10201AF}" type="datetimeFigureOut">
              <a:rPr lang="en-US" smtClean="0"/>
              <a:t>3/25/2023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1502456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8459F-11BD-4F9D-AF64-95BBB10201AF}" type="datetimeFigureOut">
              <a:rPr lang="en-US" smtClean="0"/>
              <a:t>3/25/2023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C12A4-01F7-4CA2-8128-14C7DEE44D12}" type="slidenum">
              <a:rPr lang="en-US" smtClean="0"/>
              <a:t>‹#›</a:t>
            </a:fld>
            <a:endParaRPr lang="en-US" dirty="0"/>
          </a:p>
        </p:txBody>
      </p:sp>
      <p:sp>
        <p:nvSpPr>
          <p:cNvPr id="7" name="MSIPCMContentMarking" descr="{&quot;HashCode&quot;:-522956323,&quot;Placement&quot;:&quot;Footer&quot;,&quot;Top&quot;:519.343,&quot;Left&quot;:434.047333,&quot;SlideWidth&quot;:960,&quot;SlideHeight&quot;:540}">
            <a:extLst>
              <a:ext uri="{FF2B5EF4-FFF2-40B4-BE49-F238E27FC236}">
                <a16:creationId xmlns:a16="http://schemas.microsoft.com/office/drawing/2014/main" id="{C7309F36-E735-4880-A5C3-82787C9C491A}"/>
              </a:ext>
            </a:extLst>
          </p:cNvPr>
          <p:cNvSpPr txBox="1"/>
          <p:nvPr userDrawn="1"/>
        </p:nvSpPr>
        <p:spPr>
          <a:xfrm>
            <a:off x="5512401" y="6595656"/>
            <a:ext cx="1167199"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Calibri" panose="020F0502020204030204" pitchFamily="34" charset="0"/>
              </a:rPr>
              <a:t>General Business</a:t>
            </a:r>
          </a:p>
        </p:txBody>
      </p:sp>
    </p:spTree>
    <p:extLst>
      <p:ext uri="{BB962C8B-B14F-4D97-AF65-F5344CB8AC3E}">
        <p14:creationId xmlns:p14="http://schemas.microsoft.com/office/powerpoint/2010/main" val="41947333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596666"/>
            <a:ext cx="5943600" cy="2147926"/>
          </a:xfrm>
        </p:spPr>
        <p:txBody>
          <a:bodyPr/>
          <a:lstStyle/>
          <a:p>
            <a:r>
              <a:rPr lang="en-US" dirty="0"/>
              <a:t>POLY Industrial Advisory Board</a:t>
            </a:r>
          </a:p>
        </p:txBody>
      </p:sp>
      <p:pic>
        <p:nvPicPr>
          <p:cNvPr id="5" name="Picture 28" descr="iabpin.jpg"/>
          <p:cNvPicPr>
            <a:picLocks noChangeAspect="1"/>
          </p:cNvPicPr>
          <p:nvPr/>
        </p:nvPicPr>
        <p:blipFill>
          <a:blip r:embed="rId2">
            <a:extLst>
              <a:ext uri="{28A0092B-C50C-407E-A947-70E740481C1C}">
                <a14:useLocalDpi xmlns:a14="http://schemas.microsoft.com/office/drawing/2010/main" val="0"/>
              </a:ext>
            </a:extLst>
          </a:blip>
          <a:srcRect b="3159"/>
          <a:stretch>
            <a:fillRect/>
          </a:stretch>
        </p:blipFill>
        <p:spPr bwMode="auto">
          <a:xfrm>
            <a:off x="219348" y="152401"/>
            <a:ext cx="1390104" cy="17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590302" y="5419780"/>
            <a:ext cx="3526350" cy="830997"/>
          </a:xfrm>
          <a:prstGeom prst="rect">
            <a:avLst/>
          </a:prstGeom>
        </p:spPr>
        <p:txBody>
          <a:bodyPr wrap="none">
            <a:spAutoFit/>
          </a:bodyPr>
          <a:lstStyle/>
          <a:p>
            <a:r>
              <a:rPr lang="en-US" sz="2400" u="sng" dirty="0">
                <a:solidFill>
                  <a:prstClr val="white"/>
                </a:solidFill>
              </a:rPr>
              <a:t>Chair</a:t>
            </a:r>
            <a:r>
              <a:rPr lang="en-US" sz="2400" dirty="0">
                <a:solidFill>
                  <a:prstClr val="white"/>
                </a:solidFill>
              </a:rPr>
              <a:t>: Hayley Brown (Dow)</a:t>
            </a:r>
          </a:p>
          <a:p>
            <a:r>
              <a:rPr lang="en-US" sz="2400" dirty="0">
                <a:solidFill>
                  <a:prstClr val="white"/>
                </a:solidFill>
              </a:rPr>
              <a:t>Co-Chair- TBD</a:t>
            </a:r>
          </a:p>
        </p:txBody>
      </p:sp>
      <p:sp>
        <p:nvSpPr>
          <p:cNvPr id="4" name="Rectangle 3"/>
          <p:cNvSpPr/>
          <p:nvPr/>
        </p:nvSpPr>
        <p:spPr>
          <a:xfrm>
            <a:off x="5517582" y="4374517"/>
            <a:ext cx="5271636"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solidFill>
                  <a:schemeClr val="accent4"/>
                </a:solidFill>
                <a:effectLst/>
              </a:rPr>
              <a:t>Annual dues: $1,500</a:t>
            </a:r>
          </a:p>
          <a:p>
            <a:pPr algn="ctr"/>
            <a:r>
              <a:rPr lang="en-US" sz="3600" b="1" dirty="0">
                <a:ln/>
                <a:solidFill>
                  <a:schemeClr val="accent4"/>
                </a:solidFill>
              </a:rPr>
              <a:t>Small company dues: $500</a:t>
            </a:r>
            <a:endParaRPr lang="en-US" sz="3600" b="1" cap="none" spc="0" dirty="0">
              <a:ln/>
              <a:solidFill>
                <a:schemeClr val="accent4"/>
              </a:solidFill>
              <a:effectLst/>
            </a:endParaRPr>
          </a:p>
        </p:txBody>
      </p:sp>
      <p:sp>
        <p:nvSpPr>
          <p:cNvPr id="2" name="Footer Placeholder 1">
            <a:extLst>
              <a:ext uri="{FF2B5EF4-FFF2-40B4-BE49-F238E27FC236}">
                <a16:creationId xmlns:a16="http://schemas.microsoft.com/office/drawing/2014/main" id="{64EB3080-FB5F-46CD-BA3F-3D42669F2C56}"/>
              </a:ext>
            </a:extLst>
          </p:cNvPr>
          <p:cNvSpPr>
            <a:spLocks noGrp="1"/>
          </p:cNvSpPr>
          <p:nvPr>
            <p:ph type="ftr" sz="quarter" idx="11"/>
          </p:nvPr>
        </p:nvSpPr>
        <p:spPr/>
        <p:txBody>
          <a:bodyPr/>
          <a:lstStyle/>
          <a:p>
            <a:endParaRPr lang="en-US" dirty="0"/>
          </a:p>
        </p:txBody>
      </p:sp>
      <p:pic>
        <p:nvPicPr>
          <p:cNvPr id="8" name="Picture 7" descr="Logo, company name&#10;&#10;Description automatically generated">
            <a:extLst>
              <a:ext uri="{FF2B5EF4-FFF2-40B4-BE49-F238E27FC236}">
                <a16:creationId xmlns:a16="http://schemas.microsoft.com/office/drawing/2014/main" id="{261247D7-ABB5-FE52-EA79-CCC9EBAAA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2715" y="387877"/>
            <a:ext cx="4089581" cy="3986640"/>
          </a:xfrm>
          <a:prstGeom prst="rect">
            <a:avLst/>
          </a:prstGeom>
        </p:spPr>
      </p:pic>
      <p:sp>
        <p:nvSpPr>
          <p:cNvPr id="6" name="Rectangle 5">
            <a:extLst>
              <a:ext uri="{FF2B5EF4-FFF2-40B4-BE49-F238E27FC236}">
                <a16:creationId xmlns:a16="http://schemas.microsoft.com/office/drawing/2014/main" id="{38C02877-843F-3CEF-B5DC-8AEFD75D0032}"/>
              </a:ext>
            </a:extLst>
          </p:cNvPr>
          <p:cNvSpPr/>
          <p:nvPr/>
        </p:nvSpPr>
        <p:spPr>
          <a:xfrm>
            <a:off x="2820631" y="152401"/>
            <a:ext cx="3599023"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solidFill>
                  <a:schemeClr val="accent4"/>
                </a:solidFill>
                <a:effectLst/>
              </a:rPr>
              <a:t>Adding updated logos!</a:t>
            </a:r>
          </a:p>
        </p:txBody>
      </p:sp>
    </p:spTree>
    <p:extLst>
      <p:ext uri="{BB962C8B-B14F-4D97-AF65-F5344CB8AC3E}">
        <p14:creationId xmlns:p14="http://schemas.microsoft.com/office/powerpoint/2010/main" val="2591652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AB48-042A-A08D-4207-36B361BD0AC0}"/>
              </a:ext>
            </a:extLst>
          </p:cNvPr>
          <p:cNvSpPr>
            <a:spLocks noGrp="1"/>
          </p:cNvSpPr>
          <p:nvPr>
            <p:ph type="title"/>
          </p:nvPr>
        </p:nvSpPr>
        <p:spPr>
          <a:xfrm>
            <a:off x="0" y="29183"/>
            <a:ext cx="12192000" cy="2029906"/>
          </a:xfrm>
        </p:spPr>
        <p:txBody>
          <a:bodyPr>
            <a:normAutofit/>
          </a:bodyPr>
          <a:lstStyle/>
          <a:p>
            <a:pPr algn="ctr"/>
            <a:r>
              <a:rPr lang="en-US" b="1" dirty="0"/>
              <a:t>CALL FOR AWARD SUBMISSIONS</a:t>
            </a:r>
            <a:endParaRPr lang="en-US" b="1" dirty="0">
              <a:solidFill>
                <a:srgbClr val="FFFF00"/>
              </a:solidFill>
            </a:endParaRPr>
          </a:p>
        </p:txBody>
      </p:sp>
      <p:sp>
        <p:nvSpPr>
          <p:cNvPr id="3" name="Content Placeholder 2">
            <a:extLst>
              <a:ext uri="{FF2B5EF4-FFF2-40B4-BE49-F238E27FC236}">
                <a16:creationId xmlns:a16="http://schemas.microsoft.com/office/drawing/2014/main" id="{6B1488A0-FF71-8257-E793-E608C26946D7}"/>
              </a:ext>
            </a:extLst>
          </p:cNvPr>
          <p:cNvSpPr>
            <a:spLocks noGrp="1"/>
          </p:cNvSpPr>
          <p:nvPr>
            <p:ph idx="1"/>
          </p:nvPr>
        </p:nvSpPr>
        <p:spPr>
          <a:xfrm>
            <a:off x="838200" y="3605786"/>
            <a:ext cx="10515600" cy="2843652"/>
          </a:xfrm>
        </p:spPr>
        <p:txBody>
          <a:bodyPr/>
          <a:lstStyle/>
          <a:p>
            <a:r>
              <a:rPr lang="en-US" dirty="0"/>
              <a:t>Industrial Polymer Scientist </a:t>
            </a:r>
          </a:p>
          <a:p>
            <a:r>
              <a:rPr lang="en-US" dirty="0"/>
              <a:t>Award Deadline: </a:t>
            </a:r>
            <a:r>
              <a:rPr lang="en-US" dirty="0">
                <a:solidFill>
                  <a:srgbClr val="F3B700"/>
                </a:solidFill>
              </a:rPr>
              <a:t>7/31/2022</a:t>
            </a:r>
            <a:r>
              <a:rPr lang="en-US" dirty="0">
                <a:solidFill>
                  <a:srgbClr val="FFFF00"/>
                </a:solidFill>
              </a:rPr>
              <a:t> </a:t>
            </a:r>
          </a:p>
          <a:p>
            <a:r>
              <a:rPr lang="en-US" dirty="0"/>
              <a:t>Purpose: Recognize outstanding industrial innovation and  creativity in the application of Polymer Science.</a:t>
            </a:r>
          </a:p>
        </p:txBody>
      </p:sp>
      <p:sp>
        <p:nvSpPr>
          <p:cNvPr id="4" name="Rectangle 3">
            <a:extLst>
              <a:ext uri="{FF2B5EF4-FFF2-40B4-BE49-F238E27FC236}">
                <a16:creationId xmlns:a16="http://schemas.microsoft.com/office/drawing/2014/main" id="{A1248D81-FDEE-7E1E-4EEE-9166E71E8BA5}"/>
              </a:ext>
            </a:extLst>
          </p:cNvPr>
          <p:cNvSpPr/>
          <p:nvPr/>
        </p:nvSpPr>
        <p:spPr>
          <a:xfrm>
            <a:off x="0" y="1748601"/>
            <a:ext cx="12192000"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IPS AWARD</a:t>
            </a:r>
          </a:p>
        </p:txBody>
      </p:sp>
      <p:sp>
        <p:nvSpPr>
          <p:cNvPr id="6" name="TextBox 5">
            <a:extLst>
              <a:ext uri="{FF2B5EF4-FFF2-40B4-BE49-F238E27FC236}">
                <a16:creationId xmlns:a16="http://schemas.microsoft.com/office/drawing/2014/main" id="{5F09A793-D4E6-95B3-7CE2-873F92B1E632}"/>
              </a:ext>
            </a:extLst>
          </p:cNvPr>
          <p:cNvSpPr txBox="1"/>
          <p:nvPr/>
        </p:nvSpPr>
        <p:spPr>
          <a:xfrm>
            <a:off x="4279764" y="6148200"/>
            <a:ext cx="3210534" cy="400110"/>
          </a:xfrm>
          <a:prstGeom prst="rect">
            <a:avLst/>
          </a:prstGeom>
          <a:noFill/>
        </p:spPr>
        <p:txBody>
          <a:bodyPr wrap="square">
            <a:spAutoFit/>
          </a:bodyPr>
          <a:lstStyle/>
          <a:p>
            <a:r>
              <a:rPr lang="en-US" sz="2000" dirty="0"/>
              <a:t>https://polyacs.org/awards/</a:t>
            </a:r>
          </a:p>
        </p:txBody>
      </p:sp>
      <p:sp>
        <p:nvSpPr>
          <p:cNvPr id="5" name="Footer Placeholder 4">
            <a:extLst>
              <a:ext uri="{FF2B5EF4-FFF2-40B4-BE49-F238E27FC236}">
                <a16:creationId xmlns:a16="http://schemas.microsoft.com/office/drawing/2014/main" id="{981B02C4-E023-4A2F-A7D5-F0F21D09684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93549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809" y="3196033"/>
            <a:ext cx="10515600" cy="2852737"/>
          </a:xfrm>
        </p:spPr>
        <p:txBody>
          <a:bodyPr/>
          <a:lstStyle/>
          <a:p>
            <a:pPr algn="ctr"/>
            <a:r>
              <a:rPr lang="en-US" dirty="0"/>
              <a:t>Thank you</a:t>
            </a:r>
          </a:p>
        </p:txBody>
      </p:sp>
      <p:pic>
        <p:nvPicPr>
          <p:cNvPr id="4" name="Picture 28" descr="iabpin.jpg"/>
          <p:cNvPicPr>
            <a:picLocks noChangeAspect="1"/>
          </p:cNvPicPr>
          <p:nvPr/>
        </p:nvPicPr>
        <p:blipFill>
          <a:blip r:embed="rId2">
            <a:extLst>
              <a:ext uri="{28A0092B-C50C-407E-A947-70E740481C1C}">
                <a14:useLocalDpi xmlns:a14="http://schemas.microsoft.com/office/drawing/2010/main" val="0"/>
              </a:ext>
            </a:extLst>
          </a:blip>
          <a:srcRect b="3159"/>
          <a:stretch>
            <a:fillRect/>
          </a:stretch>
        </p:blipFill>
        <p:spPr bwMode="auto">
          <a:xfrm>
            <a:off x="5387671" y="3238896"/>
            <a:ext cx="1390104" cy="17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0680" y="1007270"/>
            <a:ext cx="11324122"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solidFill>
                  <a:schemeClr val="accent4"/>
                </a:solidFill>
                <a:effectLst/>
              </a:rPr>
              <a:t>Industrial Advisory Board</a:t>
            </a:r>
          </a:p>
          <a:p>
            <a:pPr algn="ctr"/>
            <a:endParaRPr lang="en-US" sz="3600" b="1" cap="none" spc="0" dirty="0">
              <a:ln/>
              <a:solidFill>
                <a:schemeClr val="accent4"/>
              </a:solidFill>
              <a:effectLst/>
            </a:endParaRPr>
          </a:p>
        </p:txBody>
      </p:sp>
      <p:cxnSp>
        <p:nvCxnSpPr>
          <p:cNvPr id="8" name="Straight Connector 7"/>
          <p:cNvCxnSpPr/>
          <p:nvPr/>
        </p:nvCxnSpPr>
        <p:spPr>
          <a:xfrm>
            <a:off x="700809" y="2888452"/>
            <a:ext cx="10790382"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FB526E48-5274-4382-AE82-9F90E39CBE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91944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F5F7E-58E2-72EB-FE9A-D074F1EBBC5C}"/>
              </a:ext>
            </a:extLst>
          </p:cNvPr>
          <p:cNvSpPr>
            <a:spLocks noGrp="1"/>
          </p:cNvSpPr>
          <p:nvPr>
            <p:ph type="title"/>
          </p:nvPr>
        </p:nvSpPr>
        <p:spPr/>
        <p:txBody>
          <a:bodyPr/>
          <a:lstStyle/>
          <a:p>
            <a:r>
              <a:rPr lang="en-US" dirty="0"/>
              <a:t>Notes</a:t>
            </a:r>
          </a:p>
        </p:txBody>
      </p:sp>
      <p:sp>
        <p:nvSpPr>
          <p:cNvPr id="3" name="Text Placeholder 2">
            <a:extLst>
              <a:ext uri="{FF2B5EF4-FFF2-40B4-BE49-F238E27FC236}">
                <a16:creationId xmlns:a16="http://schemas.microsoft.com/office/drawing/2014/main" id="{AB9DFD47-247A-0FAF-DC1E-3CDDB17B1A9A}"/>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EDD8ACBC-6D84-4D08-8453-6680C749D5F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30088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9CE8E-BCA0-4E2D-9028-FA9A5AF82A60}"/>
              </a:ext>
            </a:extLst>
          </p:cNvPr>
          <p:cNvSpPr>
            <a:spLocks noGrp="1"/>
          </p:cNvSpPr>
          <p:nvPr>
            <p:ph type="title"/>
          </p:nvPr>
        </p:nvSpPr>
        <p:spPr>
          <a:xfrm>
            <a:off x="177557" y="-103111"/>
            <a:ext cx="10515600" cy="1325563"/>
          </a:xfrm>
        </p:spPr>
        <p:txBody>
          <a:bodyPr/>
          <a:lstStyle/>
          <a:p>
            <a:r>
              <a:rPr lang="en-US" dirty="0"/>
              <a:t>In 2022-</a:t>
            </a:r>
          </a:p>
        </p:txBody>
      </p:sp>
      <p:sp>
        <p:nvSpPr>
          <p:cNvPr id="3" name="Rectangle 2">
            <a:extLst>
              <a:ext uri="{FF2B5EF4-FFF2-40B4-BE49-F238E27FC236}">
                <a16:creationId xmlns:a16="http://schemas.microsoft.com/office/drawing/2014/main" id="{E536518F-24A4-41CB-89CE-C2717B73D9BD}"/>
              </a:ext>
            </a:extLst>
          </p:cNvPr>
          <p:cNvSpPr/>
          <p:nvPr/>
        </p:nvSpPr>
        <p:spPr>
          <a:xfrm>
            <a:off x="325388" y="1583790"/>
            <a:ext cx="2903452"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4000" b="1" cap="none" spc="0" dirty="0">
                <a:ln/>
                <a:solidFill>
                  <a:schemeClr val="accent4"/>
                </a:solidFill>
                <a:effectLst/>
              </a:rPr>
              <a:t>Budget</a:t>
            </a:r>
          </a:p>
        </p:txBody>
      </p:sp>
      <p:graphicFrame>
        <p:nvGraphicFramePr>
          <p:cNvPr id="6" name="Table 5">
            <a:extLst>
              <a:ext uri="{FF2B5EF4-FFF2-40B4-BE49-F238E27FC236}">
                <a16:creationId xmlns:a16="http://schemas.microsoft.com/office/drawing/2014/main" id="{3CF2C77F-91C1-4F84-AB15-D0AA8D661AE3}"/>
              </a:ext>
            </a:extLst>
          </p:cNvPr>
          <p:cNvGraphicFramePr>
            <a:graphicFrameLocks noGrp="1"/>
          </p:cNvGraphicFramePr>
          <p:nvPr>
            <p:extLst>
              <p:ext uri="{D42A27DB-BD31-4B8C-83A1-F6EECF244321}">
                <p14:modId xmlns:p14="http://schemas.microsoft.com/office/powerpoint/2010/main" val="718262179"/>
              </p:ext>
            </p:extLst>
          </p:nvPr>
        </p:nvGraphicFramePr>
        <p:xfrm>
          <a:off x="2724505" y="927527"/>
          <a:ext cx="6098482" cy="5482035"/>
        </p:xfrm>
        <a:graphic>
          <a:graphicData uri="http://schemas.openxmlformats.org/drawingml/2006/table">
            <a:tbl>
              <a:tblPr firstRow="1" firstCol="1" bandRow="1">
                <a:tableStyleId>{00A15C55-8517-42AA-B614-E9B94910E393}</a:tableStyleId>
              </a:tblPr>
              <a:tblGrid>
                <a:gridCol w="2031668">
                  <a:extLst>
                    <a:ext uri="{9D8B030D-6E8A-4147-A177-3AD203B41FA5}">
                      <a16:colId xmlns:a16="http://schemas.microsoft.com/office/drawing/2014/main" val="2123545675"/>
                    </a:ext>
                  </a:extLst>
                </a:gridCol>
                <a:gridCol w="2033407">
                  <a:extLst>
                    <a:ext uri="{9D8B030D-6E8A-4147-A177-3AD203B41FA5}">
                      <a16:colId xmlns:a16="http://schemas.microsoft.com/office/drawing/2014/main" val="2152017806"/>
                    </a:ext>
                  </a:extLst>
                </a:gridCol>
                <a:gridCol w="2033407">
                  <a:extLst>
                    <a:ext uri="{9D8B030D-6E8A-4147-A177-3AD203B41FA5}">
                      <a16:colId xmlns:a16="http://schemas.microsoft.com/office/drawing/2014/main" val="2853118182"/>
                    </a:ext>
                  </a:extLst>
                </a:gridCol>
              </a:tblGrid>
              <a:tr h="336783">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Proposed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To date - Aug</a:t>
                      </a:r>
                    </a:p>
                  </a:txBody>
                  <a:tcPr marL="68580" marR="68580" marT="0" marB="0"/>
                </a:tc>
                <a:extLst>
                  <a:ext uri="{0D108BD9-81ED-4DB2-BD59-A6C34878D82A}">
                    <a16:rowId xmlns:a16="http://schemas.microsoft.com/office/drawing/2014/main" val="3024681850"/>
                  </a:ext>
                </a:extLst>
              </a:tr>
              <a:tr h="404166">
                <a:tc>
                  <a:txBody>
                    <a:bodyPr/>
                    <a:lstStyle/>
                    <a:p>
                      <a:pPr marL="0" marR="0">
                        <a:lnSpc>
                          <a:spcPct val="107000"/>
                        </a:lnSpc>
                        <a:spcBef>
                          <a:spcPts val="0"/>
                        </a:spcBef>
                        <a:spcAft>
                          <a:spcPts val="0"/>
                        </a:spcAft>
                      </a:pPr>
                      <a:r>
                        <a:rPr lang="en-US" sz="2400" dirty="0">
                          <a:effectLst/>
                        </a:rPr>
                        <a:t>Income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b="1" dirty="0">
                          <a:effectLst/>
                        </a:rPr>
                        <a:t>23,000.00</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17,500.00</a:t>
                      </a:r>
                    </a:p>
                  </a:txBody>
                  <a:tcPr marL="68580" marR="68580" marT="0" marB="0"/>
                </a:tc>
                <a:extLst>
                  <a:ext uri="{0D108BD9-81ED-4DB2-BD59-A6C34878D82A}">
                    <a16:rowId xmlns:a16="http://schemas.microsoft.com/office/drawing/2014/main" val="21876927"/>
                  </a:ext>
                </a:extLst>
              </a:tr>
              <a:tr h="336783">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4291744869"/>
                  </a:ext>
                </a:extLst>
              </a:tr>
              <a:tr h="336783">
                <a:tc>
                  <a:txBody>
                    <a:bodyPr/>
                    <a:lstStyle/>
                    <a:p>
                      <a:pPr marL="0" marR="0">
                        <a:lnSpc>
                          <a:spcPct val="107000"/>
                        </a:lnSpc>
                        <a:spcBef>
                          <a:spcPts val="0"/>
                        </a:spcBef>
                        <a:spcAft>
                          <a:spcPts val="0"/>
                        </a:spcAft>
                      </a:pPr>
                      <a:r>
                        <a:rPr lang="en-US" sz="2000" dirty="0">
                          <a:effectLst/>
                        </a:rPr>
                        <a:t>Expenses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1550207"/>
                  </a:ext>
                </a:extLst>
              </a:tr>
              <a:tr h="336783">
                <a:tc>
                  <a:txBody>
                    <a:bodyPr/>
                    <a:lstStyle/>
                    <a:p>
                      <a:pPr marL="0" marR="0" algn="r">
                        <a:lnSpc>
                          <a:spcPct val="107000"/>
                        </a:lnSpc>
                        <a:spcBef>
                          <a:spcPts val="0"/>
                        </a:spcBef>
                        <a:spcAft>
                          <a:spcPts val="0"/>
                        </a:spcAft>
                      </a:pPr>
                      <a:r>
                        <a:rPr lang="en-US" sz="2000" dirty="0">
                          <a:effectLst/>
                        </a:rPr>
                        <a:t>Networking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10,000.00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3,340.25</a:t>
                      </a:r>
                    </a:p>
                  </a:txBody>
                  <a:tcPr marL="68580" marR="68580" marT="0" marB="0"/>
                </a:tc>
                <a:extLst>
                  <a:ext uri="{0D108BD9-81ED-4DB2-BD59-A6C34878D82A}">
                    <a16:rowId xmlns:a16="http://schemas.microsoft.com/office/drawing/2014/main" val="143238965"/>
                  </a:ext>
                </a:extLst>
              </a:tr>
              <a:tr h="336783">
                <a:tc>
                  <a:txBody>
                    <a:bodyPr/>
                    <a:lstStyle/>
                    <a:p>
                      <a:pPr marL="0" marR="0" algn="r">
                        <a:lnSpc>
                          <a:spcPct val="107000"/>
                        </a:lnSpc>
                        <a:spcBef>
                          <a:spcPts val="0"/>
                        </a:spcBef>
                        <a:spcAft>
                          <a:spcPts val="0"/>
                        </a:spcAft>
                      </a:pPr>
                      <a:r>
                        <a:rPr lang="en-US" sz="2000" dirty="0">
                          <a:effectLst/>
                        </a:rPr>
                        <a:t>Meetings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11,000.00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1,082.82</a:t>
                      </a:r>
                    </a:p>
                  </a:txBody>
                  <a:tcPr marL="68580" marR="68580" marT="0" marB="0"/>
                </a:tc>
                <a:extLst>
                  <a:ext uri="{0D108BD9-81ED-4DB2-BD59-A6C34878D82A}">
                    <a16:rowId xmlns:a16="http://schemas.microsoft.com/office/drawing/2014/main" val="3832129166"/>
                  </a:ext>
                </a:extLst>
              </a:tr>
              <a:tr h="950692">
                <a:tc>
                  <a:txBody>
                    <a:bodyPr/>
                    <a:lstStyle/>
                    <a:p>
                      <a:pPr marL="0" marR="0" algn="r">
                        <a:lnSpc>
                          <a:spcPct val="107000"/>
                        </a:lnSpc>
                        <a:spcBef>
                          <a:spcPts val="0"/>
                        </a:spcBef>
                        <a:spcAft>
                          <a:spcPts val="0"/>
                        </a:spcAft>
                      </a:pPr>
                      <a:r>
                        <a:rPr lang="en-US" sz="2000" dirty="0">
                          <a:effectLst/>
                        </a:rPr>
                        <a:t>Awards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1,200.00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1,500.00</a:t>
                      </a:r>
                    </a:p>
                  </a:txBody>
                  <a:tcPr marL="68580" marR="68580" marT="0" marB="0"/>
                </a:tc>
                <a:extLst>
                  <a:ext uri="{0D108BD9-81ED-4DB2-BD59-A6C34878D82A}">
                    <a16:rowId xmlns:a16="http://schemas.microsoft.com/office/drawing/2014/main" val="918835237"/>
                  </a:ext>
                </a:extLst>
              </a:tr>
              <a:tr h="727736">
                <a:tc>
                  <a:txBody>
                    <a:bodyPr/>
                    <a:lstStyle/>
                    <a:p>
                      <a:pPr marL="0" marR="0" algn="r">
                        <a:lnSpc>
                          <a:spcPct val="107000"/>
                        </a:lnSpc>
                        <a:spcBef>
                          <a:spcPts val="0"/>
                        </a:spcBef>
                        <a:spcAft>
                          <a:spcPts val="0"/>
                        </a:spcAft>
                      </a:pPr>
                      <a:r>
                        <a:rPr lang="en-US" sz="2000" dirty="0">
                          <a:effectLst/>
                        </a:rPr>
                        <a:t>Programming</a:t>
                      </a:r>
                    </a:p>
                    <a:p>
                      <a:pPr marL="0" marR="0" algn="r">
                        <a:lnSpc>
                          <a:spcPct val="107000"/>
                        </a:lnSpc>
                        <a:spcBef>
                          <a:spcPts val="0"/>
                        </a:spcBef>
                        <a:spcAft>
                          <a:spcPts val="0"/>
                        </a:spcAft>
                      </a:pPr>
                      <a:r>
                        <a:rPr lang="en-US" sz="2000" dirty="0">
                          <a:effectLst/>
                        </a:rPr>
                        <a:t>(no virtual)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2,000.00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2,000.00</a:t>
                      </a:r>
                    </a:p>
                  </a:txBody>
                  <a:tcPr marL="68580" marR="68580" marT="0" marB="0"/>
                </a:tc>
                <a:extLst>
                  <a:ext uri="{0D108BD9-81ED-4DB2-BD59-A6C34878D82A}">
                    <a16:rowId xmlns:a16="http://schemas.microsoft.com/office/drawing/2014/main" val="272189992"/>
                  </a:ext>
                </a:extLst>
              </a:tr>
              <a:tr h="629035">
                <a:tc>
                  <a:txBody>
                    <a:bodyPr/>
                    <a:lstStyle/>
                    <a:p>
                      <a:pPr marL="0" marR="0" algn="r">
                        <a:lnSpc>
                          <a:spcPct val="107000"/>
                        </a:lnSpc>
                        <a:spcBef>
                          <a:spcPts val="0"/>
                        </a:spcBef>
                        <a:spcAft>
                          <a:spcPts val="0"/>
                        </a:spcAft>
                      </a:pPr>
                      <a:r>
                        <a:rPr lang="en-US" sz="2000" dirty="0">
                          <a:effectLst/>
                        </a:rPr>
                        <a:t>Other (shirts, pins)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1,800.00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tc>
                <a:extLst>
                  <a:ext uri="{0D108BD9-81ED-4DB2-BD59-A6C34878D82A}">
                    <a16:rowId xmlns:a16="http://schemas.microsoft.com/office/drawing/2014/main" val="2651332630"/>
                  </a:ext>
                </a:extLst>
              </a:tr>
              <a:tr h="404166">
                <a:tc>
                  <a:txBody>
                    <a:bodyPr/>
                    <a:lstStyle/>
                    <a:p>
                      <a:pPr marL="0" marR="0" algn="r">
                        <a:lnSpc>
                          <a:spcPct val="107000"/>
                        </a:lnSpc>
                        <a:spcBef>
                          <a:spcPts val="0"/>
                        </a:spcBef>
                        <a:spcAft>
                          <a:spcPts val="0"/>
                        </a:spcAft>
                      </a:pPr>
                      <a:r>
                        <a:rPr lang="en-US" sz="2000" dirty="0">
                          <a:effectLst/>
                        </a:rPr>
                        <a:t>subtotal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b="1" dirty="0">
                          <a:effectLst/>
                        </a:rPr>
                        <a:t>26,000.00</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7,923.07</a:t>
                      </a:r>
                    </a:p>
                  </a:txBody>
                  <a:tcPr marL="68580" marR="68580" marT="0" marB="0"/>
                </a:tc>
                <a:extLst>
                  <a:ext uri="{0D108BD9-81ED-4DB2-BD59-A6C34878D82A}">
                    <a16:rowId xmlns:a16="http://schemas.microsoft.com/office/drawing/2014/main" val="3709082559"/>
                  </a:ext>
                </a:extLst>
              </a:tr>
              <a:tr h="336783">
                <a:tc>
                  <a:txBody>
                    <a:bodyPr/>
                    <a:lstStyle/>
                    <a:p>
                      <a:pPr marL="0" marR="0" algn="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1359129"/>
                  </a:ext>
                </a:extLst>
              </a:tr>
              <a:tr h="336783">
                <a:tc>
                  <a:txBody>
                    <a:bodyPr/>
                    <a:lstStyle/>
                    <a:p>
                      <a:pPr marL="0" marR="0" algn="r">
                        <a:lnSpc>
                          <a:spcPct val="107000"/>
                        </a:lnSpc>
                        <a:spcBef>
                          <a:spcPts val="0"/>
                        </a:spcBef>
                        <a:spcAft>
                          <a:spcPts val="0"/>
                        </a:spcAft>
                      </a:pPr>
                      <a:r>
                        <a:rPr lang="en-US" sz="2000" dirty="0">
                          <a:effectLst/>
                        </a:rPr>
                        <a:t>Bal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 </a:t>
                      </a:r>
                      <a:r>
                        <a:rPr lang="en-US" sz="2000" b="1" dirty="0">
                          <a:effectLst/>
                        </a:rPr>
                        <a:t>-3,000.00</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9,576.93</a:t>
                      </a:r>
                    </a:p>
                  </a:txBody>
                  <a:tcPr marL="68580" marR="68580" marT="0" marB="0"/>
                </a:tc>
                <a:extLst>
                  <a:ext uri="{0D108BD9-81ED-4DB2-BD59-A6C34878D82A}">
                    <a16:rowId xmlns:a16="http://schemas.microsoft.com/office/drawing/2014/main" val="2677898046"/>
                  </a:ext>
                </a:extLst>
              </a:tr>
            </a:tbl>
          </a:graphicData>
        </a:graphic>
      </p:graphicFrame>
      <p:sp>
        <p:nvSpPr>
          <p:cNvPr id="4" name="Footer Placeholder 3">
            <a:extLst>
              <a:ext uri="{FF2B5EF4-FFF2-40B4-BE49-F238E27FC236}">
                <a16:creationId xmlns:a16="http://schemas.microsoft.com/office/drawing/2014/main" id="{3D623D8B-6AA0-3254-7D74-56AF4E5230A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882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9CE8E-BCA0-4E2D-9028-FA9A5AF82A60}"/>
              </a:ext>
            </a:extLst>
          </p:cNvPr>
          <p:cNvSpPr>
            <a:spLocks noGrp="1"/>
          </p:cNvSpPr>
          <p:nvPr>
            <p:ph type="title"/>
          </p:nvPr>
        </p:nvSpPr>
        <p:spPr>
          <a:xfrm>
            <a:off x="177557" y="-103111"/>
            <a:ext cx="10515600" cy="1325563"/>
          </a:xfrm>
        </p:spPr>
        <p:txBody>
          <a:bodyPr/>
          <a:lstStyle/>
          <a:p>
            <a:r>
              <a:rPr lang="en-US" dirty="0"/>
              <a:t>In 2021-</a:t>
            </a:r>
          </a:p>
        </p:txBody>
      </p:sp>
      <p:sp>
        <p:nvSpPr>
          <p:cNvPr id="3" name="Rectangle 2">
            <a:extLst>
              <a:ext uri="{FF2B5EF4-FFF2-40B4-BE49-F238E27FC236}">
                <a16:creationId xmlns:a16="http://schemas.microsoft.com/office/drawing/2014/main" id="{E536518F-24A4-41CB-89CE-C2717B73D9BD}"/>
              </a:ext>
            </a:extLst>
          </p:cNvPr>
          <p:cNvSpPr/>
          <p:nvPr/>
        </p:nvSpPr>
        <p:spPr>
          <a:xfrm>
            <a:off x="325388" y="1583790"/>
            <a:ext cx="2903452"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4000" b="1" cap="none" spc="0" dirty="0">
                <a:ln/>
                <a:solidFill>
                  <a:schemeClr val="accent4"/>
                </a:solidFill>
                <a:effectLst/>
              </a:rPr>
              <a:t>Budget</a:t>
            </a:r>
          </a:p>
        </p:txBody>
      </p:sp>
      <p:graphicFrame>
        <p:nvGraphicFramePr>
          <p:cNvPr id="6" name="Table 5">
            <a:extLst>
              <a:ext uri="{FF2B5EF4-FFF2-40B4-BE49-F238E27FC236}">
                <a16:creationId xmlns:a16="http://schemas.microsoft.com/office/drawing/2014/main" id="{3CF2C77F-91C1-4F84-AB15-D0AA8D661AE3}"/>
              </a:ext>
            </a:extLst>
          </p:cNvPr>
          <p:cNvGraphicFramePr>
            <a:graphicFrameLocks noGrp="1"/>
          </p:cNvGraphicFramePr>
          <p:nvPr/>
        </p:nvGraphicFramePr>
        <p:xfrm>
          <a:off x="2724505" y="927526"/>
          <a:ext cx="7093262" cy="5663648"/>
        </p:xfrm>
        <a:graphic>
          <a:graphicData uri="http://schemas.openxmlformats.org/drawingml/2006/table">
            <a:tbl>
              <a:tblPr firstRow="1" firstCol="1" bandRow="1">
                <a:tableStyleId>{00A15C55-8517-42AA-B614-E9B94910E393}</a:tableStyleId>
              </a:tblPr>
              <a:tblGrid>
                <a:gridCol w="2363072">
                  <a:extLst>
                    <a:ext uri="{9D8B030D-6E8A-4147-A177-3AD203B41FA5}">
                      <a16:colId xmlns:a16="http://schemas.microsoft.com/office/drawing/2014/main" val="2123545675"/>
                    </a:ext>
                  </a:extLst>
                </a:gridCol>
                <a:gridCol w="2365095">
                  <a:extLst>
                    <a:ext uri="{9D8B030D-6E8A-4147-A177-3AD203B41FA5}">
                      <a16:colId xmlns:a16="http://schemas.microsoft.com/office/drawing/2014/main" val="2152017806"/>
                    </a:ext>
                  </a:extLst>
                </a:gridCol>
                <a:gridCol w="2365095">
                  <a:extLst>
                    <a:ext uri="{9D8B030D-6E8A-4147-A177-3AD203B41FA5}">
                      <a16:colId xmlns:a16="http://schemas.microsoft.com/office/drawing/2014/main" val="1708306562"/>
                    </a:ext>
                  </a:extLst>
                </a:gridCol>
              </a:tblGrid>
              <a:tr h="341472">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Proposed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Actual, year-end</a:t>
                      </a:r>
                    </a:p>
                  </a:txBody>
                  <a:tcPr marL="68580" marR="68580" marT="0" marB="0"/>
                </a:tc>
                <a:extLst>
                  <a:ext uri="{0D108BD9-81ED-4DB2-BD59-A6C34878D82A}">
                    <a16:rowId xmlns:a16="http://schemas.microsoft.com/office/drawing/2014/main" val="3024681850"/>
                  </a:ext>
                </a:extLst>
              </a:tr>
              <a:tr h="409794">
                <a:tc>
                  <a:txBody>
                    <a:bodyPr/>
                    <a:lstStyle/>
                    <a:p>
                      <a:pPr marL="0" marR="0">
                        <a:lnSpc>
                          <a:spcPct val="107000"/>
                        </a:lnSpc>
                        <a:spcBef>
                          <a:spcPts val="0"/>
                        </a:spcBef>
                        <a:spcAft>
                          <a:spcPts val="0"/>
                        </a:spcAft>
                      </a:pPr>
                      <a:r>
                        <a:rPr lang="en-US" sz="2400" dirty="0">
                          <a:effectLst/>
                        </a:rPr>
                        <a:t>Income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b="1" dirty="0">
                          <a:effectLst/>
                        </a:rPr>
                        <a:t>24,000.00</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22,825.20</a:t>
                      </a:r>
                    </a:p>
                  </a:txBody>
                  <a:tcPr marL="68580" marR="68580" marT="0" marB="0"/>
                </a:tc>
                <a:extLst>
                  <a:ext uri="{0D108BD9-81ED-4DB2-BD59-A6C34878D82A}">
                    <a16:rowId xmlns:a16="http://schemas.microsoft.com/office/drawing/2014/main" val="21876927"/>
                  </a:ext>
                </a:extLst>
              </a:tr>
              <a:tr h="341472">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4291744869"/>
                  </a:ext>
                </a:extLst>
              </a:tr>
              <a:tr h="341472">
                <a:tc>
                  <a:txBody>
                    <a:bodyPr/>
                    <a:lstStyle/>
                    <a:p>
                      <a:pPr marL="0" marR="0">
                        <a:lnSpc>
                          <a:spcPct val="107000"/>
                        </a:lnSpc>
                        <a:spcBef>
                          <a:spcPts val="0"/>
                        </a:spcBef>
                        <a:spcAft>
                          <a:spcPts val="0"/>
                        </a:spcAft>
                      </a:pPr>
                      <a:r>
                        <a:rPr lang="en-US" sz="2000" dirty="0">
                          <a:effectLst/>
                        </a:rPr>
                        <a:t>Expenses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1550207"/>
                  </a:ext>
                </a:extLst>
              </a:tr>
              <a:tr h="341472">
                <a:tc>
                  <a:txBody>
                    <a:bodyPr/>
                    <a:lstStyle/>
                    <a:p>
                      <a:pPr marL="0" marR="0" algn="r">
                        <a:lnSpc>
                          <a:spcPct val="107000"/>
                        </a:lnSpc>
                        <a:spcBef>
                          <a:spcPts val="0"/>
                        </a:spcBef>
                        <a:spcAft>
                          <a:spcPts val="0"/>
                        </a:spcAft>
                      </a:pPr>
                      <a:r>
                        <a:rPr lang="en-US" sz="2000" dirty="0">
                          <a:effectLst/>
                        </a:rPr>
                        <a:t>Networking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7,000.00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3,463.64</a:t>
                      </a:r>
                    </a:p>
                  </a:txBody>
                  <a:tcPr marL="68580" marR="68580" marT="0" marB="0"/>
                </a:tc>
                <a:extLst>
                  <a:ext uri="{0D108BD9-81ED-4DB2-BD59-A6C34878D82A}">
                    <a16:rowId xmlns:a16="http://schemas.microsoft.com/office/drawing/2014/main" val="143238965"/>
                  </a:ext>
                </a:extLst>
              </a:tr>
              <a:tr h="341472">
                <a:tc>
                  <a:txBody>
                    <a:bodyPr/>
                    <a:lstStyle/>
                    <a:p>
                      <a:pPr marL="0" marR="0" algn="r">
                        <a:lnSpc>
                          <a:spcPct val="107000"/>
                        </a:lnSpc>
                        <a:spcBef>
                          <a:spcPts val="0"/>
                        </a:spcBef>
                        <a:spcAft>
                          <a:spcPts val="0"/>
                        </a:spcAft>
                      </a:pPr>
                      <a:r>
                        <a:rPr lang="en-US" sz="2000" dirty="0">
                          <a:effectLst/>
                        </a:rPr>
                        <a:t>Meetings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8,000.00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254.00</a:t>
                      </a:r>
                    </a:p>
                  </a:txBody>
                  <a:tcPr marL="68580" marR="68580" marT="0" marB="0"/>
                </a:tc>
                <a:extLst>
                  <a:ext uri="{0D108BD9-81ED-4DB2-BD59-A6C34878D82A}">
                    <a16:rowId xmlns:a16="http://schemas.microsoft.com/office/drawing/2014/main" val="3832129166"/>
                  </a:ext>
                </a:extLst>
              </a:tr>
              <a:tr h="341472">
                <a:tc>
                  <a:txBody>
                    <a:bodyPr/>
                    <a:lstStyle/>
                    <a:p>
                      <a:pPr marL="0" marR="0" algn="r">
                        <a:lnSpc>
                          <a:spcPct val="107000"/>
                        </a:lnSpc>
                        <a:spcBef>
                          <a:spcPts val="0"/>
                        </a:spcBef>
                        <a:spcAft>
                          <a:spcPts val="0"/>
                        </a:spcAft>
                      </a:pPr>
                      <a:r>
                        <a:rPr lang="en-US" sz="2000" dirty="0">
                          <a:effectLst/>
                        </a:rPr>
                        <a:t>Awards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6,200.00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6.930.00</a:t>
                      </a:r>
                    </a:p>
                  </a:txBody>
                  <a:tcPr marL="68580" marR="68580" marT="0" marB="0"/>
                </a:tc>
                <a:extLst>
                  <a:ext uri="{0D108BD9-81ED-4DB2-BD59-A6C34878D82A}">
                    <a16:rowId xmlns:a16="http://schemas.microsoft.com/office/drawing/2014/main" val="918835237"/>
                  </a:ext>
                </a:extLst>
              </a:tr>
              <a:tr h="1413477">
                <a:tc>
                  <a:txBody>
                    <a:bodyPr/>
                    <a:lstStyle/>
                    <a:p>
                      <a:pPr marL="0" marR="0" algn="r">
                        <a:lnSpc>
                          <a:spcPct val="107000"/>
                        </a:lnSpc>
                        <a:spcBef>
                          <a:spcPts val="0"/>
                        </a:spcBef>
                        <a:spcAft>
                          <a:spcPts val="0"/>
                        </a:spcAft>
                      </a:pPr>
                      <a:r>
                        <a:rPr lang="en-US" sz="2000" dirty="0">
                          <a:effectLst/>
                        </a:rPr>
                        <a:t>Programming</a:t>
                      </a:r>
                    </a:p>
                    <a:p>
                      <a:pPr marL="0" marR="0" algn="r">
                        <a:lnSpc>
                          <a:spcPct val="107000"/>
                        </a:lnSpc>
                        <a:spcBef>
                          <a:spcPts val="0"/>
                        </a:spcBef>
                        <a:spcAft>
                          <a:spcPts val="0"/>
                        </a:spcAft>
                      </a:pPr>
                      <a:r>
                        <a:rPr lang="en-US" sz="2000" dirty="0">
                          <a:effectLst/>
                        </a:rPr>
                        <a:t>… virtual, future webshops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3,200.00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8,000.00</a:t>
                      </a:r>
                    </a:p>
                  </a:txBody>
                  <a:tcPr marL="68580" marR="68580" marT="0" marB="0"/>
                </a:tc>
                <a:extLst>
                  <a:ext uri="{0D108BD9-81ED-4DB2-BD59-A6C34878D82A}">
                    <a16:rowId xmlns:a16="http://schemas.microsoft.com/office/drawing/2014/main" val="272189992"/>
                  </a:ext>
                </a:extLst>
              </a:tr>
              <a:tr h="698807">
                <a:tc>
                  <a:txBody>
                    <a:bodyPr/>
                    <a:lstStyle/>
                    <a:p>
                      <a:pPr marL="0" marR="0" algn="r">
                        <a:lnSpc>
                          <a:spcPct val="107000"/>
                        </a:lnSpc>
                        <a:spcBef>
                          <a:spcPts val="0"/>
                        </a:spcBef>
                        <a:spcAft>
                          <a:spcPts val="0"/>
                        </a:spcAft>
                      </a:pPr>
                      <a:r>
                        <a:rPr lang="en-US" sz="2000" dirty="0">
                          <a:effectLst/>
                        </a:rPr>
                        <a:t>Other (shirts, pins)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1,600.00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tc>
                <a:extLst>
                  <a:ext uri="{0D108BD9-81ED-4DB2-BD59-A6C34878D82A}">
                    <a16:rowId xmlns:a16="http://schemas.microsoft.com/office/drawing/2014/main" val="2651332630"/>
                  </a:ext>
                </a:extLst>
              </a:tr>
              <a:tr h="409794">
                <a:tc>
                  <a:txBody>
                    <a:bodyPr/>
                    <a:lstStyle/>
                    <a:p>
                      <a:pPr marL="0" marR="0" algn="r">
                        <a:lnSpc>
                          <a:spcPct val="107000"/>
                        </a:lnSpc>
                        <a:spcBef>
                          <a:spcPts val="0"/>
                        </a:spcBef>
                        <a:spcAft>
                          <a:spcPts val="0"/>
                        </a:spcAft>
                      </a:pPr>
                      <a:r>
                        <a:rPr lang="en-US" sz="2000" dirty="0">
                          <a:effectLst/>
                        </a:rPr>
                        <a:t>subtotal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b="1" dirty="0">
                          <a:effectLst/>
                        </a:rPr>
                        <a:t>26,000.00</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18,647.64</a:t>
                      </a:r>
                    </a:p>
                  </a:txBody>
                  <a:tcPr marL="68580" marR="68580" marT="0" marB="0"/>
                </a:tc>
                <a:extLst>
                  <a:ext uri="{0D108BD9-81ED-4DB2-BD59-A6C34878D82A}">
                    <a16:rowId xmlns:a16="http://schemas.microsoft.com/office/drawing/2014/main" val="3709082559"/>
                  </a:ext>
                </a:extLst>
              </a:tr>
              <a:tr h="341472">
                <a:tc>
                  <a:txBody>
                    <a:bodyPr/>
                    <a:lstStyle/>
                    <a:p>
                      <a:pPr marL="0" marR="0" algn="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1359129"/>
                  </a:ext>
                </a:extLst>
              </a:tr>
              <a:tr h="341472">
                <a:tc>
                  <a:txBody>
                    <a:bodyPr/>
                    <a:lstStyle/>
                    <a:p>
                      <a:pPr marL="0" marR="0" algn="r">
                        <a:lnSpc>
                          <a:spcPct val="107000"/>
                        </a:lnSpc>
                        <a:spcBef>
                          <a:spcPts val="0"/>
                        </a:spcBef>
                        <a:spcAft>
                          <a:spcPts val="0"/>
                        </a:spcAft>
                      </a:pPr>
                      <a:r>
                        <a:rPr lang="en-US" sz="2000" dirty="0">
                          <a:effectLst/>
                        </a:rPr>
                        <a:t>Bal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 </a:t>
                      </a:r>
                      <a:r>
                        <a:rPr lang="en-US" sz="2000" b="1" dirty="0">
                          <a:effectLst/>
                        </a:rPr>
                        <a:t>-2,000.00</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+4,277.56</a:t>
                      </a:r>
                    </a:p>
                  </a:txBody>
                  <a:tcPr marL="68580" marR="68580" marT="0" marB="0"/>
                </a:tc>
                <a:extLst>
                  <a:ext uri="{0D108BD9-81ED-4DB2-BD59-A6C34878D82A}">
                    <a16:rowId xmlns:a16="http://schemas.microsoft.com/office/drawing/2014/main" val="2677898046"/>
                  </a:ext>
                </a:extLst>
              </a:tr>
            </a:tbl>
          </a:graphicData>
        </a:graphic>
      </p:graphicFrame>
      <p:sp>
        <p:nvSpPr>
          <p:cNvPr id="4" name="Footer Placeholder 3">
            <a:extLst>
              <a:ext uri="{FF2B5EF4-FFF2-40B4-BE49-F238E27FC236}">
                <a16:creationId xmlns:a16="http://schemas.microsoft.com/office/drawing/2014/main" id="{F4BFDC23-8C8F-4794-AD2B-DDF727DE26C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40478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imeline&#10;&#10;Description automatically generated">
            <a:extLst>
              <a:ext uri="{FF2B5EF4-FFF2-40B4-BE49-F238E27FC236}">
                <a16:creationId xmlns:a16="http://schemas.microsoft.com/office/drawing/2014/main" id="{DF097E29-316E-4179-BF49-AA57DC4F7CE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5293" y="728174"/>
            <a:ext cx="9938101" cy="5590182"/>
          </a:xfrm>
        </p:spPr>
      </p:pic>
      <p:sp>
        <p:nvSpPr>
          <p:cNvPr id="3" name="Title 1">
            <a:extLst>
              <a:ext uri="{FF2B5EF4-FFF2-40B4-BE49-F238E27FC236}">
                <a16:creationId xmlns:a16="http://schemas.microsoft.com/office/drawing/2014/main" id="{EDCC6C86-43D9-4E5D-9683-366860F0C89D}"/>
              </a:ext>
            </a:extLst>
          </p:cNvPr>
          <p:cNvSpPr>
            <a:spLocks noGrp="1"/>
          </p:cNvSpPr>
          <p:nvPr>
            <p:ph type="title"/>
          </p:nvPr>
        </p:nvSpPr>
        <p:spPr>
          <a:xfrm>
            <a:off x="264385" y="75828"/>
            <a:ext cx="5587775" cy="652346"/>
          </a:xfrm>
        </p:spPr>
        <p:txBody>
          <a:bodyPr>
            <a:normAutofit fontScale="90000"/>
          </a:bodyPr>
          <a:lstStyle/>
          <a:p>
            <a:r>
              <a:rPr lang="en-US" dirty="0"/>
              <a:t>Awards supported in 2021</a:t>
            </a:r>
          </a:p>
        </p:txBody>
      </p:sp>
      <p:sp>
        <p:nvSpPr>
          <p:cNvPr id="2" name="Footer Placeholder 1">
            <a:extLst>
              <a:ext uri="{FF2B5EF4-FFF2-40B4-BE49-F238E27FC236}">
                <a16:creationId xmlns:a16="http://schemas.microsoft.com/office/drawing/2014/main" id="{C6AE2CAB-FD7C-4402-8917-2CCC4930AB9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00061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screenshot, newspaper&#10;&#10;Description automatically generated">
            <a:extLst>
              <a:ext uri="{FF2B5EF4-FFF2-40B4-BE49-F238E27FC236}">
                <a16:creationId xmlns:a16="http://schemas.microsoft.com/office/drawing/2014/main" id="{D59F0494-4CE5-481B-8FE4-717AB199CF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0992" y="763978"/>
            <a:ext cx="10110016" cy="5686884"/>
          </a:xfrm>
        </p:spPr>
      </p:pic>
      <p:sp>
        <p:nvSpPr>
          <p:cNvPr id="3" name="Title 1">
            <a:extLst>
              <a:ext uri="{FF2B5EF4-FFF2-40B4-BE49-F238E27FC236}">
                <a16:creationId xmlns:a16="http://schemas.microsoft.com/office/drawing/2014/main" id="{D7F99EF2-2C6F-43CB-8AC3-EE64DFB12294}"/>
              </a:ext>
            </a:extLst>
          </p:cNvPr>
          <p:cNvSpPr>
            <a:spLocks noGrp="1"/>
          </p:cNvSpPr>
          <p:nvPr>
            <p:ph type="title"/>
          </p:nvPr>
        </p:nvSpPr>
        <p:spPr>
          <a:xfrm>
            <a:off x="264385" y="75828"/>
            <a:ext cx="5587775" cy="652346"/>
          </a:xfrm>
        </p:spPr>
        <p:txBody>
          <a:bodyPr>
            <a:normAutofit fontScale="90000"/>
          </a:bodyPr>
          <a:lstStyle/>
          <a:p>
            <a:r>
              <a:rPr lang="en-US" dirty="0"/>
              <a:t>Awards supported in 2021</a:t>
            </a:r>
          </a:p>
        </p:txBody>
      </p:sp>
      <p:sp>
        <p:nvSpPr>
          <p:cNvPr id="2" name="Footer Placeholder 1">
            <a:extLst>
              <a:ext uri="{FF2B5EF4-FFF2-40B4-BE49-F238E27FC236}">
                <a16:creationId xmlns:a16="http://schemas.microsoft.com/office/drawing/2014/main" id="{AC619EDB-BA8B-49FA-99FA-BE7727DF5F8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69975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3177" y="1589"/>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9" name="Object 8" hidden="1"/>
                      <p:cNvPicPr/>
                      <p:nvPr/>
                    </p:nvPicPr>
                    <p:blipFill>
                      <a:blip r:embed="rId4"/>
                      <a:stretch>
                        <a:fillRect/>
                      </a:stretch>
                    </p:blipFill>
                    <p:spPr>
                      <a:xfrm>
                        <a:off x="3177" y="1589"/>
                        <a:ext cx="1587" cy="1587"/>
                      </a:xfrm>
                      <a:prstGeom prst="rect">
                        <a:avLst/>
                      </a:prstGeom>
                    </p:spPr>
                  </p:pic>
                </p:oleObj>
              </mc:Fallback>
            </mc:AlternateContent>
          </a:graphicData>
        </a:graphic>
      </p:graphicFrame>
      <p:sp>
        <p:nvSpPr>
          <p:cNvPr id="7" name="Title 6"/>
          <p:cNvSpPr>
            <a:spLocks noGrp="1"/>
          </p:cNvSpPr>
          <p:nvPr>
            <p:ph type="title"/>
          </p:nvPr>
        </p:nvSpPr>
        <p:spPr>
          <a:xfrm>
            <a:off x="271724" y="-317330"/>
            <a:ext cx="10515600" cy="1325563"/>
          </a:xfrm>
        </p:spPr>
        <p:txBody>
          <a:bodyPr>
            <a:normAutofit/>
          </a:bodyPr>
          <a:lstStyle/>
          <a:p>
            <a:r>
              <a:rPr lang="en-US" dirty="0"/>
              <a:t>IAB Mission &amp; Officers 2023</a:t>
            </a:r>
          </a:p>
        </p:txBody>
      </p:sp>
      <p:sp>
        <p:nvSpPr>
          <p:cNvPr id="4" name="Rectangle 3"/>
          <p:cNvSpPr/>
          <p:nvPr/>
        </p:nvSpPr>
        <p:spPr>
          <a:xfrm>
            <a:off x="874254" y="5924888"/>
            <a:ext cx="9772929" cy="70788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000" b="1" dirty="0">
                <a:solidFill>
                  <a:sysClr val="windowText" lastClr="000000"/>
                </a:solidFill>
                <a:ea typeface="Times New Roman" panose="02020603050405020304" pitchFamily="18" charset="0"/>
              </a:rPr>
              <a:t>“Enhance and foster industrial engagement and support to develop </a:t>
            </a:r>
            <a:r>
              <a:rPr lang="en-US" sz="2000" b="1" u="sng" dirty="0">
                <a:solidFill>
                  <a:schemeClr val="accent4">
                    <a:lumMod val="75000"/>
                  </a:schemeClr>
                </a:solidFill>
                <a:ea typeface="Times New Roman" panose="02020603050405020304" pitchFamily="18" charset="0"/>
              </a:rPr>
              <a:t>programming, education, recognition &amp; awards</a:t>
            </a:r>
            <a:r>
              <a:rPr lang="en-US" sz="2000" b="1" dirty="0">
                <a:solidFill>
                  <a:schemeClr val="accent4">
                    <a:lumMod val="75000"/>
                  </a:schemeClr>
                </a:solidFill>
                <a:ea typeface="Times New Roman" panose="02020603050405020304" pitchFamily="18" charset="0"/>
              </a:rPr>
              <a:t> </a:t>
            </a:r>
            <a:r>
              <a:rPr lang="en-US" sz="2000" b="1" dirty="0">
                <a:solidFill>
                  <a:sysClr val="windowText" lastClr="000000"/>
                </a:solidFill>
                <a:ea typeface="Times New Roman" panose="02020603050405020304" pitchFamily="18" charset="0"/>
              </a:rPr>
              <a:t>within the ACS Division of Polymer Chemistry.”</a:t>
            </a:r>
            <a:endParaRPr lang="en-US" sz="2000" dirty="0">
              <a:solidFill>
                <a:sysClr val="windowText" lastClr="000000"/>
              </a:solidFill>
              <a:ea typeface="Times New Roman" panose="02020603050405020304" pitchFamily="18" charset="0"/>
            </a:endParaRPr>
          </a:p>
        </p:txBody>
      </p:sp>
      <p:grpSp>
        <p:nvGrpSpPr>
          <p:cNvPr id="10" name="Group 9">
            <a:extLst>
              <a:ext uri="{FF2B5EF4-FFF2-40B4-BE49-F238E27FC236}">
                <a16:creationId xmlns:a16="http://schemas.microsoft.com/office/drawing/2014/main" id="{50ABFC1A-F6DB-4D0C-8269-B3F8FCFF3206}"/>
              </a:ext>
            </a:extLst>
          </p:cNvPr>
          <p:cNvGrpSpPr/>
          <p:nvPr/>
        </p:nvGrpSpPr>
        <p:grpSpPr>
          <a:xfrm>
            <a:off x="2084344" y="1110111"/>
            <a:ext cx="5113674" cy="4889560"/>
            <a:chOff x="1591108" y="1166854"/>
            <a:chExt cx="5113674" cy="4889560"/>
          </a:xfrm>
        </p:grpSpPr>
        <p:sp>
          <p:nvSpPr>
            <p:cNvPr id="13" name="Rectangle 12"/>
            <p:cNvSpPr/>
            <p:nvPr/>
          </p:nvSpPr>
          <p:spPr>
            <a:xfrm>
              <a:off x="1591108" y="3701923"/>
              <a:ext cx="3440464" cy="2354491"/>
            </a:xfrm>
            <a:prstGeom prst="rect">
              <a:avLst/>
            </a:prstGeom>
          </p:spPr>
          <p:txBody>
            <a:bodyPr wrap="square">
              <a:spAutoFit/>
            </a:bodyPr>
            <a:lstStyle/>
            <a:p>
              <a:pPr marL="285750" indent="-285750">
                <a:buFont typeface="Arial" panose="020B0604020202020204" pitchFamily="34" charset="0"/>
                <a:buChar char="•"/>
              </a:pPr>
              <a:r>
                <a:rPr lang="en-US" sz="2100" dirty="0">
                  <a:solidFill>
                    <a:prstClr val="white"/>
                  </a:solidFill>
                </a:rPr>
                <a:t>Networking</a:t>
              </a:r>
            </a:p>
            <a:p>
              <a:pPr marL="742950" lvl="1" indent="-285750">
                <a:buFont typeface="Arial" panose="020B0604020202020204" pitchFamily="34" charset="0"/>
                <a:buChar char="•"/>
              </a:pPr>
              <a:r>
                <a:rPr lang="en-US" sz="1400" dirty="0">
                  <a:solidFill>
                    <a:prstClr val="white"/>
                  </a:solidFill>
                </a:rPr>
                <a:t>Monday networking hour</a:t>
              </a:r>
            </a:p>
            <a:p>
              <a:pPr marL="742950" lvl="1" indent="-285750">
                <a:buFont typeface="Arial" panose="020B0604020202020204" pitchFamily="34" charset="0"/>
                <a:buChar char="•"/>
              </a:pPr>
              <a:r>
                <a:rPr lang="en-US" sz="1400" dirty="0">
                  <a:solidFill>
                    <a:prstClr val="white"/>
                  </a:solidFill>
                </a:rPr>
                <a:t>Tuesday morning breakfast</a:t>
              </a:r>
            </a:p>
            <a:p>
              <a:pPr marL="285750" indent="-285750">
                <a:buFont typeface="Arial" panose="020B0604020202020204" pitchFamily="34" charset="0"/>
                <a:buChar char="•"/>
              </a:pPr>
              <a:r>
                <a:rPr lang="en-US" sz="2100" dirty="0">
                  <a:solidFill>
                    <a:prstClr val="white"/>
                  </a:solidFill>
                </a:rPr>
                <a:t>Finance &amp; Reporting</a:t>
              </a:r>
            </a:p>
            <a:p>
              <a:pPr marL="742950" lvl="1" indent="-285750">
                <a:buFont typeface="Arial" panose="020B0604020202020204" pitchFamily="34" charset="0"/>
                <a:buChar char="•"/>
              </a:pPr>
              <a:r>
                <a:rPr lang="en-US" sz="1400" dirty="0">
                  <a:solidFill>
                    <a:prstClr val="white"/>
                  </a:solidFill>
                </a:rPr>
                <a:t>IAB business meetings </a:t>
              </a:r>
            </a:p>
            <a:p>
              <a:pPr marL="285750" indent="-285750">
                <a:buFont typeface="Arial" panose="020B0604020202020204" pitchFamily="34" charset="0"/>
                <a:buChar char="•"/>
              </a:pPr>
              <a:r>
                <a:rPr lang="en-US" sz="2100" dirty="0">
                  <a:solidFill>
                    <a:prstClr val="white"/>
                  </a:solidFill>
                </a:rPr>
                <a:t>Bulletin</a:t>
              </a:r>
            </a:p>
            <a:p>
              <a:pPr marL="285750" indent="-285750">
                <a:buFont typeface="Arial" panose="020B0604020202020204" pitchFamily="34" charset="0"/>
                <a:buChar char="•"/>
              </a:pPr>
              <a:r>
                <a:rPr lang="en-US" sz="2100" dirty="0">
                  <a:solidFill>
                    <a:prstClr val="white"/>
                  </a:solidFill>
                </a:rPr>
                <a:t>Succession Planning</a:t>
              </a:r>
            </a:p>
            <a:p>
              <a:pPr marL="285750" indent="-285750">
                <a:buFont typeface="Arial" panose="020B0604020202020204" pitchFamily="34" charset="0"/>
                <a:buChar char="•"/>
              </a:pPr>
              <a:endParaRPr lang="en-US" sz="2100" dirty="0">
                <a:solidFill>
                  <a:prstClr val="white"/>
                </a:solidFill>
              </a:endParaRPr>
            </a:p>
          </p:txBody>
        </p:sp>
        <p:sp>
          <p:nvSpPr>
            <p:cNvPr id="16" name="Rectangle 15"/>
            <p:cNvSpPr/>
            <p:nvPr/>
          </p:nvSpPr>
          <p:spPr>
            <a:xfrm>
              <a:off x="5508621" y="1166854"/>
              <a:ext cx="1196161" cy="415498"/>
            </a:xfrm>
            <a:prstGeom prst="rect">
              <a:avLst/>
            </a:prstGeom>
          </p:spPr>
          <p:txBody>
            <a:bodyPr wrap="none">
              <a:spAutoFit/>
            </a:bodyPr>
            <a:lstStyle/>
            <a:p>
              <a:r>
                <a:rPr lang="en-US" sz="2100" u="sng" dirty="0">
                  <a:solidFill>
                    <a:prstClr val="white"/>
                  </a:solidFill>
                </a:rPr>
                <a:t>Co-Chair</a:t>
              </a:r>
              <a:r>
                <a:rPr lang="en-US" sz="2100" dirty="0">
                  <a:solidFill>
                    <a:prstClr val="white"/>
                  </a:solidFill>
                </a:rPr>
                <a:t>:</a:t>
              </a:r>
            </a:p>
          </p:txBody>
        </p:sp>
      </p:grpSp>
      <p:sp>
        <p:nvSpPr>
          <p:cNvPr id="2" name="Footer Placeholder 1">
            <a:extLst>
              <a:ext uri="{FF2B5EF4-FFF2-40B4-BE49-F238E27FC236}">
                <a16:creationId xmlns:a16="http://schemas.microsoft.com/office/drawing/2014/main" id="{AF260240-6F2E-476C-BF83-73E209010DB7}"/>
              </a:ext>
            </a:extLst>
          </p:cNvPr>
          <p:cNvSpPr>
            <a:spLocks noGrp="1"/>
          </p:cNvSpPr>
          <p:nvPr>
            <p:ph type="ftr" sz="quarter" idx="11"/>
          </p:nvPr>
        </p:nvSpPr>
        <p:spPr/>
        <p:txBody>
          <a:bodyPr/>
          <a:lstStyle/>
          <a:p>
            <a:endParaRPr lang="en-US" dirty="0"/>
          </a:p>
        </p:txBody>
      </p:sp>
      <p:grpSp>
        <p:nvGrpSpPr>
          <p:cNvPr id="18" name="Group 17">
            <a:extLst>
              <a:ext uri="{FF2B5EF4-FFF2-40B4-BE49-F238E27FC236}">
                <a16:creationId xmlns:a16="http://schemas.microsoft.com/office/drawing/2014/main" id="{EE62D437-E4F7-4CD3-8990-C53E31A7AD04}"/>
              </a:ext>
            </a:extLst>
          </p:cNvPr>
          <p:cNvGrpSpPr/>
          <p:nvPr/>
        </p:nvGrpSpPr>
        <p:grpSpPr>
          <a:xfrm>
            <a:off x="1941729" y="902099"/>
            <a:ext cx="8451669" cy="5697736"/>
            <a:chOff x="5128300" y="1045666"/>
            <a:chExt cx="8451669" cy="5697736"/>
          </a:xfrm>
        </p:grpSpPr>
        <p:sp>
          <p:nvSpPr>
            <p:cNvPr id="12" name="Rectangle 11">
              <a:extLst>
                <a:ext uri="{FF2B5EF4-FFF2-40B4-BE49-F238E27FC236}">
                  <a16:creationId xmlns:a16="http://schemas.microsoft.com/office/drawing/2014/main" id="{9B7716E5-300E-4210-BD6C-9B65815ECFCC}"/>
                </a:ext>
              </a:extLst>
            </p:cNvPr>
            <p:cNvSpPr/>
            <p:nvPr/>
          </p:nvSpPr>
          <p:spPr>
            <a:xfrm>
              <a:off x="5128300" y="1045666"/>
              <a:ext cx="2391104" cy="738664"/>
            </a:xfrm>
            <a:prstGeom prst="rect">
              <a:avLst/>
            </a:prstGeom>
          </p:spPr>
          <p:txBody>
            <a:bodyPr wrap="none">
              <a:spAutoFit/>
            </a:bodyPr>
            <a:lstStyle/>
            <a:p>
              <a:r>
                <a:rPr lang="en-US" sz="2100" u="sng" dirty="0">
                  <a:solidFill>
                    <a:prstClr val="white"/>
                  </a:solidFill>
                </a:rPr>
                <a:t>Chair</a:t>
              </a:r>
              <a:r>
                <a:rPr lang="en-US" sz="2100" dirty="0">
                  <a:solidFill>
                    <a:prstClr val="white"/>
                  </a:solidFill>
                </a:rPr>
                <a:t>: Hayley Brown</a:t>
              </a:r>
            </a:p>
            <a:p>
              <a:r>
                <a:rPr lang="en-US" sz="2100" dirty="0">
                  <a:solidFill>
                    <a:prstClr val="white"/>
                  </a:solidFill>
                </a:rPr>
                <a:t>           (Dow)</a:t>
              </a:r>
            </a:p>
          </p:txBody>
        </p:sp>
        <p:pic>
          <p:nvPicPr>
            <p:cNvPr id="8" name="Picture 7" descr="A person wearing glasses&#10;&#10;Description automatically generated with low confidence">
              <a:extLst>
                <a:ext uri="{FF2B5EF4-FFF2-40B4-BE49-F238E27FC236}">
                  <a16:creationId xmlns:a16="http://schemas.microsoft.com/office/drawing/2014/main" id="{2162A677-393C-49C1-B9CD-6A2BDBC139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9961" y="1824034"/>
              <a:ext cx="1190843" cy="1786093"/>
            </a:xfrm>
            <a:prstGeom prst="rect">
              <a:avLst/>
            </a:prstGeom>
          </p:spPr>
        </p:pic>
        <p:sp>
          <p:nvSpPr>
            <p:cNvPr id="15" name="Rectangle 14">
              <a:extLst>
                <a:ext uri="{FF2B5EF4-FFF2-40B4-BE49-F238E27FC236}">
                  <a16:creationId xmlns:a16="http://schemas.microsoft.com/office/drawing/2014/main" id="{8886236C-9817-4DCF-9716-A35FC9BDB4E5}"/>
                </a:ext>
              </a:extLst>
            </p:cNvPr>
            <p:cNvSpPr/>
            <p:nvPr/>
          </p:nvSpPr>
          <p:spPr>
            <a:xfrm>
              <a:off x="8889326" y="3788747"/>
              <a:ext cx="4690643" cy="2954655"/>
            </a:xfrm>
            <a:prstGeom prst="rect">
              <a:avLst/>
            </a:prstGeom>
          </p:spPr>
          <p:txBody>
            <a:bodyPr wrap="none">
              <a:spAutoFit/>
            </a:bodyPr>
            <a:lstStyle/>
            <a:p>
              <a:pPr marL="342900" indent="-342900">
                <a:buFont typeface="Arial" panose="020B0604020202020204" pitchFamily="34" charset="0"/>
                <a:buChar char="•"/>
              </a:pPr>
              <a:r>
                <a:rPr lang="en-US" sz="2100" dirty="0">
                  <a:solidFill>
                    <a:prstClr val="white"/>
                  </a:solidFill>
                </a:rPr>
                <a:t>Industrial Awards (IPS &amp; YIPS) Support</a:t>
              </a:r>
            </a:p>
            <a:p>
              <a:pPr marL="342900" indent="-342900">
                <a:buFont typeface="Arial" panose="020B0604020202020204" pitchFamily="34" charset="0"/>
                <a:buChar char="•"/>
              </a:pPr>
              <a:r>
                <a:rPr lang="en-US" sz="2100" dirty="0">
                  <a:solidFill>
                    <a:prstClr val="white"/>
                  </a:solidFill>
                </a:rPr>
                <a:t>New Initiatives</a:t>
              </a:r>
            </a:p>
            <a:p>
              <a:pPr marL="800100" lvl="1" indent="-342900">
                <a:buFont typeface="Arial" panose="020B0604020202020204" pitchFamily="34" charset="0"/>
                <a:buChar char="•"/>
              </a:pPr>
              <a:r>
                <a:rPr lang="en-US" sz="1400" dirty="0">
                  <a:solidFill>
                    <a:prstClr val="white"/>
                  </a:solidFill>
                </a:rPr>
                <a:t>New Industry Networking Group</a:t>
              </a:r>
            </a:p>
            <a:p>
              <a:pPr marL="800100" lvl="1" indent="-342900">
                <a:buFont typeface="Arial" panose="020B0604020202020204" pitchFamily="34" charset="0"/>
                <a:buChar char="•"/>
              </a:pPr>
              <a:r>
                <a:rPr lang="en-US" sz="1400" dirty="0">
                  <a:solidFill>
                    <a:prstClr val="white"/>
                  </a:solidFill>
                </a:rPr>
                <a:t>Regional Meetings</a:t>
              </a:r>
            </a:p>
            <a:p>
              <a:pPr marL="285750" indent="-285750">
                <a:buFont typeface="Arial" panose="020B0604020202020204" pitchFamily="34" charset="0"/>
                <a:buChar char="•"/>
              </a:pPr>
              <a:r>
                <a:rPr lang="en-US" sz="2100" dirty="0">
                  <a:solidFill>
                    <a:prstClr val="white"/>
                  </a:solidFill>
                </a:rPr>
                <a:t>Membership</a:t>
              </a:r>
            </a:p>
            <a:p>
              <a:pPr marL="285750" indent="-285750">
                <a:buFont typeface="Arial" panose="020B0604020202020204" pitchFamily="34" charset="0"/>
                <a:buChar char="•"/>
              </a:pPr>
              <a:r>
                <a:rPr lang="en-US" sz="2100" dirty="0">
                  <a:solidFill>
                    <a:prstClr val="white"/>
                  </a:solidFill>
                </a:rPr>
                <a:t>Programming</a:t>
              </a:r>
            </a:p>
            <a:p>
              <a:pPr marL="742950" lvl="1" indent="-285750">
                <a:buFont typeface="Arial" panose="020B0604020202020204" pitchFamily="34" charset="0"/>
                <a:buChar char="•"/>
              </a:pPr>
              <a:r>
                <a:rPr lang="en-US" sz="1600" dirty="0">
                  <a:solidFill>
                    <a:prstClr val="white"/>
                  </a:solidFill>
                </a:rPr>
                <a:t>IIPS</a:t>
              </a:r>
            </a:p>
            <a:p>
              <a:pPr marL="742950" lvl="1" indent="-285750">
                <a:buFont typeface="Arial" panose="020B0604020202020204" pitchFamily="34" charset="0"/>
                <a:buChar char="•"/>
              </a:pPr>
              <a:r>
                <a:rPr lang="en-US" sz="1600" dirty="0">
                  <a:solidFill>
                    <a:prstClr val="white"/>
                  </a:solidFill>
                </a:rPr>
                <a:t>Other industrial programming</a:t>
              </a:r>
            </a:p>
            <a:p>
              <a:pPr marL="285750" indent="-285750">
                <a:buFont typeface="Arial" panose="020B0604020202020204" pitchFamily="34" charset="0"/>
                <a:buChar char="•"/>
              </a:pPr>
              <a:endParaRPr lang="en-US" sz="2100" dirty="0">
                <a:solidFill>
                  <a:prstClr val="white"/>
                </a:solidFill>
              </a:endParaRPr>
            </a:p>
            <a:p>
              <a:pPr marL="285750" indent="-285750">
                <a:buFont typeface="Arial" panose="020B0604020202020204" pitchFamily="34" charset="0"/>
                <a:buChar char="•"/>
              </a:pPr>
              <a:endParaRPr lang="en-US" sz="2100" dirty="0">
                <a:solidFill>
                  <a:prstClr val="white"/>
                </a:solidFill>
              </a:endParaRPr>
            </a:p>
          </p:txBody>
        </p:sp>
      </p:grpSp>
    </p:spTree>
    <p:extLst>
      <p:ext uri="{BB962C8B-B14F-4D97-AF65-F5344CB8AC3E}">
        <p14:creationId xmlns:p14="http://schemas.microsoft.com/office/powerpoint/2010/main" val="3582629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3177" y="1589"/>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9" name="Object 8" hidden="1"/>
                      <p:cNvPicPr/>
                      <p:nvPr/>
                    </p:nvPicPr>
                    <p:blipFill>
                      <a:blip r:embed="rId4"/>
                      <a:stretch>
                        <a:fillRect/>
                      </a:stretch>
                    </p:blipFill>
                    <p:spPr>
                      <a:xfrm>
                        <a:off x="3177" y="1589"/>
                        <a:ext cx="1587" cy="1587"/>
                      </a:xfrm>
                      <a:prstGeom prst="rect">
                        <a:avLst/>
                      </a:prstGeom>
                    </p:spPr>
                  </p:pic>
                </p:oleObj>
              </mc:Fallback>
            </mc:AlternateContent>
          </a:graphicData>
        </a:graphic>
      </p:graphicFrame>
      <p:sp>
        <p:nvSpPr>
          <p:cNvPr id="7" name="Title 6"/>
          <p:cNvSpPr>
            <a:spLocks noGrp="1"/>
          </p:cNvSpPr>
          <p:nvPr>
            <p:ph type="title"/>
          </p:nvPr>
        </p:nvSpPr>
        <p:spPr>
          <a:xfrm>
            <a:off x="271724" y="-317330"/>
            <a:ext cx="10515600" cy="1325563"/>
          </a:xfrm>
        </p:spPr>
        <p:txBody>
          <a:bodyPr>
            <a:normAutofit/>
          </a:bodyPr>
          <a:lstStyle/>
          <a:p>
            <a:r>
              <a:rPr lang="en-US" dirty="0"/>
              <a:t>IAB Mission &amp; Officers 2023</a:t>
            </a:r>
          </a:p>
        </p:txBody>
      </p:sp>
      <p:sp>
        <p:nvSpPr>
          <p:cNvPr id="4" name="Rectangle 3"/>
          <p:cNvSpPr/>
          <p:nvPr/>
        </p:nvSpPr>
        <p:spPr>
          <a:xfrm>
            <a:off x="874254" y="5924888"/>
            <a:ext cx="9772929" cy="70788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000" b="1" dirty="0">
                <a:solidFill>
                  <a:sysClr val="windowText" lastClr="000000"/>
                </a:solidFill>
                <a:ea typeface="Times New Roman" panose="02020603050405020304" pitchFamily="18" charset="0"/>
              </a:rPr>
              <a:t>“Enhance and foster industrial engagement and support to develop </a:t>
            </a:r>
            <a:r>
              <a:rPr lang="en-US" sz="2000" b="1" u="sng" dirty="0">
                <a:solidFill>
                  <a:schemeClr val="accent4">
                    <a:lumMod val="75000"/>
                  </a:schemeClr>
                </a:solidFill>
                <a:ea typeface="Times New Roman" panose="02020603050405020304" pitchFamily="18" charset="0"/>
              </a:rPr>
              <a:t>programming, education, recognition &amp; awards</a:t>
            </a:r>
            <a:r>
              <a:rPr lang="en-US" sz="2000" b="1" dirty="0">
                <a:solidFill>
                  <a:schemeClr val="accent4">
                    <a:lumMod val="75000"/>
                  </a:schemeClr>
                </a:solidFill>
                <a:ea typeface="Times New Roman" panose="02020603050405020304" pitchFamily="18" charset="0"/>
              </a:rPr>
              <a:t> </a:t>
            </a:r>
            <a:r>
              <a:rPr lang="en-US" sz="2000" b="1" dirty="0">
                <a:solidFill>
                  <a:sysClr val="windowText" lastClr="000000"/>
                </a:solidFill>
                <a:ea typeface="Times New Roman" panose="02020603050405020304" pitchFamily="18" charset="0"/>
              </a:rPr>
              <a:t>within the ACS Division of Polymer Chemistry.”</a:t>
            </a:r>
            <a:endParaRPr lang="en-US" sz="2000" dirty="0">
              <a:solidFill>
                <a:sysClr val="windowText" lastClr="000000"/>
              </a:solidFill>
              <a:ea typeface="Times New Roman" panose="02020603050405020304" pitchFamily="18" charset="0"/>
            </a:endParaRPr>
          </a:p>
        </p:txBody>
      </p:sp>
      <p:grpSp>
        <p:nvGrpSpPr>
          <p:cNvPr id="10" name="Group 9">
            <a:extLst>
              <a:ext uri="{FF2B5EF4-FFF2-40B4-BE49-F238E27FC236}">
                <a16:creationId xmlns:a16="http://schemas.microsoft.com/office/drawing/2014/main" id="{50ABFC1A-F6DB-4D0C-8269-B3F8FCFF3206}"/>
              </a:ext>
            </a:extLst>
          </p:cNvPr>
          <p:cNvGrpSpPr/>
          <p:nvPr/>
        </p:nvGrpSpPr>
        <p:grpSpPr>
          <a:xfrm>
            <a:off x="2084344" y="1110111"/>
            <a:ext cx="5113674" cy="4889560"/>
            <a:chOff x="1591108" y="1166854"/>
            <a:chExt cx="5113674" cy="4889560"/>
          </a:xfrm>
        </p:grpSpPr>
        <p:sp>
          <p:nvSpPr>
            <p:cNvPr id="13" name="Rectangle 12"/>
            <p:cNvSpPr/>
            <p:nvPr/>
          </p:nvSpPr>
          <p:spPr>
            <a:xfrm>
              <a:off x="1591108" y="3701923"/>
              <a:ext cx="3440464" cy="2354491"/>
            </a:xfrm>
            <a:prstGeom prst="rect">
              <a:avLst/>
            </a:prstGeom>
          </p:spPr>
          <p:txBody>
            <a:bodyPr wrap="square">
              <a:spAutoFit/>
            </a:bodyPr>
            <a:lstStyle/>
            <a:p>
              <a:pPr marL="285750" indent="-285750">
                <a:buFont typeface="Arial" panose="020B0604020202020204" pitchFamily="34" charset="0"/>
                <a:buChar char="•"/>
              </a:pPr>
              <a:r>
                <a:rPr lang="en-US" sz="2100" dirty="0">
                  <a:solidFill>
                    <a:prstClr val="white"/>
                  </a:solidFill>
                </a:rPr>
                <a:t>Networking</a:t>
              </a:r>
            </a:p>
            <a:p>
              <a:pPr marL="742950" lvl="1" indent="-285750">
                <a:buFont typeface="Arial" panose="020B0604020202020204" pitchFamily="34" charset="0"/>
                <a:buChar char="•"/>
              </a:pPr>
              <a:r>
                <a:rPr lang="en-US" sz="1400" dirty="0">
                  <a:solidFill>
                    <a:prstClr val="white"/>
                  </a:solidFill>
                </a:rPr>
                <a:t>Monday networking hour</a:t>
              </a:r>
            </a:p>
            <a:p>
              <a:pPr marL="742950" lvl="1" indent="-285750">
                <a:buFont typeface="Arial" panose="020B0604020202020204" pitchFamily="34" charset="0"/>
                <a:buChar char="•"/>
              </a:pPr>
              <a:r>
                <a:rPr lang="en-US" sz="1400" dirty="0">
                  <a:solidFill>
                    <a:prstClr val="white"/>
                  </a:solidFill>
                </a:rPr>
                <a:t>Tuesday morning breakfast</a:t>
              </a:r>
            </a:p>
            <a:p>
              <a:pPr marL="285750" indent="-285750">
                <a:buFont typeface="Arial" panose="020B0604020202020204" pitchFamily="34" charset="0"/>
                <a:buChar char="•"/>
              </a:pPr>
              <a:r>
                <a:rPr lang="en-US" sz="2100" dirty="0">
                  <a:solidFill>
                    <a:prstClr val="white"/>
                  </a:solidFill>
                </a:rPr>
                <a:t>Finance &amp; Reporting</a:t>
              </a:r>
            </a:p>
            <a:p>
              <a:pPr marL="742950" lvl="1" indent="-285750">
                <a:buFont typeface="Arial" panose="020B0604020202020204" pitchFamily="34" charset="0"/>
                <a:buChar char="•"/>
              </a:pPr>
              <a:r>
                <a:rPr lang="en-US" sz="1400" dirty="0">
                  <a:solidFill>
                    <a:prstClr val="white"/>
                  </a:solidFill>
                </a:rPr>
                <a:t>IAB business meetings</a:t>
              </a:r>
            </a:p>
            <a:p>
              <a:pPr marL="285750" indent="-285750">
                <a:buFont typeface="Arial" panose="020B0604020202020204" pitchFamily="34" charset="0"/>
                <a:buChar char="•"/>
              </a:pPr>
              <a:r>
                <a:rPr lang="en-US" sz="2100" dirty="0">
                  <a:solidFill>
                    <a:prstClr val="white"/>
                  </a:solidFill>
                </a:rPr>
                <a:t>Bulletin</a:t>
              </a:r>
            </a:p>
            <a:p>
              <a:pPr marL="285750" indent="-285750">
                <a:buFont typeface="Arial" panose="020B0604020202020204" pitchFamily="34" charset="0"/>
                <a:buChar char="•"/>
              </a:pPr>
              <a:r>
                <a:rPr lang="en-US" sz="2100" dirty="0">
                  <a:solidFill>
                    <a:prstClr val="white"/>
                  </a:solidFill>
                </a:rPr>
                <a:t>Succession Planning</a:t>
              </a:r>
            </a:p>
            <a:p>
              <a:pPr marL="285750" indent="-285750">
                <a:buFont typeface="Arial" panose="020B0604020202020204" pitchFamily="34" charset="0"/>
                <a:buChar char="•"/>
              </a:pPr>
              <a:endParaRPr lang="en-US" sz="2100" dirty="0">
                <a:solidFill>
                  <a:prstClr val="white"/>
                </a:solidFill>
              </a:endParaRPr>
            </a:p>
          </p:txBody>
        </p:sp>
        <p:sp>
          <p:nvSpPr>
            <p:cNvPr id="16" name="Rectangle 15"/>
            <p:cNvSpPr/>
            <p:nvPr/>
          </p:nvSpPr>
          <p:spPr>
            <a:xfrm>
              <a:off x="5508621" y="1166854"/>
              <a:ext cx="1196161" cy="415498"/>
            </a:xfrm>
            <a:prstGeom prst="rect">
              <a:avLst/>
            </a:prstGeom>
          </p:spPr>
          <p:txBody>
            <a:bodyPr wrap="none">
              <a:spAutoFit/>
            </a:bodyPr>
            <a:lstStyle/>
            <a:p>
              <a:r>
                <a:rPr lang="en-US" sz="2100" u="sng" dirty="0">
                  <a:solidFill>
                    <a:prstClr val="white"/>
                  </a:solidFill>
                </a:rPr>
                <a:t>Co-Chair</a:t>
              </a:r>
              <a:r>
                <a:rPr lang="en-US" sz="2100" dirty="0">
                  <a:solidFill>
                    <a:prstClr val="white"/>
                  </a:solidFill>
                </a:rPr>
                <a:t>:</a:t>
              </a:r>
            </a:p>
          </p:txBody>
        </p:sp>
      </p:grpSp>
      <p:sp>
        <p:nvSpPr>
          <p:cNvPr id="2" name="Footer Placeholder 1">
            <a:extLst>
              <a:ext uri="{FF2B5EF4-FFF2-40B4-BE49-F238E27FC236}">
                <a16:creationId xmlns:a16="http://schemas.microsoft.com/office/drawing/2014/main" id="{AF260240-6F2E-476C-BF83-73E209010DB7}"/>
              </a:ext>
            </a:extLst>
          </p:cNvPr>
          <p:cNvSpPr>
            <a:spLocks noGrp="1"/>
          </p:cNvSpPr>
          <p:nvPr>
            <p:ph type="ftr" sz="quarter" idx="11"/>
          </p:nvPr>
        </p:nvSpPr>
        <p:spPr/>
        <p:txBody>
          <a:bodyPr/>
          <a:lstStyle/>
          <a:p>
            <a:endParaRPr lang="en-US" dirty="0"/>
          </a:p>
        </p:txBody>
      </p:sp>
      <p:grpSp>
        <p:nvGrpSpPr>
          <p:cNvPr id="18" name="Group 17">
            <a:extLst>
              <a:ext uri="{FF2B5EF4-FFF2-40B4-BE49-F238E27FC236}">
                <a16:creationId xmlns:a16="http://schemas.microsoft.com/office/drawing/2014/main" id="{EE62D437-E4F7-4CD3-8990-C53E31A7AD04}"/>
              </a:ext>
            </a:extLst>
          </p:cNvPr>
          <p:cNvGrpSpPr/>
          <p:nvPr/>
        </p:nvGrpSpPr>
        <p:grpSpPr>
          <a:xfrm>
            <a:off x="1941729" y="902099"/>
            <a:ext cx="8451669" cy="5697736"/>
            <a:chOff x="5128300" y="1045666"/>
            <a:chExt cx="8451669" cy="5697736"/>
          </a:xfrm>
        </p:grpSpPr>
        <p:sp>
          <p:nvSpPr>
            <p:cNvPr id="12" name="Rectangle 11">
              <a:extLst>
                <a:ext uri="{FF2B5EF4-FFF2-40B4-BE49-F238E27FC236}">
                  <a16:creationId xmlns:a16="http://schemas.microsoft.com/office/drawing/2014/main" id="{9B7716E5-300E-4210-BD6C-9B65815ECFCC}"/>
                </a:ext>
              </a:extLst>
            </p:cNvPr>
            <p:cNvSpPr/>
            <p:nvPr/>
          </p:nvSpPr>
          <p:spPr>
            <a:xfrm>
              <a:off x="5128300" y="1045666"/>
              <a:ext cx="2391104" cy="738664"/>
            </a:xfrm>
            <a:prstGeom prst="rect">
              <a:avLst/>
            </a:prstGeom>
          </p:spPr>
          <p:txBody>
            <a:bodyPr wrap="none">
              <a:spAutoFit/>
            </a:bodyPr>
            <a:lstStyle/>
            <a:p>
              <a:r>
                <a:rPr lang="en-US" sz="2100" u="sng" dirty="0">
                  <a:solidFill>
                    <a:prstClr val="white"/>
                  </a:solidFill>
                </a:rPr>
                <a:t>Chair</a:t>
              </a:r>
              <a:r>
                <a:rPr lang="en-US" sz="2100" dirty="0">
                  <a:solidFill>
                    <a:prstClr val="white"/>
                  </a:solidFill>
                </a:rPr>
                <a:t>: Hayley Brown</a:t>
              </a:r>
            </a:p>
            <a:p>
              <a:r>
                <a:rPr lang="en-US" sz="2100" dirty="0">
                  <a:solidFill>
                    <a:prstClr val="white"/>
                  </a:solidFill>
                </a:rPr>
                <a:t>           (Dow)</a:t>
              </a:r>
            </a:p>
          </p:txBody>
        </p:sp>
        <p:pic>
          <p:nvPicPr>
            <p:cNvPr id="8" name="Picture 7" descr="A person wearing glasses&#10;&#10;Description automatically generated with low confidence">
              <a:extLst>
                <a:ext uri="{FF2B5EF4-FFF2-40B4-BE49-F238E27FC236}">
                  <a16:creationId xmlns:a16="http://schemas.microsoft.com/office/drawing/2014/main" id="{2162A677-393C-49C1-B9CD-6A2BDBC139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9961" y="1824034"/>
              <a:ext cx="1190843" cy="1786093"/>
            </a:xfrm>
            <a:prstGeom prst="rect">
              <a:avLst/>
            </a:prstGeom>
          </p:spPr>
        </p:pic>
        <p:sp>
          <p:nvSpPr>
            <p:cNvPr id="15" name="Rectangle 14">
              <a:extLst>
                <a:ext uri="{FF2B5EF4-FFF2-40B4-BE49-F238E27FC236}">
                  <a16:creationId xmlns:a16="http://schemas.microsoft.com/office/drawing/2014/main" id="{8886236C-9817-4DCF-9716-A35FC9BDB4E5}"/>
                </a:ext>
              </a:extLst>
            </p:cNvPr>
            <p:cNvSpPr/>
            <p:nvPr/>
          </p:nvSpPr>
          <p:spPr>
            <a:xfrm>
              <a:off x="8889326" y="3788747"/>
              <a:ext cx="4690643" cy="2954655"/>
            </a:xfrm>
            <a:prstGeom prst="rect">
              <a:avLst/>
            </a:prstGeom>
          </p:spPr>
          <p:txBody>
            <a:bodyPr wrap="none">
              <a:spAutoFit/>
            </a:bodyPr>
            <a:lstStyle/>
            <a:p>
              <a:pPr marL="342900" indent="-342900">
                <a:buFont typeface="Arial" panose="020B0604020202020204" pitchFamily="34" charset="0"/>
                <a:buChar char="•"/>
              </a:pPr>
              <a:r>
                <a:rPr lang="en-US" sz="2100" dirty="0">
                  <a:solidFill>
                    <a:prstClr val="white"/>
                  </a:solidFill>
                </a:rPr>
                <a:t>Industrial Awards (IPS &amp; YIPS) Support</a:t>
              </a:r>
            </a:p>
            <a:p>
              <a:pPr marL="342900" indent="-342900">
                <a:buFont typeface="Arial" panose="020B0604020202020204" pitchFamily="34" charset="0"/>
                <a:buChar char="•"/>
              </a:pPr>
              <a:r>
                <a:rPr lang="en-US" sz="2100" dirty="0">
                  <a:solidFill>
                    <a:prstClr val="white"/>
                  </a:solidFill>
                </a:rPr>
                <a:t>New Initiatives</a:t>
              </a:r>
            </a:p>
            <a:p>
              <a:pPr marL="800100" lvl="1" indent="-342900">
                <a:buFont typeface="Arial" panose="020B0604020202020204" pitchFamily="34" charset="0"/>
                <a:buChar char="•"/>
              </a:pPr>
              <a:r>
                <a:rPr lang="en-US" sz="1400" dirty="0">
                  <a:solidFill>
                    <a:prstClr val="white"/>
                  </a:solidFill>
                </a:rPr>
                <a:t>New Industry Networking Group</a:t>
              </a:r>
            </a:p>
            <a:p>
              <a:pPr marL="800100" lvl="1" indent="-342900">
                <a:buFont typeface="Arial" panose="020B0604020202020204" pitchFamily="34" charset="0"/>
                <a:buChar char="•"/>
              </a:pPr>
              <a:r>
                <a:rPr lang="en-US" sz="1400" dirty="0">
                  <a:solidFill>
                    <a:prstClr val="white"/>
                  </a:solidFill>
                </a:rPr>
                <a:t>Regional Meetings</a:t>
              </a:r>
            </a:p>
            <a:p>
              <a:pPr marL="285750" indent="-285750">
                <a:buFont typeface="Arial" panose="020B0604020202020204" pitchFamily="34" charset="0"/>
                <a:buChar char="•"/>
              </a:pPr>
              <a:r>
                <a:rPr lang="en-US" sz="2100" dirty="0">
                  <a:solidFill>
                    <a:prstClr val="white"/>
                  </a:solidFill>
                </a:rPr>
                <a:t>Membership</a:t>
              </a:r>
            </a:p>
            <a:p>
              <a:pPr marL="285750" indent="-285750">
                <a:buFont typeface="Arial" panose="020B0604020202020204" pitchFamily="34" charset="0"/>
                <a:buChar char="•"/>
              </a:pPr>
              <a:r>
                <a:rPr lang="en-US" sz="2100" dirty="0">
                  <a:solidFill>
                    <a:prstClr val="white"/>
                  </a:solidFill>
                </a:rPr>
                <a:t>Programming</a:t>
              </a:r>
            </a:p>
            <a:p>
              <a:pPr marL="742950" lvl="1" indent="-285750">
                <a:buFont typeface="Arial" panose="020B0604020202020204" pitchFamily="34" charset="0"/>
                <a:buChar char="•"/>
              </a:pPr>
              <a:r>
                <a:rPr lang="en-US" sz="1600" dirty="0">
                  <a:solidFill>
                    <a:prstClr val="white"/>
                  </a:solidFill>
                </a:rPr>
                <a:t>IIPS</a:t>
              </a:r>
            </a:p>
            <a:p>
              <a:pPr marL="742950" lvl="1" indent="-285750">
                <a:buFont typeface="Arial" panose="020B0604020202020204" pitchFamily="34" charset="0"/>
                <a:buChar char="•"/>
              </a:pPr>
              <a:r>
                <a:rPr lang="en-US" sz="1600" dirty="0">
                  <a:solidFill>
                    <a:prstClr val="white"/>
                  </a:solidFill>
                </a:rPr>
                <a:t>Other industrial programming</a:t>
              </a:r>
            </a:p>
            <a:p>
              <a:pPr marL="285750" indent="-285750">
                <a:buFont typeface="Arial" panose="020B0604020202020204" pitchFamily="34" charset="0"/>
                <a:buChar char="•"/>
              </a:pPr>
              <a:endParaRPr lang="en-US" sz="2100" dirty="0">
                <a:solidFill>
                  <a:prstClr val="white"/>
                </a:solidFill>
              </a:endParaRPr>
            </a:p>
            <a:p>
              <a:pPr marL="285750" indent="-285750">
                <a:buFont typeface="Arial" panose="020B0604020202020204" pitchFamily="34" charset="0"/>
                <a:buChar char="•"/>
              </a:pPr>
              <a:endParaRPr lang="en-US" sz="2100" dirty="0">
                <a:solidFill>
                  <a:prstClr val="white"/>
                </a:solidFill>
              </a:endParaRPr>
            </a:p>
          </p:txBody>
        </p:sp>
      </p:grpSp>
      <p:pic>
        <p:nvPicPr>
          <p:cNvPr id="3" name="Picture 2" descr="A person standing in front of a body of water&#10;&#10;Description automatically generated with medium confidence">
            <a:extLst>
              <a:ext uri="{FF2B5EF4-FFF2-40B4-BE49-F238E27FC236}">
                <a16:creationId xmlns:a16="http://schemas.microsoft.com/office/drawing/2014/main" id="{C8DA24DB-391C-A414-46A9-EE1DC08682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7094" y="1606273"/>
            <a:ext cx="2005968" cy="2005968"/>
          </a:xfrm>
          <a:prstGeom prst="rect">
            <a:avLst/>
          </a:prstGeom>
        </p:spPr>
      </p:pic>
    </p:spTree>
    <p:extLst>
      <p:ext uri="{BB962C8B-B14F-4D97-AF65-F5344CB8AC3E}">
        <p14:creationId xmlns:p14="http://schemas.microsoft.com/office/powerpoint/2010/main" val="1942466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0">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5" name="Group 12">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4" name="Freeform: Shape 13">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5B8DF54-BBC5-4052-B7B0-72D517046C9C}"/>
              </a:ext>
            </a:extLst>
          </p:cNvPr>
          <p:cNvSpPr>
            <a:spLocks noGrp="1"/>
          </p:cNvSpPr>
          <p:nvPr>
            <p:ph type="title"/>
          </p:nvPr>
        </p:nvSpPr>
        <p:spPr>
          <a:xfrm>
            <a:off x="431486" y="1441113"/>
            <a:ext cx="4733849" cy="4371974"/>
          </a:xfrm>
        </p:spPr>
        <p:txBody>
          <a:bodyPr>
            <a:normAutofit/>
          </a:bodyPr>
          <a:lstStyle/>
          <a:p>
            <a:r>
              <a:rPr lang="en-US" sz="3600" dirty="0">
                <a:solidFill>
                  <a:schemeClr val="tx2"/>
                </a:solidFill>
              </a:rPr>
              <a:t>IAB Focuses for 2023</a:t>
            </a:r>
          </a:p>
        </p:txBody>
      </p:sp>
      <p:sp>
        <p:nvSpPr>
          <p:cNvPr id="3" name="Content Placeholder 2">
            <a:extLst>
              <a:ext uri="{FF2B5EF4-FFF2-40B4-BE49-F238E27FC236}">
                <a16:creationId xmlns:a16="http://schemas.microsoft.com/office/drawing/2014/main" id="{7037A565-54F4-41F9-8BDB-79DFE1E30C7C}"/>
              </a:ext>
            </a:extLst>
          </p:cNvPr>
          <p:cNvSpPr>
            <a:spLocks noGrp="1"/>
          </p:cNvSpPr>
          <p:nvPr>
            <p:ph idx="1"/>
          </p:nvPr>
        </p:nvSpPr>
        <p:spPr>
          <a:xfrm>
            <a:off x="6095847" y="333331"/>
            <a:ext cx="5221224" cy="5551677"/>
          </a:xfrm>
        </p:spPr>
        <p:txBody>
          <a:bodyPr anchor="ctr">
            <a:normAutofit fontScale="85000" lnSpcReduction="20000"/>
          </a:bodyPr>
          <a:lstStyle/>
          <a:p>
            <a:r>
              <a:rPr lang="en-US" sz="3200" dirty="0">
                <a:solidFill>
                  <a:schemeClr val="tx2"/>
                </a:solidFill>
              </a:rPr>
              <a:t>Maintain programming &amp; awards support</a:t>
            </a:r>
          </a:p>
          <a:p>
            <a:r>
              <a:rPr lang="en-US" sz="3200" dirty="0">
                <a:solidFill>
                  <a:schemeClr val="tx2"/>
                </a:solidFill>
              </a:rPr>
              <a:t>Deliver on member company initiatives</a:t>
            </a:r>
          </a:p>
          <a:p>
            <a:pPr lvl="1"/>
            <a:r>
              <a:rPr lang="en-US" sz="3200" dirty="0">
                <a:solidFill>
                  <a:schemeClr val="tx2"/>
                </a:solidFill>
              </a:rPr>
              <a:t>IAB Networking Sessions</a:t>
            </a:r>
          </a:p>
          <a:p>
            <a:pPr lvl="1"/>
            <a:r>
              <a:rPr lang="en-US" sz="3200" dirty="0">
                <a:solidFill>
                  <a:schemeClr val="tx2"/>
                </a:solidFill>
              </a:rPr>
              <a:t>IAB meeting</a:t>
            </a:r>
          </a:p>
          <a:p>
            <a:r>
              <a:rPr lang="en-US" sz="3200" dirty="0">
                <a:solidFill>
                  <a:schemeClr val="tx2"/>
                </a:solidFill>
              </a:rPr>
              <a:t>Integrate smaller company members</a:t>
            </a:r>
          </a:p>
          <a:p>
            <a:r>
              <a:rPr lang="en-US" sz="3200" dirty="0">
                <a:solidFill>
                  <a:schemeClr val="tx2"/>
                </a:solidFill>
              </a:rPr>
              <a:t>Understanding value POLY and IAB provide in long-term hybrid environment</a:t>
            </a:r>
          </a:p>
          <a:p>
            <a:pPr lvl="1"/>
            <a:r>
              <a:rPr lang="en-US" sz="2800" dirty="0">
                <a:solidFill>
                  <a:schemeClr val="tx2"/>
                </a:solidFill>
              </a:rPr>
              <a:t>How to balance representing IAB member companies with </a:t>
            </a:r>
            <a:r>
              <a:rPr lang="en-US" sz="2800">
                <a:solidFill>
                  <a:schemeClr val="tx2"/>
                </a:solidFill>
              </a:rPr>
              <a:t>generally representing “Industry” in POLY</a:t>
            </a:r>
            <a:endParaRPr lang="en-US" sz="2800" dirty="0">
              <a:solidFill>
                <a:schemeClr val="tx2"/>
              </a:solidFill>
            </a:endParaRPr>
          </a:p>
          <a:p>
            <a:r>
              <a:rPr lang="en-US" sz="3200" dirty="0">
                <a:solidFill>
                  <a:schemeClr val="tx2"/>
                </a:solidFill>
              </a:rPr>
              <a:t>Balance with business office changes</a:t>
            </a:r>
          </a:p>
        </p:txBody>
      </p:sp>
      <p:sp>
        <p:nvSpPr>
          <p:cNvPr id="4" name="Footer Placeholder 3">
            <a:extLst>
              <a:ext uri="{FF2B5EF4-FFF2-40B4-BE49-F238E27FC236}">
                <a16:creationId xmlns:a16="http://schemas.microsoft.com/office/drawing/2014/main" id="{2EEB2D97-3CB9-4106-A317-1C9790CC2578}"/>
              </a:ext>
            </a:extLst>
          </p:cNvPr>
          <p:cNvSpPr>
            <a:spLocks noGrp="1"/>
          </p:cNvSpPr>
          <p:nvPr>
            <p:ph type="ftr" sz="quarter" idx="11"/>
          </p:nvPr>
        </p:nvSpPr>
        <p:spPr>
          <a:xfrm>
            <a:off x="4038600" y="6356350"/>
            <a:ext cx="4114800" cy="365125"/>
          </a:xfrm>
        </p:spPr>
        <p:txBody>
          <a:bodyPr>
            <a:normAutofit/>
          </a:bodyPr>
          <a:lstStyle/>
          <a:p>
            <a:endParaRPr lang="en-US" dirty="0"/>
          </a:p>
        </p:txBody>
      </p:sp>
    </p:spTree>
    <p:extLst>
      <p:ext uri="{BB962C8B-B14F-4D97-AF65-F5344CB8AC3E}">
        <p14:creationId xmlns:p14="http://schemas.microsoft.com/office/powerpoint/2010/main" val="3964232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9CE8E-BCA0-4E2D-9028-FA9A5AF82A60}"/>
              </a:ext>
            </a:extLst>
          </p:cNvPr>
          <p:cNvSpPr>
            <a:spLocks noGrp="1"/>
          </p:cNvSpPr>
          <p:nvPr>
            <p:ph type="title"/>
          </p:nvPr>
        </p:nvSpPr>
        <p:spPr>
          <a:xfrm>
            <a:off x="177557" y="-103111"/>
            <a:ext cx="10515600" cy="1325563"/>
          </a:xfrm>
        </p:spPr>
        <p:txBody>
          <a:bodyPr/>
          <a:lstStyle/>
          <a:p>
            <a:r>
              <a:rPr lang="en-US" dirty="0"/>
              <a:t>In 2022-</a:t>
            </a:r>
          </a:p>
        </p:txBody>
      </p:sp>
      <p:sp>
        <p:nvSpPr>
          <p:cNvPr id="3" name="Rectangle 2">
            <a:extLst>
              <a:ext uri="{FF2B5EF4-FFF2-40B4-BE49-F238E27FC236}">
                <a16:creationId xmlns:a16="http://schemas.microsoft.com/office/drawing/2014/main" id="{E536518F-24A4-41CB-89CE-C2717B73D9BD}"/>
              </a:ext>
            </a:extLst>
          </p:cNvPr>
          <p:cNvSpPr/>
          <p:nvPr/>
        </p:nvSpPr>
        <p:spPr>
          <a:xfrm>
            <a:off x="325388" y="1583790"/>
            <a:ext cx="2903452"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4000" b="1" cap="none" spc="0" dirty="0">
                <a:ln/>
                <a:solidFill>
                  <a:schemeClr val="accent4"/>
                </a:solidFill>
                <a:effectLst/>
              </a:rPr>
              <a:t>Budget</a:t>
            </a:r>
          </a:p>
        </p:txBody>
      </p:sp>
      <p:sp>
        <p:nvSpPr>
          <p:cNvPr id="4" name="Footer Placeholder 3">
            <a:extLst>
              <a:ext uri="{FF2B5EF4-FFF2-40B4-BE49-F238E27FC236}">
                <a16:creationId xmlns:a16="http://schemas.microsoft.com/office/drawing/2014/main" id="{368EA581-3393-438E-9025-5A7653D52C87}"/>
              </a:ext>
            </a:extLst>
          </p:cNvPr>
          <p:cNvSpPr>
            <a:spLocks noGrp="1"/>
          </p:cNvSpPr>
          <p:nvPr>
            <p:ph type="ftr" sz="quarter" idx="11"/>
          </p:nvPr>
        </p:nvSpPr>
        <p:spPr/>
        <p:txBody>
          <a:bodyPr/>
          <a:lstStyle/>
          <a:p>
            <a:endParaRPr lang="en-US" dirty="0"/>
          </a:p>
        </p:txBody>
      </p:sp>
      <p:graphicFrame>
        <p:nvGraphicFramePr>
          <p:cNvPr id="5" name="Table 4">
            <a:extLst>
              <a:ext uri="{FF2B5EF4-FFF2-40B4-BE49-F238E27FC236}">
                <a16:creationId xmlns:a16="http://schemas.microsoft.com/office/drawing/2014/main" id="{07F52575-84BD-EADC-30E4-26415C09DA39}"/>
              </a:ext>
            </a:extLst>
          </p:cNvPr>
          <p:cNvGraphicFramePr>
            <a:graphicFrameLocks noGrp="1"/>
          </p:cNvGraphicFramePr>
          <p:nvPr>
            <p:extLst>
              <p:ext uri="{D42A27DB-BD31-4B8C-83A1-F6EECF244321}">
                <p14:modId xmlns:p14="http://schemas.microsoft.com/office/powerpoint/2010/main" val="1821000816"/>
              </p:ext>
            </p:extLst>
          </p:nvPr>
        </p:nvGraphicFramePr>
        <p:xfrm>
          <a:off x="2724505" y="879744"/>
          <a:ext cx="6721051" cy="5618331"/>
        </p:xfrm>
        <a:graphic>
          <a:graphicData uri="http://schemas.openxmlformats.org/drawingml/2006/table">
            <a:tbl>
              <a:tblPr firstRow="1" firstCol="1" bandRow="1">
                <a:tableStyleId>{00A15C55-8517-42AA-B614-E9B94910E393}</a:tableStyleId>
              </a:tblPr>
              <a:tblGrid>
                <a:gridCol w="2239073">
                  <a:extLst>
                    <a:ext uri="{9D8B030D-6E8A-4147-A177-3AD203B41FA5}">
                      <a16:colId xmlns:a16="http://schemas.microsoft.com/office/drawing/2014/main" val="2123545675"/>
                    </a:ext>
                  </a:extLst>
                </a:gridCol>
                <a:gridCol w="2240989">
                  <a:extLst>
                    <a:ext uri="{9D8B030D-6E8A-4147-A177-3AD203B41FA5}">
                      <a16:colId xmlns:a16="http://schemas.microsoft.com/office/drawing/2014/main" val="2152017806"/>
                    </a:ext>
                  </a:extLst>
                </a:gridCol>
                <a:gridCol w="2240989">
                  <a:extLst>
                    <a:ext uri="{9D8B030D-6E8A-4147-A177-3AD203B41FA5}">
                      <a16:colId xmlns:a16="http://schemas.microsoft.com/office/drawing/2014/main" val="1187291817"/>
                    </a:ext>
                  </a:extLst>
                </a:gridCol>
              </a:tblGrid>
              <a:tr h="345708">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Final 2022</a:t>
                      </a:r>
                    </a:p>
                  </a:txBody>
                  <a:tcPr marL="68580" marR="68580" marT="0" marB="0"/>
                </a:tc>
                <a:tc>
                  <a:txBody>
                    <a:bodyPr/>
                    <a:lstStyle/>
                    <a:p>
                      <a:pPr marL="0" marR="0">
                        <a:lnSpc>
                          <a:spcPct val="107000"/>
                        </a:lnSpc>
                        <a:spcBef>
                          <a:spcPts val="0"/>
                        </a:spcBef>
                        <a:spcAft>
                          <a:spcPts val="0"/>
                        </a:spcAft>
                      </a:pPr>
                      <a:r>
                        <a:rPr lang="en-US" sz="2000" dirty="0">
                          <a:effectLst/>
                        </a:rPr>
                        <a:t>Proposed 2023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4681850"/>
                  </a:ext>
                </a:extLst>
              </a:tr>
              <a:tr h="414878">
                <a:tc>
                  <a:txBody>
                    <a:bodyPr/>
                    <a:lstStyle/>
                    <a:p>
                      <a:pPr marL="0" marR="0">
                        <a:lnSpc>
                          <a:spcPct val="107000"/>
                        </a:lnSpc>
                        <a:spcBef>
                          <a:spcPts val="0"/>
                        </a:spcBef>
                        <a:spcAft>
                          <a:spcPts val="0"/>
                        </a:spcAft>
                      </a:pPr>
                      <a:r>
                        <a:rPr lang="en-US" sz="2400" dirty="0">
                          <a:effectLst/>
                        </a:rPr>
                        <a:t>Income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25,000.00</a:t>
                      </a:r>
                    </a:p>
                  </a:txBody>
                  <a:tcPr marL="68580" marR="68580" marT="0" marB="0"/>
                </a:tc>
                <a:tc>
                  <a:txBody>
                    <a:bodyPr/>
                    <a:lstStyle/>
                    <a:p>
                      <a:pPr marL="0" marR="0" algn="r">
                        <a:lnSpc>
                          <a:spcPct val="107000"/>
                        </a:lnSpc>
                        <a:spcBef>
                          <a:spcPts val="0"/>
                        </a:spcBef>
                        <a:spcAft>
                          <a:spcPts val="0"/>
                        </a:spcAft>
                      </a:pPr>
                      <a:r>
                        <a:rPr lang="en-US" sz="2400" b="1" dirty="0">
                          <a:effectLst/>
                        </a:rPr>
                        <a:t>27,000.00</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76927"/>
                  </a:ext>
                </a:extLst>
              </a:tr>
              <a:tr h="345708">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4291744869"/>
                  </a:ext>
                </a:extLst>
              </a:tr>
              <a:tr h="345708">
                <a:tc>
                  <a:txBody>
                    <a:bodyPr/>
                    <a:lstStyle/>
                    <a:p>
                      <a:pPr marL="0" marR="0">
                        <a:lnSpc>
                          <a:spcPct val="107000"/>
                        </a:lnSpc>
                        <a:spcBef>
                          <a:spcPts val="0"/>
                        </a:spcBef>
                        <a:spcAft>
                          <a:spcPts val="0"/>
                        </a:spcAft>
                      </a:pPr>
                      <a:r>
                        <a:rPr lang="en-US" sz="2000" dirty="0">
                          <a:effectLst/>
                        </a:rPr>
                        <a:t>Expenses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1550207"/>
                  </a:ext>
                </a:extLst>
              </a:tr>
              <a:tr h="345708">
                <a:tc>
                  <a:txBody>
                    <a:bodyPr/>
                    <a:lstStyle/>
                    <a:p>
                      <a:pPr marL="0" marR="0" algn="r">
                        <a:lnSpc>
                          <a:spcPct val="107000"/>
                        </a:lnSpc>
                        <a:spcBef>
                          <a:spcPts val="0"/>
                        </a:spcBef>
                        <a:spcAft>
                          <a:spcPts val="0"/>
                        </a:spcAft>
                      </a:pPr>
                      <a:r>
                        <a:rPr lang="en-US" sz="2000" dirty="0">
                          <a:effectLst/>
                        </a:rPr>
                        <a:t>Networking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5,588.51</a:t>
                      </a:r>
                    </a:p>
                  </a:txBody>
                  <a:tcPr marL="68580" marR="68580" marT="0" marB="0"/>
                </a:tc>
                <a:tc>
                  <a:txBody>
                    <a:bodyPr/>
                    <a:lstStyle/>
                    <a:p>
                      <a:pPr marL="0" marR="0" algn="r">
                        <a:lnSpc>
                          <a:spcPct val="107000"/>
                        </a:lnSpc>
                        <a:spcBef>
                          <a:spcPts val="0"/>
                        </a:spcBef>
                        <a:spcAft>
                          <a:spcPts val="0"/>
                        </a:spcAft>
                      </a:pPr>
                      <a:r>
                        <a:rPr lang="en-US" sz="2000" dirty="0">
                          <a:effectLst/>
                        </a:rPr>
                        <a:t>9,000.00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238965"/>
                  </a:ext>
                </a:extLst>
              </a:tr>
              <a:tr h="345708">
                <a:tc>
                  <a:txBody>
                    <a:bodyPr/>
                    <a:lstStyle/>
                    <a:p>
                      <a:pPr marL="0" marR="0" algn="r">
                        <a:lnSpc>
                          <a:spcPct val="107000"/>
                        </a:lnSpc>
                        <a:spcBef>
                          <a:spcPts val="0"/>
                        </a:spcBef>
                        <a:spcAft>
                          <a:spcPts val="0"/>
                        </a:spcAft>
                      </a:pPr>
                      <a:r>
                        <a:rPr lang="en-US" sz="2000" dirty="0">
                          <a:effectLst/>
                        </a:rPr>
                        <a:t>Meetings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7,026.56</a:t>
                      </a:r>
                    </a:p>
                  </a:txBody>
                  <a:tcPr marL="68580" marR="68580" marT="0" marB="0"/>
                </a:tc>
                <a:tc>
                  <a:txBody>
                    <a:bodyPr/>
                    <a:lstStyle/>
                    <a:p>
                      <a:pPr marL="0" marR="0" algn="r">
                        <a:lnSpc>
                          <a:spcPct val="107000"/>
                        </a:lnSpc>
                        <a:spcBef>
                          <a:spcPts val="0"/>
                        </a:spcBef>
                        <a:spcAft>
                          <a:spcPts val="0"/>
                        </a:spcAft>
                      </a:pPr>
                      <a:r>
                        <a:rPr lang="en-US" sz="2000" dirty="0">
                          <a:effectLst/>
                        </a:rPr>
                        <a:t>10,000.00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2129166"/>
                  </a:ext>
                </a:extLst>
              </a:tr>
              <a:tr h="975889">
                <a:tc>
                  <a:txBody>
                    <a:bodyPr/>
                    <a:lstStyle/>
                    <a:p>
                      <a:pPr marL="0" marR="0" algn="r">
                        <a:lnSpc>
                          <a:spcPct val="107000"/>
                        </a:lnSpc>
                        <a:spcBef>
                          <a:spcPts val="0"/>
                        </a:spcBef>
                        <a:spcAft>
                          <a:spcPts val="0"/>
                        </a:spcAft>
                      </a:pPr>
                      <a:r>
                        <a:rPr lang="en-US" sz="2000" dirty="0">
                          <a:effectLst/>
                        </a:rPr>
                        <a:t>Awards (prepaid in 2021)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7,000.00</a:t>
                      </a:r>
                    </a:p>
                  </a:txBody>
                  <a:tcPr marL="68580" marR="68580" marT="0" marB="0"/>
                </a:tc>
                <a:tc>
                  <a:txBody>
                    <a:bodyPr/>
                    <a:lstStyle/>
                    <a:p>
                      <a:pPr marL="0" marR="0" algn="r">
                        <a:lnSpc>
                          <a:spcPct val="107000"/>
                        </a:lnSpc>
                        <a:spcBef>
                          <a:spcPts val="0"/>
                        </a:spcBef>
                        <a:spcAft>
                          <a:spcPts val="0"/>
                        </a:spcAft>
                      </a:pPr>
                      <a:r>
                        <a:rPr lang="en-US" sz="2000" dirty="0">
                          <a:effectLst/>
                        </a:rPr>
                        <a:t>11,000.00</a:t>
                      </a:r>
                    </a:p>
                  </a:txBody>
                  <a:tcPr marL="68580" marR="68580" marT="0" marB="0"/>
                </a:tc>
                <a:extLst>
                  <a:ext uri="{0D108BD9-81ED-4DB2-BD59-A6C34878D82A}">
                    <a16:rowId xmlns:a16="http://schemas.microsoft.com/office/drawing/2014/main" val="918835237"/>
                  </a:ext>
                </a:extLst>
              </a:tr>
              <a:tr h="747023">
                <a:tc>
                  <a:txBody>
                    <a:bodyPr/>
                    <a:lstStyle/>
                    <a:p>
                      <a:pPr marL="0" marR="0" algn="r">
                        <a:lnSpc>
                          <a:spcPct val="107000"/>
                        </a:lnSpc>
                        <a:spcBef>
                          <a:spcPts val="0"/>
                        </a:spcBef>
                        <a:spcAft>
                          <a:spcPts val="0"/>
                        </a:spcAft>
                      </a:pPr>
                      <a:r>
                        <a:rPr lang="en-US" sz="2000" dirty="0">
                          <a:effectLst/>
                        </a:rPr>
                        <a:t>Programming</a:t>
                      </a:r>
                    </a:p>
                    <a:p>
                      <a:pPr marL="0" marR="0" algn="r">
                        <a:lnSpc>
                          <a:spcPct val="107000"/>
                        </a:lnSpc>
                        <a:spcBef>
                          <a:spcPts val="0"/>
                        </a:spcBef>
                        <a:spcAft>
                          <a:spcPts val="0"/>
                        </a:spcAft>
                      </a:pPr>
                      <a:r>
                        <a:rPr lang="en-US" sz="2000" dirty="0">
                          <a:effectLst/>
                        </a:rPr>
                        <a:t>(no virtual)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4,000.00</a:t>
                      </a:r>
                    </a:p>
                  </a:txBody>
                  <a:tcPr marL="68580" marR="68580" marT="0" marB="0"/>
                </a:tc>
                <a:tc>
                  <a:txBody>
                    <a:bodyPr/>
                    <a:lstStyle/>
                    <a:p>
                      <a:pPr marL="0" marR="0" algn="r">
                        <a:lnSpc>
                          <a:spcPct val="107000"/>
                        </a:lnSpc>
                        <a:spcBef>
                          <a:spcPts val="0"/>
                        </a:spcBef>
                        <a:spcAft>
                          <a:spcPts val="0"/>
                        </a:spcAft>
                      </a:pPr>
                      <a:r>
                        <a:rPr lang="en-US" sz="2000" dirty="0">
                          <a:effectLst/>
                        </a:rPr>
                        <a:t>4,000.00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189992"/>
                  </a:ext>
                </a:extLst>
              </a:tr>
              <a:tr h="645707">
                <a:tc>
                  <a:txBody>
                    <a:bodyPr/>
                    <a:lstStyle/>
                    <a:p>
                      <a:pPr marL="0" marR="0" algn="r">
                        <a:lnSpc>
                          <a:spcPct val="107000"/>
                        </a:lnSpc>
                        <a:spcBef>
                          <a:spcPts val="0"/>
                        </a:spcBef>
                        <a:spcAft>
                          <a:spcPts val="0"/>
                        </a:spcAft>
                      </a:pPr>
                      <a:r>
                        <a:rPr lang="en-US" sz="2000" dirty="0">
                          <a:effectLst/>
                        </a:rPr>
                        <a:t>Other (shirts, pins)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926.51</a:t>
                      </a:r>
                    </a:p>
                  </a:txBody>
                  <a:tcPr marL="68580" marR="68580" marT="0" marB="0"/>
                </a:tc>
                <a:tc>
                  <a:txBody>
                    <a:bodyPr/>
                    <a:lstStyle/>
                    <a:p>
                      <a:pPr marL="0" marR="0" algn="r">
                        <a:lnSpc>
                          <a:spcPct val="107000"/>
                        </a:lnSpc>
                        <a:spcBef>
                          <a:spcPts val="0"/>
                        </a:spcBef>
                        <a:spcAft>
                          <a:spcPts val="0"/>
                        </a:spcAft>
                      </a:pPr>
                      <a:r>
                        <a:rPr lang="en-US" sz="2000" dirty="0">
                          <a:effectLst/>
                        </a:rPr>
                        <a:t>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1332630"/>
                  </a:ext>
                </a:extLst>
              </a:tr>
              <a:tr h="414878">
                <a:tc>
                  <a:txBody>
                    <a:bodyPr/>
                    <a:lstStyle/>
                    <a:p>
                      <a:pPr marL="0" marR="0" algn="r">
                        <a:lnSpc>
                          <a:spcPct val="107000"/>
                        </a:lnSpc>
                        <a:spcBef>
                          <a:spcPts val="0"/>
                        </a:spcBef>
                        <a:spcAft>
                          <a:spcPts val="0"/>
                        </a:spcAft>
                      </a:pPr>
                      <a:r>
                        <a:rPr lang="en-US" sz="2000" dirty="0">
                          <a:effectLst/>
                        </a:rPr>
                        <a:t>subtotal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24,541.58</a:t>
                      </a:r>
                    </a:p>
                  </a:txBody>
                  <a:tcPr marL="68580" marR="68580" marT="0" marB="0"/>
                </a:tc>
                <a:tc>
                  <a:txBody>
                    <a:bodyPr/>
                    <a:lstStyle/>
                    <a:p>
                      <a:pPr marL="0" marR="0" algn="r">
                        <a:lnSpc>
                          <a:spcPct val="107000"/>
                        </a:lnSpc>
                        <a:spcBef>
                          <a:spcPts val="0"/>
                        </a:spcBef>
                        <a:spcAft>
                          <a:spcPts val="0"/>
                        </a:spcAft>
                      </a:pPr>
                      <a:r>
                        <a:rPr lang="en-US" sz="2400" b="1" dirty="0">
                          <a:effectLst/>
                        </a:rPr>
                        <a:t>32,000.00</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9082559"/>
                  </a:ext>
                </a:extLst>
              </a:tr>
              <a:tr h="345708">
                <a:tc>
                  <a:txBody>
                    <a:bodyPr/>
                    <a:lstStyle/>
                    <a:p>
                      <a:pPr marL="0" marR="0" algn="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1359129"/>
                  </a:ext>
                </a:extLst>
              </a:tr>
              <a:tr h="345708">
                <a:tc>
                  <a:txBody>
                    <a:bodyPr/>
                    <a:lstStyle/>
                    <a:p>
                      <a:pPr marL="0" marR="0" algn="r">
                        <a:lnSpc>
                          <a:spcPct val="107000"/>
                        </a:lnSpc>
                        <a:spcBef>
                          <a:spcPts val="0"/>
                        </a:spcBef>
                        <a:spcAft>
                          <a:spcPts val="0"/>
                        </a:spcAft>
                      </a:pPr>
                      <a:r>
                        <a:rPr lang="en-US" sz="2000" dirty="0">
                          <a:effectLst/>
                        </a:rPr>
                        <a:t>Bal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458.42</a:t>
                      </a:r>
                    </a:p>
                  </a:txBody>
                  <a:tcPr marL="68580" marR="68580" marT="0" marB="0"/>
                </a:tc>
                <a:tc>
                  <a:txBody>
                    <a:bodyPr/>
                    <a:lstStyle/>
                    <a:p>
                      <a:pPr marL="0" marR="0" algn="r">
                        <a:lnSpc>
                          <a:spcPct val="107000"/>
                        </a:lnSpc>
                        <a:spcBef>
                          <a:spcPts val="0"/>
                        </a:spcBef>
                        <a:spcAft>
                          <a:spcPts val="0"/>
                        </a:spcAft>
                      </a:pPr>
                      <a:r>
                        <a:rPr lang="en-US" sz="2000" dirty="0">
                          <a:effectLst/>
                        </a:rPr>
                        <a:t> </a:t>
                      </a:r>
                      <a:r>
                        <a:rPr lang="en-US" sz="2000" b="1" dirty="0">
                          <a:effectLst/>
                        </a:rPr>
                        <a:t>-7,000.00</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7898046"/>
                  </a:ext>
                </a:extLst>
              </a:tr>
            </a:tbl>
          </a:graphicData>
        </a:graphic>
      </p:graphicFrame>
    </p:spTree>
    <p:extLst>
      <p:ext uri="{BB962C8B-B14F-4D97-AF65-F5344CB8AC3E}">
        <p14:creationId xmlns:p14="http://schemas.microsoft.com/office/powerpoint/2010/main" val="1815625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318D2-27CA-1093-FF78-5FA568EAE6A6}"/>
              </a:ext>
            </a:extLst>
          </p:cNvPr>
          <p:cNvSpPr>
            <a:spLocks noGrp="1"/>
          </p:cNvSpPr>
          <p:nvPr>
            <p:ph type="title"/>
          </p:nvPr>
        </p:nvSpPr>
        <p:spPr/>
        <p:txBody>
          <a:bodyPr/>
          <a:lstStyle/>
          <a:p>
            <a:r>
              <a:rPr lang="en-US" dirty="0"/>
              <a:t>Spring 2023 Programming and Networking</a:t>
            </a:r>
          </a:p>
        </p:txBody>
      </p:sp>
      <p:sp>
        <p:nvSpPr>
          <p:cNvPr id="3" name="Content Placeholder 2">
            <a:extLst>
              <a:ext uri="{FF2B5EF4-FFF2-40B4-BE49-F238E27FC236}">
                <a16:creationId xmlns:a16="http://schemas.microsoft.com/office/drawing/2014/main" id="{524906C0-FE0A-0D9B-7E2C-BC148E7AA2C2}"/>
              </a:ext>
            </a:extLst>
          </p:cNvPr>
          <p:cNvSpPr>
            <a:spLocks noGrp="1"/>
          </p:cNvSpPr>
          <p:nvPr>
            <p:ph idx="1"/>
          </p:nvPr>
        </p:nvSpPr>
        <p:spPr>
          <a:xfrm>
            <a:off x="408214" y="1713933"/>
            <a:ext cx="5011683" cy="1715067"/>
          </a:xfrm>
        </p:spPr>
        <p:txBody>
          <a:bodyPr/>
          <a:lstStyle/>
          <a:p>
            <a:pPr marL="0" marR="0" indent="0">
              <a:spcBef>
                <a:spcPts val="0"/>
              </a:spcBef>
              <a:spcAft>
                <a:spcPts val="0"/>
              </a:spcAft>
              <a:buNone/>
            </a:pPr>
            <a:r>
              <a:rPr lang="en-US" sz="1800" b="1" dirty="0">
                <a:effectLst/>
                <a:latin typeface="Calibri" panose="020F0502020204030204" pitchFamily="34" charset="0"/>
                <a:ea typeface="Times New Roman" panose="02020603050405020304" pitchFamily="18" charset="0"/>
              </a:rPr>
              <a:t>“Industrial Innovations in Polymer Science” symposium</a:t>
            </a:r>
          </a:p>
          <a:p>
            <a:pPr marL="0" marR="0" indent="0">
              <a:spcBef>
                <a:spcPts val="0"/>
              </a:spcBef>
              <a:spcAft>
                <a:spcPts val="0"/>
              </a:spcAft>
              <a:buNone/>
            </a:pPr>
            <a:r>
              <a:rPr lang="en-US" sz="1800" dirty="0" err="1">
                <a:effectLst/>
                <a:latin typeface="Calibri" panose="020F0502020204030204" pitchFamily="34" charset="0"/>
                <a:ea typeface="Calibri" panose="020F0502020204030204" pitchFamily="34" charset="0"/>
              </a:rPr>
              <a:t>Organizers:Ashleigh</a:t>
            </a:r>
            <a:r>
              <a:rPr lang="en-US" sz="1800" dirty="0">
                <a:effectLst/>
                <a:latin typeface="Calibri" panose="020F0502020204030204" pitchFamily="34" charset="0"/>
                <a:ea typeface="Calibri" panose="020F0502020204030204" pitchFamily="34" charset="0"/>
              </a:rPr>
              <a:t> Dahlstrom, Michael Minkler, Wenjun Wu</a:t>
            </a:r>
          </a:p>
          <a:p>
            <a:pPr marL="0" marR="0" indent="0">
              <a:spcBef>
                <a:spcPts val="0"/>
              </a:spcBef>
              <a:spcAft>
                <a:spcPts val="0"/>
              </a:spcAft>
              <a:buNone/>
            </a:pPr>
            <a:r>
              <a:rPr lang="en-US" sz="1800" dirty="0">
                <a:effectLst/>
                <a:latin typeface="Calibri" panose="020F0502020204030204" pitchFamily="34" charset="0"/>
                <a:ea typeface="Times New Roman" panose="02020603050405020304" pitchFamily="18" charset="0"/>
              </a:rPr>
              <a:t>Monday, March 27th  - AM &amp; PM Sessions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Times New Roman" panose="02020603050405020304" pitchFamily="18" charset="0"/>
              </a:rPr>
              <a:t>Regency </a:t>
            </a:r>
            <a:r>
              <a:rPr lang="en-US" sz="1800" dirty="0" err="1">
                <a:effectLst/>
                <a:latin typeface="Calibri" panose="020F0502020204030204" pitchFamily="34" charset="0"/>
                <a:ea typeface="Times New Roman" panose="02020603050405020304" pitchFamily="18" charset="0"/>
              </a:rPr>
              <a:t>Blrm</a:t>
            </a:r>
            <a:r>
              <a:rPr lang="en-US" sz="1800" dirty="0">
                <a:effectLst/>
                <a:latin typeface="Calibri" panose="020F0502020204030204" pitchFamily="34" charset="0"/>
                <a:ea typeface="Times New Roman" panose="02020603050405020304" pitchFamily="18" charset="0"/>
              </a:rPr>
              <a:t> E, Hyatt Regency Indianapolis</a:t>
            </a:r>
            <a:endParaRPr lang="en-US" sz="1800" dirty="0">
              <a:effectLst/>
              <a:latin typeface="Calibri" panose="020F0502020204030204" pitchFamily="34" charset="0"/>
              <a:ea typeface="Calibri" panose="020F0502020204030204" pitchFamily="34" charset="0"/>
            </a:endParaRPr>
          </a:p>
        </p:txBody>
      </p:sp>
      <p:sp>
        <p:nvSpPr>
          <p:cNvPr id="4" name="Footer Placeholder 3">
            <a:extLst>
              <a:ext uri="{FF2B5EF4-FFF2-40B4-BE49-F238E27FC236}">
                <a16:creationId xmlns:a16="http://schemas.microsoft.com/office/drawing/2014/main" id="{47804D60-C3C4-F00A-63D3-1ECF3381519B}"/>
              </a:ext>
            </a:extLst>
          </p:cNvPr>
          <p:cNvSpPr>
            <a:spLocks noGrp="1"/>
          </p:cNvSpPr>
          <p:nvPr>
            <p:ph type="ftr" sz="quarter" idx="11"/>
          </p:nvPr>
        </p:nvSpPr>
        <p:spPr/>
        <p:txBody>
          <a:bodyPr/>
          <a:lstStyle/>
          <a:p>
            <a:endParaRPr lang="en-US" dirty="0"/>
          </a:p>
        </p:txBody>
      </p:sp>
      <p:sp>
        <p:nvSpPr>
          <p:cNvPr id="5" name="Content Placeholder 2">
            <a:extLst>
              <a:ext uri="{FF2B5EF4-FFF2-40B4-BE49-F238E27FC236}">
                <a16:creationId xmlns:a16="http://schemas.microsoft.com/office/drawing/2014/main" id="{26A9F31A-C0C8-7093-CC72-DD6F349CFBAF}"/>
              </a:ext>
            </a:extLst>
          </p:cNvPr>
          <p:cNvSpPr txBox="1">
            <a:spLocks/>
          </p:cNvSpPr>
          <p:nvPr/>
        </p:nvSpPr>
        <p:spPr>
          <a:xfrm>
            <a:off x="5763985" y="1713933"/>
            <a:ext cx="6019800" cy="35895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800" b="1" dirty="0">
                <a:latin typeface="Calibri" panose="020F0502020204030204" pitchFamily="34" charset="0"/>
                <a:ea typeface="Times New Roman" panose="02020603050405020304" pitchFamily="18" charset="0"/>
              </a:rPr>
              <a:t>IAB Networking Reception</a:t>
            </a:r>
            <a:endParaRPr lang="en-US" sz="1800" dirty="0">
              <a:latin typeface="Calibri" panose="020F0502020204030204" pitchFamily="34" charset="0"/>
              <a:ea typeface="Calibri" panose="020F0502020204030204" pitchFamily="34" charset="0"/>
            </a:endParaRPr>
          </a:p>
          <a:p>
            <a:pPr marL="0" indent="0">
              <a:spcBef>
                <a:spcPts val="0"/>
              </a:spcBef>
              <a:buNone/>
            </a:pPr>
            <a:r>
              <a:rPr lang="en-US" sz="1800" dirty="0">
                <a:latin typeface="Calibri" panose="020F0502020204030204" pitchFamily="34" charset="0"/>
                <a:ea typeface="Times New Roman" panose="02020603050405020304" pitchFamily="18" charset="0"/>
              </a:rPr>
              <a:t>Monday, March 27th, </a:t>
            </a:r>
            <a:r>
              <a:rPr lang="en-US" sz="1800" dirty="0">
                <a:latin typeface="Calibri" panose="020F0502020204030204" pitchFamily="34" charset="0"/>
                <a:ea typeface="Calibri" panose="020F0502020204030204" pitchFamily="34" charset="0"/>
              </a:rPr>
              <a:t>6:00-9:00 pm</a:t>
            </a:r>
          </a:p>
          <a:p>
            <a:pPr marL="0" indent="0">
              <a:spcBef>
                <a:spcPts val="0"/>
              </a:spcBef>
              <a:buNone/>
            </a:pPr>
            <a:r>
              <a:rPr lang="en-US" sz="1800" dirty="0">
                <a:latin typeface="Calibri" panose="020F0502020204030204" pitchFamily="34" charset="0"/>
                <a:ea typeface="Times New Roman" panose="02020603050405020304" pitchFamily="18" charset="0"/>
              </a:rPr>
              <a:t>Mesh –Indianapolis</a:t>
            </a:r>
          </a:p>
          <a:p>
            <a:pPr marL="0" indent="0">
              <a:spcBef>
                <a:spcPts val="0"/>
              </a:spcBef>
              <a:buNone/>
            </a:pPr>
            <a:r>
              <a:rPr lang="en-US" sz="1800" dirty="0">
                <a:latin typeface="Calibri" panose="020F0502020204030204" pitchFamily="34" charset="0"/>
                <a:ea typeface="Times New Roman" panose="02020603050405020304" pitchFamily="18" charset="0"/>
              </a:rPr>
              <a:t>725 Massachusetts Ave, Indianapolis, IN 46204</a:t>
            </a:r>
          </a:p>
          <a:p>
            <a:pPr marL="0">
              <a:spcBef>
                <a:spcPts val="0"/>
              </a:spcBef>
            </a:pPr>
            <a:endParaRPr lang="en-US" sz="1800" dirty="0">
              <a:latin typeface="Calibri" panose="020F0502020204030204" pitchFamily="34" charset="0"/>
              <a:ea typeface="Calibri" panose="020F0502020204030204" pitchFamily="34" charset="0"/>
            </a:endParaRPr>
          </a:p>
          <a:p>
            <a:pPr marL="0">
              <a:spcBef>
                <a:spcPts val="0"/>
              </a:spcBef>
            </a:pPr>
            <a:endParaRPr lang="en-US" sz="1800" dirty="0">
              <a:latin typeface="Calibri" panose="020F0502020204030204" pitchFamily="34" charset="0"/>
              <a:ea typeface="Calibri" panose="020F0502020204030204" pitchFamily="34" charset="0"/>
            </a:endParaRPr>
          </a:p>
          <a:p>
            <a:pPr marL="0" indent="0">
              <a:spcBef>
                <a:spcPts val="0"/>
              </a:spcBef>
              <a:buNone/>
            </a:pPr>
            <a:r>
              <a:rPr lang="en-US" sz="1800" b="1" dirty="0">
                <a:latin typeface="Calibri" panose="020F0502020204030204" pitchFamily="34" charset="0"/>
                <a:ea typeface="Times New Roman" panose="02020603050405020304" pitchFamily="18" charset="0"/>
              </a:rPr>
              <a:t>Industrial Advisory Board Meeting</a:t>
            </a:r>
            <a:endParaRPr lang="en-US" sz="1800" dirty="0">
              <a:latin typeface="Calibri" panose="020F0502020204030204" pitchFamily="34" charset="0"/>
              <a:ea typeface="Calibri" panose="020F0502020204030204" pitchFamily="34" charset="0"/>
            </a:endParaRPr>
          </a:p>
          <a:p>
            <a:pPr marL="0" indent="0">
              <a:spcBef>
                <a:spcPts val="0"/>
              </a:spcBef>
              <a:buNone/>
            </a:pPr>
            <a:r>
              <a:rPr lang="en-US" sz="1800" dirty="0">
                <a:latin typeface="Calibri" panose="020F0502020204030204" pitchFamily="34" charset="0"/>
                <a:ea typeface="Times New Roman" panose="02020603050405020304" pitchFamily="18" charset="0"/>
              </a:rPr>
              <a:t>Tuesday, March 28th (continental breakfast), 7:30 am</a:t>
            </a:r>
          </a:p>
          <a:p>
            <a:pPr marL="0" indent="0">
              <a:spcBef>
                <a:spcPts val="0"/>
              </a:spcBef>
              <a:buNone/>
            </a:pPr>
            <a:r>
              <a:rPr lang="en-US" sz="1800" dirty="0">
                <a:latin typeface="Calibri" panose="020F0502020204030204" pitchFamily="34" charset="0"/>
                <a:ea typeface="Times New Roman" panose="02020603050405020304" pitchFamily="18" charset="0"/>
              </a:rPr>
              <a:t>Hyatt Regency Indianapolis: Network Room</a:t>
            </a:r>
            <a:endParaRPr lang="en-US" dirty="0"/>
          </a:p>
        </p:txBody>
      </p:sp>
    </p:spTree>
    <p:extLst>
      <p:ext uri="{BB962C8B-B14F-4D97-AF65-F5344CB8AC3E}">
        <p14:creationId xmlns:p14="http://schemas.microsoft.com/office/powerpoint/2010/main" val="4282602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9136-711E-9806-795D-77103B4C9B60}"/>
              </a:ext>
            </a:extLst>
          </p:cNvPr>
          <p:cNvSpPr>
            <a:spLocks noGrp="1"/>
          </p:cNvSpPr>
          <p:nvPr>
            <p:ph type="title"/>
          </p:nvPr>
        </p:nvSpPr>
        <p:spPr/>
        <p:txBody>
          <a:bodyPr/>
          <a:lstStyle/>
          <a:p>
            <a:r>
              <a:rPr lang="en-US" dirty="0"/>
              <a:t>New Industry Networking Group (NING)</a:t>
            </a:r>
          </a:p>
        </p:txBody>
      </p:sp>
      <p:sp>
        <p:nvSpPr>
          <p:cNvPr id="4" name="Footer Placeholder 3">
            <a:extLst>
              <a:ext uri="{FF2B5EF4-FFF2-40B4-BE49-F238E27FC236}">
                <a16:creationId xmlns:a16="http://schemas.microsoft.com/office/drawing/2014/main" id="{F19B3FDA-168C-57A8-41D4-8FE171C00321}"/>
              </a:ext>
            </a:extLst>
          </p:cNvPr>
          <p:cNvSpPr>
            <a:spLocks noGrp="1"/>
          </p:cNvSpPr>
          <p:nvPr>
            <p:ph type="ftr" sz="quarter" idx="11"/>
          </p:nvPr>
        </p:nvSpPr>
        <p:spPr/>
        <p:txBody>
          <a:bodyPr/>
          <a:lstStyle/>
          <a:p>
            <a:endParaRPr lang="en-US" dirty="0"/>
          </a:p>
        </p:txBody>
      </p:sp>
      <p:pic>
        <p:nvPicPr>
          <p:cNvPr id="7" name="Picture 6">
            <a:extLst>
              <a:ext uri="{FF2B5EF4-FFF2-40B4-BE49-F238E27FC236}">
                <a16:creationId xmlns:a16="http://schemas.microsoft.com/office/drawing/2014/main" id="{9534FDD3-E733-19EC-18B2-34072F3D80A3}"/>
              </a:ext>
            </a:extLst>
          </p:cNvPr>
          <p:cNvPicPr>
            <a:picLocks noChangeAspect="1"/>
          </p:cNvPicPr>
          <p:nvPr/>
        </p:nvPicPr>
        <p:blipFill>
          <a:blip r:embed="rId2"/>
          <a:stretch>
            <a:fillRect/>
          </a:stretch>
        </p:blipFill>
        <p:spPr>
          <a:xfrm>
            <a:off x="8847647" y="5375358"/>
            <a:ext cx="3200400" cy="1117517"/>
          </a:xfrm>
          <a:prstGeom prst="rect">
            <a:avLst/>
          </a:prstGeom>
        </p:spPr>
      </p:pic>
      <p:sp>
        <p:nvSpPr>
          <p:cNvPr id="10" name="TextBox 9">
            <a:extLst>
              <a:ext uri="{FF2B5EF4-FFF2-40B4-BE49-F238E27FC236}">
                <a16:creationId xmlns:a16="http://schemas.microsoft.com/office/drawing/2014/main" id="{E2E0503A-6A69-061C-94FD-A21C5597273E}"/>
              </a:ext>
            </a:extLst>
          </p:cNvPr>
          <p:cNvSpPr txBox="1"/>
          <p:nvPr/>
        </p:nvSpPr>
        <p:spPr>
          <a:xfrm>
            <a:off x="464514" y="1397029"/>
            <a:ext cx="7980843" cy="2800767"/>
          </a:xfrm>
          <a:prstGeom prst="rect">
            <a:avLst/>
          </a:prstGeom>
          <a:noFill/>
        </p:spPr>
        <p:txBody>
          <a:bodyPr wrap="square">
            <a:sp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Mission Statement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The New Industry Networking Group (NING) is a broad coalition supported by the ACS Division of Polymer Chemistry (POLY) Industrial Advisory Board (IAB) that provides early career polymer science/engineering professionals resources and connections to have meaningful conversations about experiences working in industry and to learn from each other at our initial stage of career and life after graduate school.</a:t>
            </a:r>
          </a:p>
          <a:p>
            <a:pPr marL="0" marR="0" algn="just">
              <a:spcBef>
                <a:spcPts val="0"/>
              </a:spcBef>
              <a:spcAft>
                <a:spcPts val="0"/>
              </a:spcAft>
            </a:pPr>
            <a:r>
              <a:rPr lang="en-US" sz="2000" dirty="0">
                <a:effectLst/>
                <a:latin typeface="Open Sans" pitchFamily="2"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Who We 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We are a self-organizing organization run by diverse, early career industrial professionals, affiliated with the ACS POLY, that seek to strengthen our professional network and build community among members in the IAB companies.</a:t>
            </a:r>
          </a:p>
        </p:txBody>
      </p:sp>
      <p:sp>
        <p:nvSpPr>
          <p:cNvPr id="11" name="TextBox 10">
            <a:extLst>
              <a:ext uri="{FF2B5EF4-FFF2-40B4-BE49-F238E27FC236}">
                <a16:creationId xmlns:a16="http://schemas.microsoft.com/office/drawing/2014/main" id="{51334EFC-1DA6-5728-FEA6-288656A27573}"/>
              </a:ext>
            </a:extLst>
          </p:cNvPr>
          <p:cNvSpPr txBox="1"/>
          <p:nvPr/>
        </p:nvSpPr>
        <p:spPr>
          <a:xfrm>
            <a:off x="464515" y="4361138"/>
            <a:ext cx="5371206" cy="1754326"/>
          </a:xfrm>
          <a:prstGeom prst="rect">
            <a:avLst/>
          </a:prstGeom>
          <a:noFill/>
        </p:spPr>
        <p:txBody>
          <a:bodyPr wrap="square">
            <a:spAutoFit/>
          </a:bodyPr>
          <a:lstStyle/>
          <a:p>
            <a:pPr marL="0" marR="0">
              <a:spcBef>
                <a:spcPts val="0"/>
              </a:spcBef>
              <a:spcAft>
                <a:spcPts val="0"/>
              </a:spcAft>
            </a:pPr>
            <a:r>
              <a:rPr lang="en-US" b="1" i="1" dirty="0">
                <a:effectLst/>
                <a:latin typeface="Calibri" panose="020F0502020204030204" pitchFamily="34" charset="0"/>
                <a:ea typeface="Calibri" panose="020F0502020204030204" pitchFamily="34" charset="0"/>
                <a:cs typeface="Times New Roman" panose="02020603050405020304" pitchFamily="18" charset="0"/>
              </a:rPr>
              <a:t>What We Do</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itchFamily="2"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Provide an informal gathering place for early career industrial scientists and engineers through Slack (70+ members to date)</a:t>
            </a:r>
          </a:p>
          <a:p>
            <a:pPr marL="342900" marR="0" lvl="0" indent="-342900" algn="just">
              <a:spcBef>
                <a:spcPts val="0"/>
              </a:spcBef>
              <a:spcAft>
                <a:spcPts val="0"/>
              </a:spcAft>
              <a:buFont typeface="Symbol" pitchFamily="2"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Host bimonthly virtual seminars featuring accomplished industrial scientists and engineers</a:t>
            </a:r>
          </a:p>
          <a:p>
            <a:pPr marL="342900" marR="0" lvl="0" indent="-342900" algn="just">
              <a:spcBef>
                <a:spcPts val="0"/>
              </a:spcBef>
              <a:spcAft>
                <a:spcPts val="0"/>
              </a:spcAft>
              <a:buFont typeface="Symbol" pitchFamily="2"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Assist with ongoing efforts of the ACS POLY IAB in programming, education, recognition, and awards</a:t>
            </a:r>
          </a:p>
        </p:txBody>
      </p:sp>
      <p:sp>
        <p:nvSpPr>
          <p:cNvPr id="13" name="TextBox 12">
            <a:extLst>
              <a:ext uri="{FF2B5EF4-FFF2-40B4-BE49-F238E27FC236}">
                <a16:creationId xmlns:a16="http://schemas.microsoft.com/office/drawing/2014/main" id="{7ED78452-855D-7164-4886-870D10553178}"/>
              </a:ext>
            </a:extLst>
          </p:cNvPr>
          <p:cNvSpPr txBox="1"/>
          <p:nvPr/>
        </p:nvSpPr>
        <p:spPr>
          <a:xfrm>
            <a:off x="9491066" y="6492875"/>
            <a:ext cx="1913562" cy="323165"/>
          </a:xfrm>
          <a:prstGeom prst="rect">
            <a:avLst/>
          </a:prstGeom>
          <a:noFill/>
        </p:spPr>
        <p:txBody>
          <a:bodyPr wrap="square">
            <a:spAutoFit/>
          </a:bodyPr>
          <a:lstStyle/>
          <a:p>
            <a:pPr algn="ctr"/>
            <a:r>
              <a:rPr lang="en-US" sz="1500" dirty="0">
                <a:effectLst/>
                <a:latin typeface="Calibri" panose="020F0502020204030204" pitchFamily="34" charset="0"/>
                <a:ea typeface="Calibri" panose="020F0502020204030204" pitchFamily="34" charset="0"/>
                <a:cs typeface="Times New Roman" panose="02020603050405020304" pitchFamily="18" charset="0"/>
              </a:rPr>
              <a:t>Founded in 2021</a:t>
            </a:r>
            <a:endParaRPr lang="en-US" sz="1500" dirty="0"/>
          </a:p>
        </p:txBody>
      </p:sp>
      <p:pic>
        <p:nvPicPr>
          <p:cNvPr id="14" name="Picture 13">
            <a:extLst>
              <a:ext uri="{FF2B5EF4-FFF2-40B4-BE49-F238E27FC236}">
                <a16:creationId xmlns:a16="http://schemas.microsoft.com/office/drawing/2014/main" id="{6DE00813-E313-15CD-F07F-DB49AB3DFACA}"/>
              </a:ext>
            </a:extLst>
          </p:cNvPr>
          <p:cNvPicPr>
            <a:picLocks noChangeAspect="1"/>
          </p:cNvPicPr>
          <p:nvPr/>
        </p:nvPicPr>
        <p:blipFill>
          <a:blip r:embed="rId3"/>
          <a:stretch>
            <a:fillRect/>
          </a:stretch>
        </p:blipFill>
        <p:spPr>
          <a:xfrm>
            <a:off x="8847647" y="1503863"/>
            <a:ext cx="3200400" cy="1779563"/>
          </a:xfrm>
          <a:prstGeom prst="rect">
            <a:avLst/>
          </a:prstGeom>
        </p:spPr>
      </p:pic>
      <p:pic>
        <p:nvPicPr>
          <p:cNvPr id="15" name="Picture 14">
            <a:extLst>
              <a:ext uri="{FF2B5EF4-FFF2-40B4-BE49-F238E27FC236}">
                <a16:creationId xmlns:a16="http://schemas.microsoft.com/office/drawing/2014/main" id="{F620F4E0-F005-0593-BB0D-65AC08A873D9}"/>
              </a:ext>
            </a:extLst>
          </p:cNvPr>
          <p:cNvPicPr>
            <a:picLocks noChangeAspect="1"/>
          </p:cNvPicPr>
          <p:nvPr/>
        </p:nvPicPr>
        <p:blipFill>
          <a:blip r:embed="rId4"/>
          <a:stretch>
            <a:fillRect/>
          </a:stretch>
        </p:blipFill>
        <p:spPr>
          <a:xfrm>
            <a:off x="8847647" y="3406063"/>
            <a:ext cx="3200400" cy="1803818"/>
          </a:xfrm>
          <a:prstGeom prst="rect">
            <a:avLst/>
          </a:prstGeom>
        </p:spPr>
      </p:pic>
      <p:pic>
        <p:nvPicPr>
          <p:cNvPr id="16" name="Picture 15">
            <a:extLst>
              <a:ext uri="{FF2B5EF4-FFF2-40B4-BE49-F238E27FC236}">
                <a16:creationId xmlns:a16="http://schemas.microsoft.com/office/drawing/2014/main" id="{AC176656-26C5-4D7B-C927-60A5931E09DB}"/>
              </a:ext>
            </a:extLst>
          </p:cNvPr>
          <p:cNvPicPr>
            <a:picLocks noChangeAspect="1"/>
          </p:cNvPicPr>
          <p:nvPr/>
        </p:nvPicPr>
        <p:blipFill>
          <a:blip r:embed="rId5"/>
          <a:stretch>
            <a:fillRect/>
          </a:stretch>
        </p:blipFill>
        <p:spPr>
          <a:xfrm>
            <a:off x="6131027" y="4203931"/>
            <a:ext cx="2424663" cy="2295079"/>
          </a:xfrm>
          <a:prstGeom prst="rect">
            <a:avLst/>
          </a:prstGeom>
        </p:spPr>
      </p:pic>
    </p:spTree>
    <p:extLst>
      <p:ext uri="{BB962C8B-B14F-4D97-AF65-F5344CB8AC3E}">
        <p14:creationId xmlns:p14="http://schemas.microsoft.com/office/powerpoint/2010/main" val="2278759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AEAB-4E11-9B75-2784-6816A2ED8236}"/>
              </a:ext>
            </a:extLst>
          </p:cNvPr>
          <p:cNvSpPr>
            <a:spLocks noGrp="1"/>
          </p:cNvSpPr>
          <p:nvPr>
            <p:ph type="title"/>
          </p:nvPr>
        </p:nvSpPr>
        <p:spPr/>
        <p:txBody>
          <a:bodyPr/>
          <a:lstStyle/>
          <a:p>
            <a:r>
              <a:rPr lang="en-US" dirty="0"/>
              <a:t>New Initiatives in 2023</a:t>
            </a:r>
          </a:p>
        </p:txBody>
      </p:sp>
      <p:sp>
        <p:nvSpPr>
          <p:cNvPr id="4" name="Rectangle 3">
            <a:extLst>
              <a:ext uri="{FF2B5EF4-FFF2-40B4-BE49-F238E27FC236}">
                <a16:creationId xmlns:a16="http://schemas.microsoft.com/office/drawing/2014/main" id="{CB3FE4F9-BA71-4752-C864-524F9C9F18C3}"/>
              </a:ext>
            </a:extLst>
          </p:cNvPr>
          <p:cNvSpPr/>
          <p:nvPr/>
        </p:nvSpPr>
        <p:spPr>
          <a:xfrm>
            <a:off x="0" y="1748601"/>
            <a:ext cx="6096000" cy="553998"/>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000" b="1" cap="none" spc="0" dirty="0">
                <a:ln/>
                <a:solidFill>
                  <a:schemeClr val="accent4"/>
                </a:solidFill>
                <a:effectLst/>
              </a:rPr>
              <a:t>Small Company Recruitment</a:t>
            </a:r>
          </a:p>
        </p:txBody>
      </p:sp>
      <p:sp>
        <p:nvSpPr>
          <p:cNvPr id="5" name="Rectangle 4">
            <a:extLst>
              <a:ext uri="{FF2B5EF4-FFF2-40B4-BE49-F238E27FC236}">
                <a16:creationId xmlns:a16="http://schemas.microsoft.com/office/drawing/2014/main" id="{40BB8D61-E927-50D1-58B5-A9D0B4A225B2}"/>
              </a:ext>
            </a:extLst>
          </p:cNvPr>
          <p:cNvSpPr/>
          <p:nvPr/>
        </p:nvSpPr>
        <p:spPr>
          <a:xfrm>
            <a:off x="6096000" y="1748601"/>
            <a:ext cx="6096000" cy="553998"/>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000" b="1" cap="none" spc="0" dirty="0">
                <a:ln/>
                <a:solidFill>
                  <a:schemeClr val="accent4"/>
                </a:solidFill>
                <a:effectLst/>
              </a:rPr>
              <a:t>ACS Northeast Regional Meeting</a:t>
            </a:r>
          </a:p>
        </p:txBody>
      </p:sp>
      <p:pic>
        <p:nvPicPr>
          <p:cNvPr id="1026" name="Picture 2" descr="Image">
            <a:extLst>
              <a:ext uri="{FF2B5EF4-FFF2-40B4-BE49-F238E27FC236}">
                <a16:creationId xmlns:a16="http://schemas.microsoft.com/office/drawing/2014/main" id="{E0BCE168-A1E9-25D2-7FD1-B3A25E136D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5201" y="2538572"/>
            <a:ext cx="4357598" cy="6474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D4EE57D-8944-6E5B-F168-D878BB784DF0}"/>
              </a:ext>
            </a:extLst>
          </p:cNvPr>
          <p:cNvPicPr>
            <a:picLocks noChangeAspect="1"/>
          </p:cNvPicPr>
          <p:nvPr/>
        </p:nvPicPr>
        <p:blipFill>
          <a:blip r:embed="rId3"/>
          <a:stretch>
            <a:fillRect/>
          </a:stretch>
        </p:blipFill>
        <p:spPr>
          <a:xfrm>
            <a:off x="6193257" y="3529181"/>
            <a:ext cx="1636374" cy="1636374"/>
          </a:xfrm>
          <a:prstGeom prst="rect">
            <a:avLst/>
          </a:prstGeom>
        </p:spPr>
      </p:pic>
      <p:sp>
        <p:nvSpPr>
          <p:cNvPr id="9" name="TextBox 8">
            <a:extLst>
              <a:ext uri="{FF2B5EF4-FFF2-40B4-BE49-F238E27FC236}">
                <a16:creationId xmlns:a16="http://schemas.microsoft.com/office/drawing/2014/main" id="{50B9E93E-AA64-7157-7E06-B7AD9C7E6B5B}"/>
              </a:ext>
            </a:extLst>
          </p:cNvPr>
          <p:cNvSpPr txBox="1"/>
          <p:nvPr/>
        </p:nvSpPr>
        <p:spPr>
          <a:xfrm>
            <a:off x="7956946" y="3429000"/>
            <a:ext cx="3998783" cy="584775"/>
          </a:xfrm>
          <a:prstGeom prst="rect">
            <a:avLst/>
          </a:prstGeom>
          <a:noFill/>
        </p:spPr>
        <p:txBody>
          <a:bodyPr wrap="square">
            <a:spAutoFit/>
          </a:bodyPr>
          <a:lstStyle/>
          <a:p>
            <a:r>
              <a:rPr lang="en-US" sz="1600" dirty="0">
                <a:effectLst/>
                <a:latin typeface="Calibri" panose="020F0502020204030204" pitchFamily="34" charset="0"/>
                <a:ea typeface="Calibri" panose="020F0502020204030204" pitchFamily="34" charset="0"/>
                <a:cs typeface="Times New Roman" panose="02020603050405020304" pitchFamily="18" charset="0"/>
              </a:rPr>
              <a:t>Lunch Panel: Navigating Startups with Early Career Polymer Scientists</a:t>
            </a:r>
            <a:r>
              <a:rPr lang="en-US" sz="1600" dirty="0">
                <a:effectLst/>
              </a:rPr>
              <a:t> </a:t>
            </a:r>
            <a:endParaRPr lang="en-US" sz="1600" dirty="0"/>
          </a:p>
        </p:txBody>
      </p:sp>
      <p:grpSp>
        <p:nvGrpSpPr>
          <p:cNvPr id="12" name="Group 11">
            <a:extLst>
              <a:ext uri="{FF2B5EF4-FFF2-40B4-BE49-F238E27FC236}">
                <a16:creationId xmlns:a16="http://schemas.microsoft.com/office/drawing/2014/main" id="{CCE3BC46-AC2C-FAFF-7F9D-393E65D4B238}"/>
              </a:ext>
            </a:extLst>
          </p:cNvPr>
          <p:cNvGrpSpPr/>
          <p:nvPr/>
        </p:nvGrpSpPr>
        <p:grpSpPr>
          <a:xfrm>
            <a:off x="7956946" y="4088152"/>
            <a:ext cx="2752151" cy="1079500"/>
            <a:chOff x="8388460" y="4304897"/>
            <a:chExt cx="2752151" cy="1079500"/>
          </a:xfrm>
        </p:grpSpPr>
        <p:pic>
          <p:nvPicPr>
            <p:cNvPr id="1028" name="Picture 4" descr="ZWI Therapeutics, Inc. Logo">
              <a:extLst>
                <a:ext uri="{FF2B5EF4-FFF2-40B4-BE49-F238E27FC236}">
                  <a16:creationId xmlns:a16="http://schemas.microsoft.com/office/drawing/2014/main" id="{0B490916-5026-E4EA-897F-61D270D127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1111" y="4304897"/>
              <a:ext cx="1079500" cy="1079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5DBB806-738E-5530-121B-7284234B199E}"/>
                </a:ext>
              </a:extLst>
            </p:cNvPr>
            <p:cNvPicPr>
              <a:picLocks noChangeAspect="1"/>
            </p:cNvPicPr>
            <p:nvPr/>
          </p:nvPicPr>
          <p:blipFill>
            <a:blip r:embed="rId5"/>
            <a:stretch>
              <a:fillRect/>
            </a:stretch>
          </p:blipFill>
          <p:spPr>
            <a:xfrm>
              <a:off x="8388460" y="4312388"/>
              <a:ext cx="1545336" cy="472186"/>
            </a:xfrm>
            <a:prstGeom prst="rect">
              <a:avLst/>
            </a:prstGeom>
          </p:spPr>
        </p:pic>
        <p:pic>
          <p:nvPicPr>
            <p:cNvPr id="1032" name="Picture 8">
              <a:extLst>
                <a:ext uri="{FF2B5EF4-FFF2-40B4-BE49-F238E27FC236}">
                  <a16:creationId xmlns:a16="http://schemas.microsoft.com/office/drawing/2014/main" id="{D90DECA0-7927-8492-C81C-0E62EA726CF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3208" y="4980244"/>
              <a:ext cx="1540588" cy="402056"/>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a:extLst>
              <a:ext uri="{FF2B5EF4-FFF2-40B4-BE49-F238E27FC236}">
                <a16:creationId xmlns:a16="http://schemas.microsoft.com/office/drawing/2014/main" id="{CAFF4C90-EBD5-619F-8364-D651F185466B}"/>
              </a:ext>
            </a:extLst>
          </p:cNvPr>
          <p:cNvSpPr/>
          <p:nvPr/>
        </p:nvSpPr>
        <p:spPr>
          <a:xfrm>
            <a:off x="10900881" y="4147014"/>
            <a:ext cx="1054848" cy="9931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[Finalizing]</a:t>
            </a:r>
          </a:p>
        </p:txBody>
      </p:sp>
      <p:sp>
        <p:nvSpPr>
          <p:cNvPr id="15" name="TextBox 14">
            <a:extLst>
              <a:ext uri="{FF2B5EF4-FFF2-40B4-BE49-F238E27FC236}">
                <a16:creationId xmlns:a16="http://schemas.microsoft.com/office/drawing/2014/main" id="{041E8F6D-904C-9603-3F2C-2FBD1F89AD20}"/>
              </a:ext>
            </a:extLst>
          </p:cNvPr>
          <p:cNvSpPr txBox="1"/>
          <p:nvPr/>
        </p:nvSpPr>
        <p:spPr>
          <a:xfrm>
            <a:off x="135538" y="2360512"/>
            <a:ext cx="5824923" cy="3416320"/>
          </a:xfrm>
          <a:prstGeom prst="rect">
            <a:avLst/>
          </a:prstGeom>
          <a:noFill/>
        </p:spPr>
        <p:txBody>
          <a:bodyPr wrap="square">
            <a:spAutoFit/>
          </a:bodyPr>
          <a:lstStyle/>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Subcommittee to reach out to small companies /startups</a:t>
            </a:r>
          </a:p>
          <a:p>
            <a:pPr algn="ctr"/>
            <a:endParaRPr lang="en-US" dirty="0">
              <a:latin typeface="Calibri" panose="020F0502020204030204" pitchFamily="34" charset="0"/>
              <a:cs typeface="Times New Roman" panose="02020603050405020304" pitchFamily="18" charset="0"/>
            </a:endParaRPr>
          </a:p>
          <a:p>
            <a:r>
              <a:rPr lang="en-US" dirty="0">
                <a:latin typeface="Calibri" panose="020F0502020204030204" pitchFamily="34" charset="0"/>
                <a:cs typeface="Times New Roman" panose="02020603050405020304" pitchFamily="18" charset="0"/>
              </a:rPr>
              <a:t>Emphasize strategic opportunities for joining IAB:</a:t>
            </a:r>
          </a:p>
          <a:p>
            <a:pPr marL="742950" lvl="1" indent="-285750">
              <a:buFont typeface="Arial" panose="020B0604020202020204" pitchFamily="34" charset="0"/>
              <a:buChar char="•"/>
            </a:pPr>
            <a:r>
              <a:rPr lang="en-US" b="1" dirty="0">
                <a:latin typeface="Calibri" panose="020F0502020204030204" pitchFamily="34" charset="0"/>
                <a:cs typeface="Times New Roman" panose="02020603050405020304" pitchFamily="18" charset="0"/>
              </a:rPr>
              <a:t>Global Visibility </a:t>
            </a:r>
            <a:r>
              <a:rPr lang="en-US" dirty="0">
                <a:latin typeface="Calibri" panose="020F0502020204030204" pitchFamily="34" charset="0"/>
                <a:cs typeface="Times New Roman" panose="02020603050405020304" pitchFamily="18" charset="0"/>
              </a:rPr>
              <a:t>to </a:t>
            </a:r>
            <a:r>
              <a:rPr lang="en-US" sz="1800" dirty="0">
                <a:effectLst/>
                <a:latin typeface="Calibri" panose="020F0502020204030204" pitchFamily="34" charset="0"/>
                <a:ea typeface="Calibri" panose="020F0502020204030204" pitchFamily="34" charset="0"/>
                <a:cs typeface="Times New Roman" panose="02020603050405020304" pitchFamily="18" charset="0"/>
              </a:rPr>
              <a:t>one of the largest and most active non-profit, international groups devoted to the advancement of Polymer Science (credibility, potential partnerships, networking)</a:t>
            </a:r>
            <a:endParaRPr lang="en-US" dirty="0">
              <a:latin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US" b="1" dirty="0">
                <a:latin typeface="Calibri" panose="020F0502020204030204" pitchFamily="34" charset="0"/>
                <a:cs typeface="Times New Roman" panose="02020603050405020304" pitchFamily="18" charset="0"/>
              </a:rPr>
              <a:t>Sustained Growth </a:t>
            </a:r>
            <a:r>
              <a:rPr lang="en-US" dirty="0">
                <a:latin typeface="Calibri" panose="020F0502020204030204" pitchFamily="34" charset="0"/>
                <a:cs typeface="Times New Roman" panose="02020603050405020304" pitchFamily="18" charset="0"/>
              </a:rPr>
              <a:t>to recruit top talent in the polymer science and engineering community</a:t>
            </a:r>
          </a:p>
          <a:p>
            <a:pPr marL="742950" lvl="1" indent="-285750">
              <a:buFont typeface="Arial" panose="020B0604020202020204" pitchFamily="34" charset="0"/>
              <a:buChar char="•"/>
            </a:pPr>
            <a:r>
              <a:rPr lang="en-US" b="1" dirty="0"/>
              <a:t>Direct Research Exposure</a:t>
            </a:r>
            <a:r>
              <a:rPr lang="en-US" dirty="0"/>
              <a:t> to influence ACS POLY programming, events, and awards that highlight technical areas of interest to the company</a:t>
            </a:r>
            <a:endParaRPr lang="en-US" b="1" dirty="0"/>
          </a:p>
        </p:txBody>
      </p:sp>
      <p:sp>
        <p:nvSpPr>
          <p:cNvPr id="3" name="Footer Placeholder 2">
            <a:extLst>
              <a:ext uri="{FF2B5EF4-FFF2-40B4-BE49-F238E27FC236}">
                <a16:creationId xmlns:a16="http://schemas.microsoft.com/office/drawing/2014/main" id="{24CB72EC-EF71-3F84-6E70-169A3180F02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24515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B3581-F390-CA89-54BD-274C4D3A92FC}"/>
              </a:ext>
            </a:extLst>
          </p:cNvPr>
          <p:cNvSpPr>
            <a:spLocks noGrp="1"/>
          </p:cNvSpPr>
          <p:nvPr>
            <p:ph type="title"/>
          </p:nvPr>
        </p:nvSpPr>
        <p:spPr>
          <a:xfrm>
            <a:off x="838200" y="-59325"/>
            <a:ext cx="10515600" cy="1325563"/>
          </a:xfrm>
        </p:spPr>
        <p:txBody>
          <a:bodyPr/>
          <a:lstStyle/>
          <a:p>
            <a:r>
              <a:rPr lang="en-US" dirty="0"/>
              <a:t>Awards Supported in 2023</a:t>
            </a:r>
          </a:p>
        </p:txBody>
      </p:sp>
      <p:sp>
        <p:nvSpPr>
          <p:cNvPr id="4" name="Footer Placeholder 3">
            <a:extLst>
              <a:ext uri="{FF2B5EF4-FFF2-40B4-BE49-F238E27FC236}">
                <a16:creationId xmlns:a16="http://schemas.microsoft.com/office/drawing/2014/main" id="{E7785783-F4AC-6709-7397-F06CA2B2E5F8}"/>
              </a:ext>
            </a:extLst>
          </p:cNvPr>
          <p:cNvSpPr>
            <a:spLocks noGrp="1"/>
          </p:cNvSpPr>
          <p:nvPr>
            <p:ph type="ftr" sz="quarter" idx="11"/>
          </p:nvPr>
        </p:nvSpPr>
        <p:spPr/>
        <p:txBody>
          <a:bodyPr/>
          <a:lstStyle/>
          <a:p>
            <a:endParaRPr lang="en-US" dirty="0"/>
          </a:p>
        </p:txBody>
      </p:sp>
      <p:sp>
        <p:nvSpPr>
          <p:cNvPr id="5" name="TextBox 4">
            <a:extLst>
              <a:ext uri="{FF2B5EF4-FFF2-40B4-BE49-F238E27FC236}">
                <a16:creationId xmlns:a16="http://schemas.microsoft.com/office/drawing/2014/main" id="{97EB671F-B5B5-5A2C-31F1-06792A4AD2E7}"/>
              </a:ext>
            </a:extLst>
          </p:cNvPr>
          <p:cNvSpPr txBox="1"/>
          <p:nvPr/>
        </p:nvSpPr>
        <p:spPr>
          <a:xfrm>
            <a:off x="0" y="882014"/>
            <a:ext cx="12192000" cy="677108"/>
          </a:xfrm>
          <a:prstGeom prst="rect">
            <a:avLst/>
          </a:prstGeom>
          <a:noFill/>
        </p:spPr>
        <p:txBody>
          <a:bodyPr wrap="square" rtlCol="0">
            <a:spAutoFit/>
          </a:bodyPr>
          <a:lstStyle/>
          <a:p>
            <a:pPr algn="ctr"/>
            <a:r>
              <a:rPr lang="en-US" sz="3800" dirty="0">
                <a:solidFill>
                  <a:srgbClr val="D500D4"/>
                </a:solidFill>
                <a:latin typeface="Arial Black" panose="020B0604020202020204" pitchFamily="34" charset="0"/>
                <a:cs typeface="Arial Black" panose="020B0604020202020204" pitchFamily="34" charset="0"/>
              </a:rPr>
              <a:t>POLY Graduate Student Travel Award</a:t>
            </a:r>
          </a:p>
        </p:txBody>
      </p:sp>
      <p:grpSp>
        <p:nvGrpSpPr>
          <p:cNvPr id="10" name="Group 9">
            <a:extLst>
              <a:ext uri="{FF2B5EF4-FFF2-40B4-BE49-F238E27FC236}">
                <a16:creationId xmlns:a16="http://schemas.microsoft.com/office/drawing/2014/main" id="{3A4B210A-A16A-71C6-9779-23AC73A27CCA}"/>
              </a:ext>
            </a:extLst>
          </p:cNvPr>
          <p:cNvGrpSpPr/>
          <p:nvPr/>
        </p:nvGrpSpPr>
        <p:grpSpPr>
          <a:xfrm>
            <a:off x="838199" y="1532741"/>
            <a:ext cx="10599829" cy="2209800"/>
            <a:chOff x="838199" y="1532741"/>
            <a:chExt cx="10599829" cy="2209800"/>
          </a:xfrm>
        </p:grpSpPr>
        <p:sp>
          <p:nvSpPr>
            <p:cNvPr id="6" name="TextBox 5">
              <a:extLst>
                <a:ext uri="{FF2B5EF4-FFF2-40B4-BE49-F238E27FC236}">
                  <a16:creationId xmlns:a16="http://schemas.microsoft.com/office/drawing/2014/main" id="{A1209708-C5CF-E4EA-4209-127BB388E214}"/>
                </a:ext>
              </a:extLst>
            </p:cNvPr>
            <p:cNvSpPr txBox="1"/>
            <p:nvPr/>
          </p:nvSpPr>
          <p:spPr>
            <a:xfrm>
              <a:off x="3155409" y="1532741"/>
              <a:ext cx="2682180" cy="2000548"/>
            </a:xfrm>
            <a:prstGeom prst="rect">
              <a:avLst/>
            </a:prstGeom>
            <a:noFill/>
          </p:spPr>
          <p:txBody>
            <a:bodyPr wrap="square" rtlCol="0">
              <a:spAutoFit/>
            </a:bodyPr>
            <a:lstStyle/>
            <a:p>
              <a:r>
                <a:rPr lang="en-US" sz="2000" b="1" dirty="0" err="1">
                  <a:effectLst/>
                  <a:latin typeface="Arial" panose="020B0604020202020204" pitchFamily="34" charset="0"/>
                </a:rPr>
                <a:t>Zepeng</a:t>
              </a:r>
              <a:r>
                <a:rPr lang="en-US" sz="2000" b="1" dirty="0">
                  <a:effectLst/>
                  <a:latin typeface="Arial" panose="020B0604020202020204" pitchFamily="34" charset="0"/>
                </a:rPr>
                <a:t> Lei</a:t>
              </a:r>
            </a:p>
            <a:p>
              <a:r>
                <a:rPr lang="en-US" sz="1600" dirty="0">
                  <a:effectLst/>
                  <a:latin typeface="Arial" panose="020B0604020202020204" pitchFamily="34" charset="0"/>
                </a:rPr>
                <a:t>University of Colorado, Boulder</a:t>
              </a:r>
              <a:endParaRPr lang="en-US" sz="600" dirty="0">
                <a:effectLst/>
                <a:latin typeface="Arial" panose="020B0604020202020204" pitchFamily="34" charset="0"/>
              </a:endParaRPr>
            </a:p>
            <a:p>
              <a:endParaRPr lang="en-US" sz="600" dirty="0">
                <a:effectLst/>
                <a:latin typeface="Arial" panose="020B0604020202020204" pitchFamily="34" charset="0"/>
              </a:endParaRPr>
            </a:p>
            <a:p>
              <a:r>
                <a:rPr lang="en-US" sz="1600" i="1" dirty="0">
                  <a:latin typeface="Arial" panose="020B0604020202020204" pitchFamily="34" charset="0"/>
                </a:rPr>
                <a:t>“Recyclable and Malleable Thermosets enabled by Dynamic Nucleophilic </a:t>
              </a:r>
            </a:p>
            <a:p>
              <a:r>
                <a:rPr lang="en-US" sz="1600" i="1" dirty="0">
                  <a:latin typeface="Arial" panose="020B0604020202020204" pitchFamily="34" charset="0"/>
                </a:rPr>
                <a:t>Aromatic Substitution”</a:t>
              </a:r>
              <a:endParaRPr lang="en-US" sz="1600" i="1" dirty="0">
                <a:effectLst/>
                <a:latin typeface="Arial" panose="020B0604020202020204" pitchFamily="34" charset="0"/>
              </a:endParaRPr>
            </a:p>
          </p:txBody>
        </p:sp>
        <p:sp>
          <p:nvSpPr>
            <p:cNvPr id="7" name="TextBox 6">
              <a:extLst>
                <a:ext uri="{FF2B5EF4-FFF2-40B4-BE49-F238E27FC236}">
                  <a16:creationId xmlns:a16="http://schemas.microsoft.com/office/drawing/2014/main" id="{030D935C-24E7-1840-857F-4ABCED0B9083}"/>
                </a:ext>
              </a:extLst>
            </p:cNvPr>
            <p:cNvSpPr txBox="1"/>
            <p:nvPr/>
          </p:nvSpPr>
          <p:spPr>
            <a:xfrm>
              <a:off x="8414608" y="1532741"/>
              <a:ext cx="3023420" cy="2000548"/>
            </a:xfrm>
            <a:prstGeom prst="rect">
              <a:avLst/>
            </a:prstGeom>
            <a:noFill/>
          </p:spPr>
          <p:txBody>
            <a:bodyPr wrap="square" rtlCol="0">
              <a:spAutoFit/>
            </a:bodyPr>
            <a:lstStyle/>
            <a:p>
              <a:r>
                <a:rPr lang="en-US" sz="2000" b="1" dirty="0">
                  <a:effectLst/>
                  <a:latin typeface="Arial" panose="020B0604020202020204" pitchFamily="34" charset="0"/>
                </a:rPr>
                <a:t>Autumn </a:t>
              </a:r>
              <a:r>
                <a:rPr lang="en-US" sz="2000" b="1" dirty="0" err="1">
                  <a:effectLst/>
                  <a:latin typeface="Arial" panose="020B0604020202020204" pitchFamily="34" charset="0"/>
                </a:rPr>
                <a:t>Mineo</a:t>
              </a:r>
              <a:endParaRPr lang="en-US" sz="2000" b="1" dirty="0">
                <a:effectLst/>
                <a:latin typeface="Arial" panose="020B0604020202020204" pitchFamily="34" charset="0"/>
              </a:endParaRPr>
            </a:p>
            <a:p>
              <a:r>
                <a:rPr lang="en-US" sz="1600" dirty="0">
                  <a:effectLst/>
                  <a:latin typeface="Arial" panose="020B0604020202020204" pitchFamily="34" charset="0"/>
                </a:rPr>
                <a:t>University of Massachusetts, Amherst</a:t>
              </a:r>
              <a:endParaRPr lang="en-US" sz="700" dirty="0">
                <a:effectLst/>
                <a:latin typeface="Arial" panose="020B0604020202020204" pitchFamily="34" charset="0"/>
              </a:endParaRPr>
            </a:p>
            <a:p>
              <a:endParaRPr lang="en-US" sz="600" dirty="0">
                <a:effectLst/>
                <a:latin typeface="Arial" panose="020B0604020202020204" pitchFamily="34" charset="0"/>
              </a:endParaRPr>
            </a:p>
            <a:p>
              <a:r>
                <a:rPr lang="en-US" sz="1600" i="1" dirty="0">
                  <a:latin typeface="Arial" panose="020B0604020202020204" pitchFamily="34" charset="0"/>
                </a:rPr>
                <a:t>“Universal Additive Monomers for Reprocess-able Thermoplastics </a:t>
              </a:r>
            </a:p>
            <a:p>
              <a:r>
                <a:rPr lang="en-US" sz="1600" i="1" dirty="0">
                  <a:latin typeface="Arial" panose="020B0604020202020204" pitchFamily="34" charset="0"/>
                </a:rPr>
                <a:t>and Thermosets”</a:t>
              </a:r>
              <a:endParaRPr lang="en-US" sz="1600" i="1" dirty="0">
                <a:effectLst/>
                <a:latin typeface="Arial" panose="020B0604020202020204" pitchFamily="34" charset="0"/>
              </a:endParaRPr>
            </a:p>
          </p:txBody>
        </p:sp>
        <p:pic>
          <p:nvPicPr>
            <p:cNvPr id="8" name="Picture 7" descr="A person wearing glasses&#10;&#10;Description automatically generated with low confidence">
              <a:extLst>
                <a:ext uri="{FF2B5EF4-FFF2-40B4-BE49-F238E27FC236}">
                  <a16:creationId xmlns:a16="http://schemas.microsoft.com/office/drawing/2014/main" id="{F980DD8A-B82D-3DDE-E4B9-FF5CB81B7ECD}"/>
                </a:ext>
              </a:extLst>
            </p:cNvPr>
            <p:cNvPicPr>
              <a:picLocks noChangeAspect="1"/>
            </p:cNvPicPr>
            <p:nvPr/>
          </p:nvPicPr>
          <p:blipFill rotWithShape="1">
            <a:blip r:embed="rId2">
              <a:extLst>
                <a:ext uri="{28A0092B-C50C-407E-A947-70E740481C1C}">
                  <a14:useLocalDpi xmlns:a14="http://schemas.microsoft.com/office/drawing/2010/main" val="0"/>
                </a:ext>
              </a:extLst>
            </a:blip>
            <a:srcRect l="3736" r="3160"/>
            <a:stretch/>
          </p:blipFill>
          <p:spPr>
            <a:xfrm>
              <a:off x="838199" y="1532741"/>
              <a:ext cx="2057400" cy="2209800"/>
            </a:xfrm>
            <a:prstGeom prst="rect">
              <a:avLst/>
            </a:prstGeom>
          </p:spPr>
        </p:pic>
        <p:pic>
          <p:nvPicPr>
            <p:cNvPr id="9" name="Picture 8" descr="A person in a blue shirt and tie standing in front of a sign&#10;&#10;Description automatically generated with low confidence">
              <a:extLst>
                <a:ext uri="{FF2B5EF4-FFF2-40B4-BE49-F238E27FC236}">
                  <a16:creationId xmlns:a16="http://schemas.microsoft.com/office/drawing/2014/main" id="{B1D0C325-5948-A6A4-25E6-37E5204811A4}"/>
                </a:ext>
              </a:extLst>
            </p:cNvPr>
            <p:cNvPicPr>
              <a:picLocks noChangeAspect="1"/>
            </p:cNvPicPr>
            <p:nvPr/>
          </p:nvPicPr>
          <p:blipFill rotWithShape="1">
            <a:blip r:embed="rId3">
              <a:extLst>
                <a:ext uri="{28A0092B-C50C-407E-A947-70E740481C1C}">
                  <a14:useLocalDpi xmlns:a14="http://schemas.microsoft.com/office/drawing/2010/main" val="0"/>
                </a:ext>
              </a:extLst>
            </a:blip>
            <a:srcRect l="33816" t="24372" r="36591" b="27966"/>
            <a:stretch/>
          </p:blipFill>
          <p:spPr>
            <a:xfrm>
              <a:off x="6097399" y="1532741"/>
              <a:ext cx="2057400" cy="2206365"/>
            </a:xfrm>
            <a:prstGeom prst="rect">
              <a:avLst/>
            </a:prstGeom>
          </p:spPr>
        </p:pic>
      </p:grpSp>
      <p:sp>
        <p:nvSpPr>
          <p:cNvPr id="11" name="TextBox 10">
            <a:extLst>
              <a:ext uri="{FF2B5EF4-FFF2-40B4-BE49-F238E27FC236}">
                <a16:creationId xmlns:a16="http://schemas.microsoft.com/office/drawing/2014/main" id="{89F4E8AD-B4B8-9B89-2E9E-902977A57361}"/>
              </a:ext>
            </a:extLst>
          </p:cNvPr>
          <p:cNvSpPr txBox="1"/>
          <p:nvPr/>
        </p:nvSpPr>
        <p:spPr>
          <a:xfrm>
            <a:off x="-258411" y="4078684"/>
            <a:ext cx="12192000" cy="677108"/>
          </a:xfrm>
          <a:prstGeom prst="rect">
            <a:avLst/>
          </a:prstGeom>
          <a:noFill/>
        </p:spPr>
        <p:txBody>
          <a:bodyPr wrap="square" rtlCol="0">
            <a:spAutoFit/>
          </a:bodyPr>
          <a:lstStyle/>
          <a:p>
            <a:pPr algn="ctr"/>
            <a:r>
              <a:rPr lang="en-US" sz="3800" dirty="0">
                <a:solidFill>
                  <a:srgbClr val="D500D4"/>
                </a:solidFill>
                <a:latin typeface="Arial Black" panose="020B0604020202020204" pitchFamily="34" charset="0"/>
                <a:cs typeface="Arial Black" panose="020B0604020202020204" pitchFamily="34" charset="0"/>
              </a:rPr>
              <a:t>POLY Young Industrial Polymer Scientist</a:t>
            </a:r>
          </a:p>
        </p:txBody>
      </p:sp>
      <p:sp>
        <p:nvSpPr>
          <p:cNvPr id="12" name="TextBox 11">
            <a:extLst>
              <a:ext uri="{FF2B5EF4-FFF2-40B4-BE49-F238E27FC236}">
                <a16:creationId xmlns:a16="http://schemas.microsoft.com/office/drawing/2014/main" id="{8DC0F251-5847-28AB-66D0-9FAD05A63064}"/>
              </a:ext>
            </a:extLst>
          </p:cNvPr>
          <p:cNvSpPr txBox="1"/>
          <p:nvPr/>
        </p:nvSpPr>
        <p:spPr>
          <a:xfrm>
            <a:off x="3723276" y="4755792"/>
            <a:ext cx="3988153" cy="1169551"/>
          </a:xfrm>
          <a:prstGeom prst="rect">
            <a:avLst/>
          </a:prstGeom>
          <a:noFill/>
        </p:spPr>
        <p:txBody>
          <a:bodyPr wrap="square">
            <a:spAutoFit/>
          </a:bodyPr>
          <a:lstStyle/>
          <a:p>
            <a:endParaRPr lang="en-US" sz="1000" dirty="0"/>
          </a:p>
          <a:p>
            <a:r>
              <a:rPr lang="en-US" sz="2400" b="1" dirty="0"/>
              <a:t>Hayley Brown</a:t>
            </a:r>
          </a:p>
          <a:p>
            <a:r>
              <a:rPr lang="en-US" b="1" dirty="0"/>
              <a:t>The Dow Chemical Company</a:t>
            </a:r>
          </a:p>
          <a:p>
            <a:r>
              <a:rPr lang="en-US" b="1" dirty="0"/>
              <a:t>Symposium to be held Fall 2023</a:t>
            </a:r>
          </a:p>
        </p:txBody>
      </p:sp>
      <p:pic>
        <p:nvPicPr>
          <p:cNvPr id="13" name="Picture 12">
            <a:extLst>
              <a:ext uri="{FF2B5EF4-FFF2-40B4-BE49-F238E27FC236}">
                <a16:creationId xmlns:a16="http://schemas.microsoft.com/office/drawing/2014/main" id="{A63D18C3-AE7B-9FAD-7830-BF30B3BC3D2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2301928" y="4665650"/>
            <a:ext cx="1187342" cy="1780842"/>
          </a:xfrm>
          <a:prstGeom prst="rect">
            <a:avLst/>
          </a:prstGeom>
        </p:spPr>
      </p:pic>
    </p:spTree>
    <p:extLst>
      <p:ext uri="{BB962C8B-B14F-4D97-AF65-F5344CB8AC3E}">
        <p14:creationId xmlns:p14="http://schemas.microsoft.com/office/powerpoint/2010/main" val="35387386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3562</TotalTime>
  <Words>861</Words>
  <Application>Microsoft Office PowerPoint</Application>
  <PresentationFormat>Widescreen</PresentationFormat>
  <Paragraphs>227</Paragraphs>
  <Slides>16</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Arial</vt:lpstr>
      <vt:lpstr>Arial Black</vt:lpstr>
      <vt:lpstr>Calibri</vt:lpstr>
      <vt:lpstr>Calibri Light</vt:lpstr>
      <vt:lpstr>Open Sans</vt:lpstr>
      <vt:lpstr>Symbol</vt:lpstr>
      <vt:lpstr>Office Theme</vt:lpstr>
      <vt:lpstr>think-cell Slide</vt:lpstr>
      <vt:lpstr>POLY Industrial Advisory Board</vt:lpstr>
      <vt:lpstr>IAB Mission &amp; Officers 2023</vt:lpstr>
      <vt:lpstr>IAB Mission &amp; Officers 2023</vt:lpstr>
      <vt:lpstr>IAB Focuses for 2023</vt:lpstr>
      <vt:lpstr>In 2022-</vt:lpstr>
      <vt:lpstr>Spring 2023 Programming and Networking</vt:lpstr>
      <vt:lpstr>New Industry Networking Group (NING)</vt:lpstr>
      <vt:lpstr>New Initiatives in 2023</vt:lpstr>
      <vt:lpstr>Awards Supported in 2023</vt:lpstr>
      <vt:lpstr>CALL FOR AWARD SUBMISSIONS</vt:lpstr>
      <vt:lpstr>Thank you</vt:lpstr>
      <vt:lpstr>Notes</vt:lpstr>
      <vt:lpstr>In 2022-</vt:lpstr>
      <vt:lpstr>In 2021-</vt:lpstr>
      <vt:lpstr>Awards supported in 2021</vt:lpstr>
      <vt:lpstr>Awards supported in 2021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 Industrial Advisory Board</dc:title>
  <dc:creator>Lesia Linkous Pristas</dc:creator>
  <cp:lastModifiedBy>Brown, Hayley (HA)</cp:lastModifiedBy>
  <cp:revision>107</cp:revision>
  <cp:lastPrinted>2021-08-11T15:07:51Z</cp:lastPrinted>
  <dcterms:created xsi:type="dcterms:W3CDTF">2019-03-21T17:42:19Z</dcterms:created>
  <dcterms:modified xsi:type="dcterms:W3CDTF">2023-03-25T19:17:33Z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ac0ad3-18d9-49e9-a80d-c985041778ba_Enabled">
    <vt:lpwstr>true</vt:lpwstr>
  </property>
  <property fmtid="{D5CDD505-2E9C-101B-9397-08002B2CF9AE}" pid="3" name="MSIP_Label_3aac0ad3-18d9-49e9-a80d-c985041778ba_SetDate">
    <vt:lpwstr>2022-07-29T20:14:44Z</vt:lpwstr>
  </property>
  <property fmtid="{D5CDD505-2E9C-101B-9397-08002B2CF9AE}" pid="4" name="MSIP_Label_3aac0ad3-18d9-49e9-a80d-c985041778ba_Method">
    <vt:lpwstr>Standard</vt:lpwstr>
  </property>
  <property fmtid="{D5CDD505-2E9C-101B-9397-08002B2CF9AE}" pid="5" name="MSIP_Label_3aac0ad3-18d9-49e9-a80d-c985041778ba_Name">
    <vt:lpwstr>General Business</vt:lpwstr>
  </property>
  <property fmtid="{D5CDD505-2E9C-101B-9397-08002B2CF9AE}" pid="6" name="MSIP_Label_3aac0ad3-18d9-49e9-a80d-c985041778ba_SiteId">
    <vt:lpwstr>c3e32f53-cb7f-4809-968d-1cc4ccc785fe</vt:lpwstr>
  </property>
  <property fmtid="{D5CDD505-2E9C-101B-9397-08002B2CF9AE}" pid="7" name="MSIP_Label_3aac0ad3-18d9-49e9-a80d-c985041778ba_ActionId">
    <vt:lpwstr>8bc4ed34-8d51-45a3-beeb-e2b6299b5efe</vt:lpwstr>
  </property>
  <property fmtid="{D5CDD505-2E9C-101B-9397-08002B2CF9AE}" pid="8" name="MSIP_Label_3aac0ad3-18d9-49e9-a80d-c985041778ba_ContentBits">
    <vt:lpwstr>2</vt:lpwstr>
  </property>
</Properties>
</file>