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"/>
  </p:notesMasterIdLst>
  <p:sldIdLst>
    <p:sldId id="256" r:id="rId2"/>
    <p:sldId id="263" r:id="rId3"/>
    <p:sldId id="262" r:id="rId4"/>
    <p:sldId id="260" r:id="rId5"/>
    <p:sldId id="257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8FCEBC1-73A3-43B0-BD43-C216745FC6C7}" v="2" dt="2024-08-07T13:07:58.96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horzBarState="maximized">
    <p:restoredLeft sz="14995" autoAdjust="0"/>
    <p:restoredTop sz="94660"/>
  </p:normalViewPr>
  <p:slideViewPr>
    <p:cSldViewPr snapToGrid="0">
      <p:cViewPr varScale="1">
        <p:scale>
          <a:sx n="81" d="100"/>
          <a:sy n="81" d="100"/>
        </p:scale>
        <p:origin x="114" y="184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12" Type="http://schemas.microsoft.com/office/2015/10/relationships/revisionInfo" Target="revisionInfo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6A94154-4483-4178-AC14-AF448B3A3B8F}" type="datetimeFigureOut">
              <a:rPr lang="en-US" smtClean="0"/>
              <a:t>8/12/2024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00E242C-5BB1-4756-95AE-E43027D7DF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81628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775DDD-C06E-42BA-9EF6-C51A3647596C}" type="datetime1">
              <a:rPr lang="en-US" smtClean="0"/>
              <a:t>8/12/2024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E6D3D4-E66C-489B-AEF7-BFC8AFC1DD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11009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22AFAC-5E19-41C3-BA7F-72A76A9050F3}" type="datetime1">
              <a:rPr lang="en-US" smtClean="0"/>
              <a:t>8/12/2024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E6D3D4-E66C-489B-AEF7-BFC8AFC1DD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71378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70F592-1F32-4D00-89C8-21247CF35713}" type="datetime1">
              <a:rPr lang="en-US" smtClean="0"/>
              <a:t>8/12/2024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E6D3D4-E66C-489B-AEF7-BFC8AFC1DD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27262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95A6DE-F4E4-4A06-8186-C3E1666DB0C2}" type="datetime1">
              <a:rPr lang="en-US" smtClean="0"/>
              <a:t>8/12/2024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E6D3D4-E66C-489B-AEF7-BFC8AFC1DD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69633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B06127-4CEA-4DA1-8660-660E2929C576}" type="datetime1">
              <a:rPr lang="en-US" smtClean="0"/>
              <a:t>8/12/2024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E6D3D4-E66C-489B-AEF7-BFC8AFC1DD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04080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C02B96-E8E6-48BE-BE69-3B387E561CFA}" type="datetime1">
              <a:rPr lang="en-US" smtClean="0"/>
              <a:t>8/12/2024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E6D3D4-E66C-489B-AEF7-BFC8AFC1DD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72418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58B21E-C22D-49ED-93A2-8BBDEB5DDFC6}" type="datetime1">
              <a:rPr lang="en-US" smtClean="0"/>
              <a:t>8/12/2024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E6D3D4-E66C-489B-AEF7-BFC8AFC1DD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88121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9DC709-B9E8-43FE-8CD7-D9A743D0B417}" type="datetime1">
              <a:rPr lang="en-US" smtClean="0"/>
              <a:t>8/12/2024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E6D3D4-E66C-489B-AEF7-BFC8AFC1DD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26753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5BAD25-708A-48C4-AAA6-534DC8333A9A}" type="datetime1">
              <a:rPr lang="en-US" smtClean="0"/>
              <a:t>8/12/2024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E6D3D4-E66C-489B-AEF7-BFC8AFC1DD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73147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6BB0D0-78CE-4804-AAF2-CE8692164412}" type="datetime1">
              <a:rPr lang="en-US" smtClean="0"/>
              <a:t>8/12/2024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E6D3D4-E66C-489B-AEF7-BFC8AFC1DD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29181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D7BDA4-C531-4D3E-98FE-405E3DC179A9}" type="datetime1">
              <a:rPr lang="en-US" smtClean="0"/>
              <a:t>8/12/2024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E6D3D4-E66C-489B-AEF7-BFC8AFC1DD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44171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BBA0BB-F167-420D-B4F8-109F145EC1B2}" type="datetime1">
              <a:rPr lang="en-US" smtClean="0"/>
              <a:t>8/12/2024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E6D3D4-E66C-489B-AEF7-BFC8AFC1DD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19537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mailto:esterner@lvc.edu" TargetMode="External"/><Relationship Id="rId2" Type="http://schemas.openxmlformats.org/officeDocument/2006/relationships/hyperlink" Target="mailto:pcostanz@calpoly.edu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mailto:bsinghi@zeusinc.com" TargetMode="External"/><Relationship Id="rId2" Type="http://schemas.openxmlformats.org/officeDocument/2006/relationships/hyperlink" Target="mailto:pcostanz@calpoly.edu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mailto:esterner@lvc.edu" TargetMode="External"/><Relationship Id="rId2" Type="http://schemas.openxmlformats.org/officeDocument/2006/relationships/hyperlink" Target="mailto:pcostanz@calpoly.edu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924197" y="0"/>
            <a:ext cx="10515600" cy="1046254"/>
          </a:xfrm>
        </p:spPr>
        <p:txBody>
          <a:bodyPr/>
          <a:lstStyle/>
          <a:p>
            <a:pPr algn="ctr"/>
            <a:r>
              <a:rPr lang="en-US" dirty="0"/>
              <a:t>MACRO update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815496" y="869349"/>
            <a:ext cx="10900954" cy="5899586"/>
          </a:xfrm>
        </p:spPr>
        <p:txBody>
          <a:bodyPr>
            <a:normAutofit/>
          </a:bodyPr>
          <a:lstStyle/>
          <a:p>
            <a:r>
              <a:rPr lang="en-US" dirty="0"/>
              <a:t>Website has been updated!</a:t>
            </a:r>
          </a:p>
          <a:p>
            <a:pPr lvl="1"/>
            <a:r>
              <a:rPr lang="en-US" dirty="0"/>
              <a:t>Uses same address</a:t>
            </a:r>
          </a:p>
          <a:p>
            <a:pPr lvl="1"/>
            <a:r>
              <a:rPr lang="en-US" dirty="0"/>
              <a:t>Please review and share your thoughts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 err="1"/>
              <a:t>Youtube</a:t>
            </a:r>
            <a:r>
              <a:rPr lang="en-US" dirty="0"/>
              <a:t> channel : Liz Sterner @ LVC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E6D3D4-E66C-489B-AEF7-BFC8AFC1DD1F}" type="slidenum">
              <a:rPr lang="en-US" smtClean="0"/>
              <a:t>1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FC19C3B-E14D-66F7-08BC-AA039D59ED8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99871" y="2156749"/>
            <a:ext cx="5910729" cy="33247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785821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-38638"/>
            <a:ext cx="10515600" cy="1325563"/>
          </a:xfrm>
        </p:spPr>
        <p:txBody>
          <a:bodyPr/>
          <a:lstStyle/>
          <a:p>
            <a:r>
              <a:rPr lang="en-US" dirty="0"/>
              <a:t>Curriculum: 2024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021278"/>
            <a:ext cx="10515600" cy="5367647"/>
          </a:xfrm>
        </p:spPr>
        <p:txBody>
          <a:bodyPr>
            <a:normAutofit fontScale="85000" lnSpcReduction="20000"/>
          </a:bodyPr>
          <a:lstStyle/>
          <a:p>
            <a:r>
              <a:rPr lang="en-US" dirty="0"/>
              <a:t>Video equipment purchased and acquired. Belongs to “MACRO”</a:t>
            </a:r>
          </a:p>
          <a:p>
            <a:pPr lvl="1"/>
            <a:r>
              <a:rPr lang="en-US" dirty="0"/>
              <a:t>Currently maintained by Liz Sterner </a:t>
            </a:r>
          </a:p>
          <a:p>
            <a:endParaRPr lang="en-US" dirty="0"/>
          </a:p>
          <a:p>
            <a:r>
              <a:rPr lang="en-US" dirty="0"/>
              <a:t>Post in various formats (instructor &amp; student; slides &amp; videos)</a:t>
            </a:r>
          </a:p>
          <a:p>
            <a:r>
              <a:rPr lang="en-US" dirty="0"/>
              <a:t>New modules (determined by feedback from 2022 ACS symposium):</a:t>
            </a:r>
          </a:p>
          <a:p>
            <a:pPr lvl="1"/>
            <a:r>
              <a:rPr lang="en-US" dirty="0"/>
              <a:t>Describing Polymer Molar Mass: M</a:t>
            </a:r>
            <a:r>
              <a:rPr lang="en-US" baseline="-25000" dirty="0"/>
              <a:t>N</a:t>
            </a:r>
            <a:r>
              <a:rPr lang="en-US" dirty="0"/>
              <a:t>, M</a:t>
            </a:r>
            <a:r>
              <a:rPr lang="en-US" baseline="-25000" dirty="0"/>
              <a:t>W</a:t>
            </a:r>
            <a:r>
              <a:rPr lang="en-US" dirty="0"/>
              <a:t>, and Ð (Student &amp; Instructor versions)</a:t>
            </a:r>
          </a:p>
          <a:p>
            <a:pPr lvl="1"/>
            <a:r>
              <a:rPr lang="en-US" dirty="0"/>
              <a:t>Methods for Determining Polymer Molecular Weight (Student &amp; Instructor versions</a:t>
            </a:r>
          </a:p>
          <a:p>
            <a:pPr lvl="1"/>
            <a:r>
              <a:rPr lang="en-US" dirty="0"/>
              <a:t>Introduction to Polymer Viscoelasticity and Rheology (Student &amp; Instructor versions</a:t>
            </a:r>
          </a:p>
          <a:p>
            <a:r>
              <a:rPr lang="en-US" dirty="0"/>
              <a:t>Modules currently in development:</a:t>
            </a:r>
          </a:p>
          <a:p>
            <a:pPr lvl="1"/>
            <a:r>
              <a:rPr lang="en-US" dirty="0"/>
              <a:t>Ring-opening polymerization</a:t>
            </a:r>
          </a:p>
          <a:p>
            <a:pPr lvl="1"/>
            <a:r>
              <a:rPr lang="en-US" dirty="0"/>
              <a:t>Reversible deactivation polymerization</a:t>
            </a:r>
          </a:p>
          <a:p>
            <a:pPr lvl="1"/>
            <a:r>
              <a:rPr lang="en-US" dirty="0"/>
              <a:t>Introduction to natural polymers/biopolymers (title still in development)</a:t>
            </a:r>
          </a:p>
          <a:p>
            <a:r>
              <a:rPr lang="en-US" dirty="0"/>
              <a:t>Soliciting ideas for new topics (email: </a:t>
            </a:r>
            <a:r>
              <a:rPr lang="en-US" dirty="0">
                <a:hlinkClick r:id="rId2"/>
              </a:rPr>
              <a:t>pcostanz@calpoly.edu</a:t>
            </a:r>
            <a:r>
              <a:rPr lang="en-US" dirty="0"/>
              <a:t> or </a:t>
            </a:r>
            <a:r>
              <a:rPr lang="en-US" dirty="0">
                <a:hlinkClick r:id="rId3"/>
              </a:rPr>
              <a:t>esterner@lvc.edu</a:t>
            </a:r>
            <a:r>
              <a:rPr lang="en-US" dirty="0"/>
              <a:t>) </a:t>
            </a:r>
          </a:p>
          <a:p>
            <a:pPr lvl="1"/>
            <a:r>
              <a:rPr lang="en-US" dirty="0"/>
              <a:t>Free radical vs reversible activation </a:t>
            </a:r>
            <a:r>
              <a:rPr lang="en-US"/>
              <a:t>deactivation polymerization</a:t>
            </a:r>
            <a:endParaRPr lang="en-US" dirty="0"/>
          </a:p>
          <a:p>
            <a:pPr lvl="1"/>
            <a:r>
              <a:rPr lang="en-US" dirty="0"/>
              <a:t>Polymer topics in physical chemistry</a:t>
            </a:r>
          </a:p>
          <a:p>
            <a:pPr lv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E6D3D4-E66C-489B-AEF7-BFC8AFC1DD1F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99916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8732" y="269972"/>
            <a:ext cx="10515600" cy="1325563"/>
          </a:xfrm>
        </p:spPr>
        <p:txBody>
          <a:bodyPr/>
          <a:lstStyle/>
          <a:p>
            <a:r>
              <a:rPr lang="en-US" dirty="0"/>
              <a:t>Professional Development: 2024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698170"/>
            <a:ext cx="10515600" cy="4861249"/>
          </a:xfrm>
        </p:spPr>
        <p:txBody>
          <a:bodyPr>
            <a:noAutofit/>
          </a:bodyPr>
          <a:lstStyle/>
          <a:p>
            <a:r>
              <a:rPr lang="en-US" sz="2000" dirty="0"/>
              <a:t>Web Panels</a:t>
            </a:r>
          </a:p>
          <a:p>
            <a:pPr lvl="1"/>
            <a:r>
              <a:rPr lang="en-US" sz="2000" dirty="0"/>
              <a:t>“Growth and Volunteer Opportunities Outside the Lab” (Jul 2024)</a:t>
            </a:r>
          </a:p>
          <a:p>
            <a:pPr lvl="2"/>
            <a:r>
              <a:rPr lang="en-US" dirty="0"/>
              <a:t>About 25 people registered and 10 attended the web panel</a:t>
            </a:r>
          </a:p>
          <a:p>
            <a:pPr lvl="2"/>
            <a:r>
              <a:rPr lang="en-US" dirty="0"/>
              <a:t>3 panelists and 2 moderators</a:t>
            </a:r>
          </a:p>
          <a:p>
            <a:pPr lvl="2"/>
            <a:endParaRPr lang="en-US" dirty="0"/>
          </a:p>
          <a:p>
            <a:pPr lvl="1"/>
            <a:r>
              <a:rPr lang="en-US" sz="2000" dirty="0"/>
              <a:t>Additional session expected Nov 2024</a:t>
            </a:r>
          </a:p>
          <a:p>
            <a:endParaRPr lang="en-US" sz="1200" dirty="0"/>
          </a:p>
          <a:p>
            <a:endParaRPr lang="en-US" sz="2000" dirty="0"/>
          </a:p>
          <a:p>
            <a:endParaRPr lang="en-US" sz="1800" dirty="0"/>
          </a:p>
          <a:p>
            <a:r>
              <a:rPr lang="en-US" sz="2000" dirty="0"/>
              <a:t>Plan to continue these panels in the future as we have received positive feedback and interest.</a:t>
            </a:r>
          </a:p>
          <a:p>
            <a:r>
              <a:rPr lang="en-US" sz="2000" dirty="0"/>
              <a:t>Please suggest other topics of interest to:</a:t>
            </a:r>
          </a:p>
          <a:p>
            <a:pPr lvl="1"/>
            <a:r>
              <a:rPr lang="it-IT" sz="2000" dirty="0"/>
              <a:t>Phil Costanzo  (</a:t>
            </a:r>
            <a:r>
              <a:rPr lang="en-US" sz="2000" dirty="0">
                <a:hlinkClick r:id="rId2"/>
              </a:rPr>
              <a:t>pcostanz@calpoly.edu</a:t>
            </a:r>
            <a:r>
              <a:rPr lang="en-US" sz="2000" dirty="0"/>
              <a:t>)</a:t>
            </a:r>
            <a:endParaRPr lang="it-IT" sz="2000" dirty="0"/>
          </a:p>
          <a:p>
            <a:pPr lvl="1"/>
            <a:r>
              <a:rPr lang="it-IT" sz="2000" dirty="0"/>
              <a:t>Bhavya Singhi (</a:t>
            </a:r>
            <a:r>
              <a:rPr lang="it-IT" sz="2000" dirty="0">
                <a:hlinkClick r:id="rId3"/>
              </a:rPr>
              <a:t>bsinghi@zeusinc.com</a:t>
            </a:r>
            <a:r>
              <a:rPr lang="it-IT" sz="2000" dirty="0"/>
              <a:t>) </a:t>
            </a:r>
            <a:endParaRPr lang="en-US" sz="200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E6D3D4-E66C-489B-AEF7-BFC8AFC1DD1F}" type="slidenum">
              <a:rPr lang="en-US" smtClean="0"/>
              <a:t>3</a:t>
            </a:fld>
            <a:endParaRPr lang="en-US"/>
          </a:p>
        </p:txBody>
      </p:sp>
      <p:pic>
        <p:nvPicPr>
          <p:cNvPr id="4" name="Picture 3" descr="A close-up of a web panel&#10;&#10;Description automatically generated">
            <a:extLst>
              <a:ext uri="{FF2B5EF4-FFF2-40B4-BE49-F238E27FC236}">
                <a16:creationId xmlns:a16="http://schemas.microsoft.com/office/drawing/2014/main" id="{E67660F8-8DB0-85BA-B148-6A14121A6655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187" t="59897" r="6235" b="2012"/>
          <a:stretch/>
        </p:blipFill>
        <p:spPr>
          <a:xfrm>
            <a:off x="6099106" y="2832941"/>
            <a:ext cx="5598368" cy="182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971551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Outreach: 2024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483567"/>
            <a:ext cx="10515600" cy="4693396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Spring 2024 National ACS meeting in New Orleans</a:t>
            </a:r>
          </a:p>
          <a:p>
            <a:pPr lvl="1"/>
            <a:r>
              <a:rPr lang="en-US" dirty="0"/>
              <a:t>"Integrating Polymer Science in the Classroom“</a:t>
            </a:r>
          </a:p>
          <a:p>
            <a:pPr lvl="1"/>
            <a:r>
              <a:rPr lang="en-US" dirty="0"/>
              <a:t>2 half day sessions</a:t>
            </a:r>
          </a:p>
          <a:p>
            <a:pPr lvl="2"/>
            <a:r>
              <a:rPr lang="en-US" dirty="0"/>
              <a:t>K-14</a:t>
            </a:r>
          </a:p>
          <a:p>
            <a:pPr lvl="3"/>
            <a:r>
              <a:rPr lang="en-US" dirty="0"/>
              <a:t>Provided funds for 50 kits to 50 teachers</a:t>
            </a:r>
          </a:p>
          <a:p>
            <a:pPr lvl="2"/>
            <a:r>
              <a:rPr lang="en-US" dirty="0"/>
              <a:t>Outreach Competition (model after </a:t>
            </a:r>
            <a:r>
              <a:rPr lang="en-US" dirty="0" err="1"/>
              <a:t>AlChe</a:t>
            </a:r>
            <a:r>
              <a:rPr lang="en-US" dirty="0"/>
              <a:t> STEM outreach)</a:t>
            </a:r>
          </a:p>
          <a:p>
            <a:pPr lvl="3"/>
            <a:r>
              <a:rPr lang="en-US" dirty="0"/>
              <a:t>Only two entries</a:t>
            </a:r>
          </a:p>
          <a:p>
            <a:r>
              <a:rPr lang="en-US" i="1" dirty="0"/>
              <a:t>Currently soliciting activities / Difficult to collect information</a:t>
            </a:r>
          </a:p>
          <a:p>
            <a:r>
              <a:rPr lang="en-US" dirty="0"/>
              <a:t>Creating a funding mechanism for the POLY/PMSE student chapters to apply for funding (up to $1000)</a:t>
            </a:r>
          </a:p>
          <a:p>
            <a:r>
              <a:rPr lang="en-US" dirty="0"/>
              <a:t>Deliverables to include website content</a:t>
            </a:r>
          </a:p>
          <a:p>
            <a:r>
              <a:rPr lang="en-US" dirty="0"/>
              <a:t>Applications &amp; </a:t>
            </a:r>
            <a:r>
              <a:rPr lang="en-US"/>
              <a:t>templates available</a:t>
            </a:r>
            <a:endParaRPr lang="en-US" dirty="0"/>
          </a:p>
          <a:p>
            <a:pPr lvl="3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E6D3D4-E66C-489B-AEF7-BFC8AFC1DD1F}" type="slidenum">
              <a:rPr lang="en-US" smtClean="0">
                <a:latin typeface="Arial" panose="020B0604020202020204" pitchFamily="34" charset="0"/>
                <a:cs typeface="Arial" panose="020B0604020202020204" pitchFamily="34" charset="0"/>
              </a:rPr>
              <a:t>4</a:t>
            </a:fld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7356691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838200" y="235129"/>
            <a:ext cx="10515600" cy="758871"/>
          </a:xfrm>
        </p:spPr>
        <p:txBody>
          <a:bodyPr/>
          <a:lstStyle/>
          <a:p>
            <a:pPr algn="ctr"/>
            <a:r>
              <a:rPr lang="en-US" dirty="0"/>
              <a:t>Future plans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618309" y="1114697"/>
            <a:ext cx="11216640" cy="5495109"/>
          </a:xfrm>
        </p:spPr>
        <p:txBody>
          <a:bodyPr>
            <a:normAutofit/>
          </a:bodyPr>
          <a:lstStyle/>
          <a:p>
            <a:r>
              <a:rPr lang="en-US" dirty="0"/>
              <a:t>Implementing a sustainable methodology for generating new content</a:t>
            </a:r>
          </a:p>
          <a:p>
            <a:pPr lvl="1"/>
            <a:r>
              <a:rPr lang="en-US" dirty="0"/>
              <a:t>Current model</a:t>
            </a:r>
          </a:p>
          <a:p>
            <a:pPr lvl="2"/>
            <a:r>
              <a:rPr lang="en-US" dirty="0"/>
              <a:t>At least one new post per quarter</a:t>
            </a:r>
          </a:p>
          <a:p>
            <a:pPr lvl="2"/>
            <a:r>
              <a:rPr lang="en-US" dirty="0"/>
              <a:t>At least one new post per section per year</a:t>
            </a:r>
          </a:p>
          <a:p>
            <a:pPr lvl="1"/>
            <a:endParaRPr lang="en-US" dirty="0"/>
          </a:p>
          <a:p>
            <a:r>
              <a:rPr lang="en-US" dirty="0"/>
              <a:t>Curriculum - video content</a:t>
            </a:r>
          </a:p>
          <a:p>
            <a:r>
              <a:rPr lang="en-US" dirty="0"/>
              <a:t>Professional development - panels</a:t>
            </a:r>
          </a:p>
          <a:p>
            <a:r>
              <a:rPr lang="en-US" dirty="0"/>
              <a:t>Outreach - polymer activities</a:t>
            </a:r>
          </a:p>
          <a:p>
            <a:endParaRPr lang="en-US" dirty="0"/>
          </a:p>
          <a:p>
            <a:r>
              <a:rPr lang="en-US" dirty="0"/>
              <a:t>Please send any feedback to:</a:t>
            </a:r>
          </a:p>
          <a:p>
            <a:pPr lvl="1"/>
            <a:r>
              <a:rPr lang="en-US" dirty="0">
                <a:hlinkClick r:id="rId2"/>
              </a:rPr>
              <a:t>pcostanz@calpoly.edu</a:t>
            </a:r>
            <a:endParaRPr lang="en-US" dirty="0"/>
          </a:p>
          <a:p>
            <a:pPr lvl="1"/>
            <a:r>
              <a:rPr lang="en-US" dirty="0">
                <a:hlinkClick r:id="rId3"/>
              </a:rPr>
              <a:t>esterner@lvc.edu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E6D3D4-E66C-489B-AEF7-BFC8AFC1DD1F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261021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347</TotalTime>
  <Words>384</Words>
  <Application>Microsoft Office PowerPoint</Application>
  <PresentationFormat>Widescreen</PresentationFormat>
  <Paragraphs>76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8" baseType="lpstr">
      <vt:lpstr>Arial</vt:lpstr>
      <vt:lpstr>Calibri</vt:lpstr>
      <vt:lpstr>Office Theme</vt:lpstr>
      <vt:lpstr>MACRO update</vt:lpstr>
      <vt:lpstr>Curriculum: 2024</vt:lpstr>
      <vt:lpstr>Professional Development: 2024</vt:lpstr>
      <vt:lpstr>Outreach: 2024</vt:lpstr>
      <vt:lpstr>Future plans</vt:lpstr>
    </vt:vector>
  </TitlesOfParts>
  <Company>Cal Poly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MACRO update (ACS F2020)</dc:title>
  <dc:creator>Philip J. Costanzo</dc:creator>
  <cp:lastModifiedBy>Philip J. Costanzo</cp:lastModifiedBy>
  <cp:revision>33</cp:revision>
  <dcterms:created xsi:type="dcterms:W3CDTF">2020-08-16T01:15:24Z</dcterms:created>
  <dcterms:modified xsi:type="dcterms:W3CDTF">2024-08-12T19:33:09Z</dcterms:modified>
</cp:coreProperties>
</file>