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3" r:id="rId4"/>
    <p:sldId id="262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94154-4483-4178-AC14-AF448B3A3B8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E242C-5BB1-4756-95AE-E43027D7D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6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5DDD-C06E-42BA-9EF6-C51A3647596C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0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2AFAC-5E19-41C3-BA7F-72A76A9050F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3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F592-1F32-4D00-89C8-21247CF3571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2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A6DE-F4E4-4A06-8186-C3E1666DB0C2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6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06127-4CEA-4DA1-8660-660E2929C576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0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2B96-E8E6-48BE-BE69-3B387E561CFA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4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B21E-C22D-49ED-93A2-8BBDEB5DDFC6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1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C709-B9E8-43FE-8CD7-D9A743D0B417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BAD25-708A-48C4-AAA6-534DC8333A9A}" type="datetime1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1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BB0D0-78CE-4804-AAF2-CE8692164412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1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BDA4-C531-4D3E-98FE-405E3DC179A9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1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BA0BB-F167-420D-B4F8-109F145EC1B2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5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sterner@lvc.edu" TargetMode="External"/><Relationship Id="rId2" Type="http://schemas.openxmlformats.org/officeDocument/2006/relationships/hyperlink" Target="mailto:pcostanz@calpoly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costanz@calpoly.edu" TargetMode="External"/><Relationship Id="rId2" Type="http://schemas.openxmlformats.org/officeDocument/2006/relationships/hyperlink" Target="mailto:sertem2@mmm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sterner@lvc.edu" TargetMode="External"/><Relationship Id="rId2" Type="http://schemas.openxmlformats.org/officeDocument/2006/relationships/hyperlink" Target="mailto:pcostanz@calpoly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24197" y="0"/>
            <a:ext cx="10515600" cy="1046254"/>
          </a:xfrm>
        </p:spPr>
        <p:txBody>
          <a:bodyPr/>
          <a:lstStyle/>
          <a:p>
            <a:pPr algn="ctr"/>
            <a:r>
              <a:rPr lang="en-US" dirty="0"/>
              <a:t>MACRO update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957802"/>
            <a:ext cx="10900954" cy="54870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MACRO received the “James Flack Norris Award”</a:t>
            </a:r>
          </a:p>
          <a:p>
            <a:r>
              <a:rPr lang="en-US" dirty="0"/>
              <a:t>Will be presented in November at Northeastern ACS </a:t>
            </a:r>
          </a:p>
          <a:p>
            <a:endParaRPr lang="en-US" dirty="0"/>
          </a:p>
          <a:p>
            <a:r>
              <a:rPr lang="en-US" dirty="0" err="1"/>
              <a:t>Youtube</a:t>
            </a:r>
            <a:r>
              <a:rPr lang="en-US" dirty="0"/>
              <a:t> channel : Liz Sterner @ LVC</a:t>
            </a:r>
          </a:p>
          <a:p>
            <a:r>
              <a:rPr lang="en-US" dirty="0"/>
              <a:t>Creation of a LinkedIn: in progress (Costanzo)</a:t>
            </a:r>
          </a:p>
          <a:p>
            <a:endParaRPr lang="en-US" dirty="0"/>
          </a:p>
          <a:p>
            <a:r>
              <a:rPr lang="en-US" dirty="0"/>
              <a:t>Community of Communities (CoC) update</a:t>
            </a:r>
          </a:p>
          <a:p>
            <a:r>
              <a:rPr lang="en-US" dirty="0"/>
              <a:t>CoC is a collection of outreach organizations and includes: </a:t>
            </a:r>
          </a:p>
          <a:p>
            <a:pPr lvl="1"/>
            <a:r>
              <a:rPr lang="en-US" dirty="0" err="1"/>
              <a:t>IONiC</a:t>
            </a:r>
            <a:r>
              <a:rPr lang="en-US" dirty="0"/>
              <a:t>, PUNC, POGIL-PCL, </a:t>
            </a:r>
            <a:r>
              <a:rPr lang="en-US" dirty="0" err="1"/>
              <a:t>ErganicERs</a:t>
            </a:r>
            <a:r>
              <a:rPr lang="en-US" dirty="0"/>
              <a:t>, </a:t>
            </a:r>
            <a:r>
              <a:rPr lang="en-US" dirty="0" err="1"/>
              <a:t>MoleCVUE</a:t>
            </a:r>
            <a:endParaRPr lang="en-US" dirty="0"/>
          </a:p>
          <a:p>
            <a:pPr lvl="1"/>
            <a:r>
              <a:rPr lang="en-US" dirty="0"/>
              <a:t>Full list available @ https://sites.google.com/view/chem-communities-2025/home</a:t>
            </a:r>
          </a:p>
          <a:p>
            <a:r>
              <a:rPr lang="en-US" dirty="0"/>
              <a:t>Sterner participated in CoC in July 2025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5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468A4-3262-E05A-C740-85CE636E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CoC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3C550-E8B1-D9EC-39E5-24E6DFEE6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184" y="1603040"/>
            <a:ext cx="10902616" cy="502034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Current action items</a:t>
            </a:r>
          </a:p>
          <a:p>
            <a:pPr lvl="1"/>
            <a:r>
              <a:rPr lang="en-US" dirty="0"/>
              <a:t>Decide who should be the point person or persons to communicate with the broader CoC</a:t>
            </a:r>
          </a:p>
          <a:p>
            <a:pPr lvl="2"/>
            <a:r>
              <a:rPr lang="en-US" dirty="0"/>
              <a:t>Liz Sterner</a:t>
            </a:r>
          </a:p>
          <a:p>
            <a:pPr lvl="1"/>
            <a:r>
              <a:rPr lang="en-US" dirty="0"/>
              <a:t>Create a governing document for MACRO that defines roles and expectations	</a:t>
            </a:r>
          </a:p>
          <a:p>
            <a:pPr lvl="1"/>
            <a:r>
              <a:rPr lang="en-US" dirty="0"/>
              <a:t>Work with subdiscipline-specific groups to highlight the resources we can mutually share (</a:t>
            </a:r>
            <a:r>
              <a:rPr lang="en-US" dirty="0" err="1"/>
              <a:t>OrganicERs</a:t>
            </a:r>
            <a:r>
              <a:rPr lang="en-US" dirty="0"/>
              <a:t>, POGIL-PCL, </a:t>
            </a:r>
            <a:r>
              <a:rPr lang="en-US" dirty="0" err="1"/>
              <a:t>IONiC</a:t>
            </a:r>
            <a:r>
              <a:rPr lang="en-US" dirty="0"/>
              <a:t>, </a:t>
            </a:r>
            <a:r>
              <a:rPr lang="en-US" dirty="0" err="1"/>
              <a:t>MolecVUE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Add activities and assessment to our educational modules</a:t>
            </a:r>
          </a:p>
          <a:p>
            <a:pPr lvl="2"/>
            <a:r>
              <a:rPr lang="en-US" dirty="0"/>
              <a:t>Require a POLY/PMSE membership to access these documents?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Future action items</a:t>
            </a:r>
          </a:p>
          <a:p>
            <a:pPr lvl="1"/>
            <a:r>
              <a:rPr lang="en-US" dirty="0"/>
              <a:t>Attend MARM and BCCE 2026</a:t>
            </a:r>
          </a:p>
          <a:p>
            <a:pPr lvl="1"/>
            <a:r>
              <a:rPr lang="en-US" dirty="0"/>
              <a:t>Use the </a:t>
            </a:r>
            <a:r>
              <a:rPr lang="en-US" dirty="0" err="1"/>
              <a:t>IONiC</a:t>
            </a:r>
            <a:r>
              <a:rPr lang="en-US" dirty="0"/>
              <a:t> Slither recorded seminar to offer guidance on how our early career participants can document their work for MACRO for use in tenure and promotion packages</a:t>
            </a:r>
          </a:p>
          <a:p>
            <a:pPr lvl="1"/>
            <a:r>
              <a:rPr lang="en-US" dirty="0"/>
              <a:t>Clearly articulate the goals for MACRO as a whole and the goals for each of our subcommittees so we can start thinking about some sort of assessment</a:t>
            </a:r>
          </a:p>
          <a:p>
            <a:pPr lvl="1"/>
            <a:r>
              <a:rPr lang="en-US" dirty="0"/>
              <a:t>Craft a plan to advertise for and recruit new volunteers</a:t>
            </a:r>
          </a:p>
          <a:p>
            <a:pPr lvl="1"/>
            <a:r>
              <a:rPr lang="en-US" dirty="0"/>
              <a:t>Is it feasible for us to acquire the ability to assign DOI numbers to our materials?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47BCB-CF7C-EA21-9837-080D8368A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4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38638"/>
            <a:ext cx="10515600" cy="1325563"/>
          </a:xfrm>
        </p:spPr>
        <p:txBody>
          <a:bodyPr/>
          <a:lstStyle/>
          <a:p>
            <a:r>
              <a:rPr lang="en-US" dirty="0"/>
              <a:t>Curriculum: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278"/>
            <a:ext cx="10515600" cy="5367647"/>
          </a:xfrm>
        </p:spPr>
        <p:txBody>
          <a:bodyPr>
            <a:normAutofit/>
          </a:bodyPr>
          <a:lstStyle/>
          <a:p>
            <a:r>
              <a:rPr lang="en-US" dirty="0"/>
              <a:t>CoC update</a:t>
            </a:r>
          </a:p>
          <a:p>
            <a:r>
              <a:rPr lang="en-US" dirty="0"/>
              <a:t>Add activities and assessment to our educational modules</a:t>
            </a:r>
          </a:p>
          <a:p>
            <a:endParaRPr lang="en-US" dirty="0"/>
          </a:p>
          <a:p>
            <a:r>
              <a:rPr lang="en-US" dirty="0"/>
              <a:t>Modules currently in development:</a:t>
            </a:r>
          </a:p>
          <a:p>
            <a:pPr lvl="1"/>
            <a:r>
              <a:rPr lang="en-US" dirty="0"/>
              <a:t>Ring-opening polymerization</a:t>
            </a:r>
          </a:p>
          <a:p>
            <a:pPr lvl="1"/>
            <a:r>
              <a:rPr lang="en-US" dirty="0"/>
              <a:t>Reversible deactivation polymerization</a:t>
            </a:r>
          </a:p>
          <a:p>
            <a:pPr lvl="1"/>
            <a:r>
              <a:rPr lang="en-US" dirty="0"/>
              <a:t>Introduction to natural polymers/biopolymers (title still in development)</a:t>
            </a:r>
          </a:p>
          <a:p>
            <a:r>
              <a:rPr lang="en-US" dirty="0"/>
              <a:t>Soliciting ideas for new topics (email: </a:t>
            </a:r>
            <a:r>
              <a:rPr lang="en-US" dirty="0">
                <a:hlinkClick r:id="rId2"/>
              </a:rPr>
              <a:t>pcostanz@calpoly.edu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esterner@lvc.edu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Free radical vs reversible activation deactivation polymerization</a:t>
            </a:r>
          </a:p>
          <a:p>
            <a:pPr lvl="1"/>
            <a:r>
              <a:rPr lang="en-US" dirty="0"/>
              <a:t>Polymer topics in physical chemistry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732" y="269972"/>
            <a:ext cx="10515600" cy="1325563"/>
          </a:xfrm>
        </p:spPr>
        <p:txBody>
          <a:bodyPr/>
          <a:lstStyle/>
          <a:p>
            <a:r>
              <a:rPr lang="en-US" dirty="0"/>
              <a:t>Professional Development: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8170"/>
            <a:ext cx="10515600" cy="4861249"/>
          </a:xfrm>
        </p:spPr>
        <p:txBody>
          <a:bodyPr>
            <a:noAutofit/>
          </a:bodyPr>
          <a:lstStyle/>
          <a:p>
            <a:r>
              <a:rPr lang="en-US" sz="2000" dirty="0"/>
              <a:t>Current lead: Piril Ertem, PhD (</a:t>
            </a:r>
            <a:r>
              <a:rPr lang="en-US" sz="2000" dirty="0">
                <a:hlinkClick r:id="rId2"/>
              </a:rPr>
              <a:t>sertem2@mmm.com</a:t>
            </a:r>
            <a:r>
              <a:rPr lang="en-US" sz="2000" dirty="0"/>
              <a:t>)</a:t>
            </a:r>
          </a:p>
          <a:p>
            <a:r>
              <a:rPr lang="en-US" sz="2000" dirty="0"/>
              <a:t>Dominik Konkolewicz cycling back to MACRO</a:t>
            </a:r>
            <a:endParaRPr lang="en-US" sz="1200" dirty="0"/>
          </a:p>
          <a:p>
            <a:r>
              <a:rPr lang="en-US" sz="2000" dirty="0"/>
              <a:t>Recruiting volunteers (2) to assist with panel</a:t>
            </a:r>
          </a:p>
          <a:p>
            <a:endParaRPr lang="en-US" sz="1800" dirty="0"/>
          </a:p>
          <a:p>
            <a:r>
              <a:rPr lang="en-US" sz="2000" dirty="0"/>
              <a:t>Next panel topic: “Finding and applying for industrial jobs”</a:t>
            </a:r>
          </a:p>
          <a:p>
            <a:r>
              <a:rPr lang="en-US" sz="2000" dirty="0"/>
              <a:t>Target early November</a:t>
            </a:r>
          </a:p>
          <a:p>
            <a:endParaRPr lang="en-US" sz="2000" dirty="0"/>
          </a:p>
          <a:p>
            <a:r>
              <a:rPr lang="en-US" sz="2000" dirty="0"/>
              <a:t>Please suggest other topics of interest to:</a:t>
            </a:r>
          </a:p>
          <a:p>
            <a:pPr lvl="1"/>
            <a:r>
              <a:rPr lang="it-IT" sz="2000" dirty="0"/>
              <a:t>Phil Costanzo  (</a:t>
            </a:r>
            <a:r>
              <a:rPr lang="en-US" sz="2000" dirty="0">
                <a:hlinkClick r:id="rId3"/>
              </a:rPr>
              <a:t>pcostanz@calpoly.edu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Piril Ertem (</a:t>
            </a:r>
            <a:r>
              <a:rPr lang="en-US" sz="2000" dirty="0">
                <a:hlinkClick r:id="rId2"/>
              </a:rPr>
              <a:t>sertem2@mmm.com</a:t>
            </a:r>
            <a:r>
              <a:rPr lang="en-US" sz="2000" dirty="0"/>
              <a:t>) </a:t>
            </a:r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1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Outreach: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3567"/>
            <a:ext cx="10515600" cy="4693396"/>
          </a:xfrm>
        </p:spPr>
        <p:txBody>
          <a:bodyPr>
            <a:normAutofit/>
          </a:bodyPr>
          <a:lstStyle/>
          <a:p>
            <a:r>
              <a:rPr lang="en-US" dirty="0"/>
              <a:t>Created a funding mechanism for the POLY/PMSE student chapters to apply for funding (up to $600)</a:t>
            </a:r>
          </a:p>
          <a:p>
            <a:pPr lvl="1"/>
            <a:r>
              <a:rPr lang="en-US" dirty="0"/>
              <a:t>First award given to UMass chapter for an event in November 2025</a:t>
            </a:r>
          </a:p>
          <a:p>
            <a:r>
              <a:rPr lang="en-US" dirty="0"/>
              <a:t>Deliverables to include website content</a:t>
            </a:r>
          </a:p>
          <a:p>
            <a:r>
              <a:rPr lang="en-US" dirty="0"/>
              <a:t>Applications &amp; templates available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6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35129"/>
            <a:ext cx="10515600" cy="758871"/>
          </a:xfrm>
        </p:spPr>
        <p:txBody>
          <a:bodyPr/>
          <a:lstStyle/>
          <a:p>
            <a:pPr algn="ctr"/>
            <a:r>
              <a:rPr lang="en-US" dirty="0"/>
              <a:t>Future plans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8309" y="1114697"/>
            <a:ext cx="11216640" cy="529813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Follow the CoC plan</a:t>
            </a:r>
          </a:p>
          <a:p>
            <a:endParaRPr lang="en-US" dirty="0"/>
          </a:p>
          <a:p>
            <a:r>
              <a:rPr lang="en-US" dirty="0"/>
              <a:t>Continue to generate new content at a sustainable pace</a:t>
            </a:r>
          </a:p>
          <a:p>
            <a:pPr lvl="1"/>
            <a:r>
              <a:rPr lang="en-US" dirty="0"/>
              <a:t>Current model</a:t>
            </a:r>
          </a:p>
          <a:p>
            <a:pPr lvl="2"/>
            <a:r>
              <a:rPr lang="en-US" dirty="0"/>
              <a:t>At least one new post per quarter</a:t>
            </a:r>
          </a:p>
          <a:p>
            <a:pPr lvl="2"/>
            <a:r>
              <a:rPr lang="en-US" dirty="0"/>
              <a:t>At least one new post per section per year</a:t>
            </a:r>
          </a:p>
          <a:p>
            <a:pPr lvl="1"/>
            <a:r>
              <a:rPr lang="en-US" dirty="0"/>
              <a:t>Curriculum - video content</a:t>
            </a:r>
          </a:p>
          <a:p>
            <a:pPr lvl="1"/>
            <a:r>
              <a:rPr lang="en-US" dirty="0"/>
              <a:t>Professional development - panels</a:t>
            </a:r>
          </a:p>
          <a:p>
            <a:pPr lvl="1"/>
            <a:r>
              <a:rPr lang="en-US" dirty="0"/>
              <a:t>Outreach - polymer activities</a:t>
            </a:r>
          </a:p>
          <a:p>
            <a:endParaRPr lang="en-US" dirty="0"/>
          </a:p>
          <a:p>
            <a:r>
              <a:rPr lang="en-US" dirty="0"/>
              <a:t>MACRO would like to prepare an IPG for F26 or S27 submission</a:t>
            </a:r>
          </a:p>
          <a:p>
            <a:endParaRPr lang="en-US" dirty="0"/>
          </a:p>
          <a:p>
            <a:r>
              <a:rPr lang="en-US" dirty="0"/>
              <a:t>Please send any feedback to:</a:t>
            </a:r>
          </a:p>
          <a:p>
            <a:pPr lvl="1"/>
            <a:r>
              <a:rPr lang="en-US" dirty="0">
                <a:hlinkClick r:id="rId2"/>
              </a:rPr>
              <a:t>pcostanz@calpoly.edu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esterner@lvc.edu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1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515</Words>
  <Application>Microsoft Office PowerPoint</Application>
  <PresentationFormat>Widescreen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MACRO update</vt:lpstr>
      <vt:lpstr>CoC Update</vt:lpstr>
      <vt:lpstr>Curriculum: 2025</vt:lpstr>
      <vt:lpstr>Professional Development: 2025</vt:lpstr>
      <vt:lpstr>Outreach: 2025</vt:lpstr>
      <vt:lpstr>Future plans</vt:lpstr>
    </vt:vector>
  </TitlesOfParts>
  <Company>Cal Poly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 update (ACS F2020)</dc:title>
  <dc:creator>Philip J. Costanzo</dc:creator>
  <cp:lastModifiedBy>Philip J. Costanzo</cp:lastModifiedBy>
  <cp:revision>42</cp:revision>
  <dcterms:created xsi:type="dcterms:W3CDTF">2020-08-16T01:15:24Z</dcterms:created>
  <dcterms:modified xsi:type="dcterms:W3CDTF">2025-08-01T20:33:00Z</dcterms:modified>
</cp:coreProperties>
</file>