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61" r:id="rId4"/>
    <p:sldId id="262" r:id="rId5"/>
    <p:sldId id="260" r:id="rId6"/>
    <p:sldId id="263" r:id="rId7"/>
    <p:sldId id="25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2" y="19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94154-4483-4178-AC14-AF448B3A3B8F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E242C-5BB1-4756-95AE-E43027D7D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62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0C8A-91E0-4A9D-84B0-CE255DFF0E30}" type="datetime1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D3D4-E66C-489B-AEF7-BFC8AFC1D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00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5FB0-2D34-4D10-90C1-E6DA14AD652D}" type="datetime1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D3D4-E66C-489B-AEF7-BFC8AFC1D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37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6B47-B3B9-4EEA-8A9E-50569210E827}" type="datetime1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D3D4-E66C-489B-AEF7-BFC8AFC1D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26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3FC0C-3393-4836-B0DD-686F859D9A5E}" type="datetime1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D3D4-E66C-489B-AEF7-BFC8AFC1D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63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C4A8-71E3-4D9B-9BC6-7658B7492AFE}" type="datetime1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D3D4-E66C-489B-AEF7-BFC8AFC1D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408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C8083-F447-429D-823E-3B04919DE516}" type="datetime1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D3D4-E66C-489B-AEF7-BFC8AFC1D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41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3B7A-3CCA-4625-AB96-E3D4CD95AA48}" type="datetime1">
              <a:rPr lang="en-US" smtClean="0"/>
              <a:t>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D3D4-E66C-489B-AEF7-BFC8AFC1D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12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A79CA-B117-46E8-B0B6-4B5963ECE3AF}" type="datetime1">
              <a:rPr lang="en-US" smtClean="0"/>
              <a:t>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D3D4-E66C-489B-AEF7-BFC8AFC1D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75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DB43-A040-4FF2-A5BA-36BBD88A612C}" type="datetime1">
              <a:rPr lang="en-US" smtClean="0"/>
              <a:t>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D3D4-E66C-489B-AEF7-BFC8AFC1D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14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5B306-D3F0-4815-9295-51BD490C811E}" type="datetime1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D3D4-E66C-489B-AEF7-BFC8AFC1D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18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A3B5-DF4C-4B12-A233-B0B0ED8919E4}" type="datetime1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D3D4-E66C-489B-AEF7-BFC8AFC1D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17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3E52B-EB61-4349-A100-917EBAE3ED4F}" type="datetime1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Ex-</a:t>
            </a:r>
            <a:r>
              <a:rPr lang="en-US" dirty="0" err="1" smtClean="0"/>
              <a:t>Comm</a:t>
            </a:r>
            <a:r>
              <a:rPr lang="en-US" dirty="0" smtClean="0"/>
              <a:t>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6D3D4-E66C-489B-AEF7-BFC8AFC1D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53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macro-poly-pmse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24197" y="0"/>
            <a:ext cx="10515600" cy="1046254"/>
          </a:xfrm>
        </p:spPr>
        <p:txBody>
          <a:bodyPr/>
          <a:lstStyle/>
          <a:p>
            <a:pPr algn="ctr"/>
            <a:r>
              <a:rPr lang="en-US" dirty="0" smtClean="0"/>
              <a:t>MACRO </a:t>
            </a:r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5496" y="1145462"/>
            <a:ext cx="10900954" cy="57125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Website </a:t>
            </a:r>
            <a:r>
              <a:rPr lang="en-US" dirty="0" smtClean="0"/>
              <a:t>traffic is up from 2020 to 2021</a:t>
            </a:r>
          </a:p>
          <a:p>
            <a:pPr lvl="1"/>
            <a:r>
              <a:rPr lang="en-US" dirty="0" smtClean="0"/>
              <a:t>2020: 1926 page views, 742 visitors</a:t>
            </a:r>
          </a:p>
          <a:p>
            <a:pPr lvl="1"/>
            <a:r>
              <a:rPr lang="en-US" dirty="0" smtClean="0"/>
              <a:t>2021: 3387 page views, 1945 visitors</a:t>
            </a:r>
            <a:endParaRPr lang="en-US" dirty="0" smtClean="0"/>
          </a:p>
          <a:p>
            <a:pPr lvl="1"/>
            <a:r>
              <a:rPr lang="en-US" dirty="0" smtClean="0">
                <a:hlinkClick r:id="rId2"/>
              </a:rPr>
              <a:t>https://macro-poly-pmse.org/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Need to create a Twitter and </a:t>
            </a:r>
            <a:r>
              <a:rPr lang="en-US" dirty="0" err="1" smtClean="0"/>
              <a:t>Youtube</a:t>
            </a:r>
            <a:r>
              <a:rPr lang="en-US" dirty="0" smtClean="0"/>
              <a:t> channel.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6769" b="16198"/>
          <a:stretch/>
        </p:blipFill>
        <p:spPr>
          <a:xfrm>
            <a:off x="2202025" y="2731278"/>
            <a:ext cx="7925522" cy="2988387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Ex-</a:t>
            </a:r>
            <a:r>
              <a:rPr lang="en-US" dirty="0" err="1" smtClean="0"/>
              <a:t>Comm</a:t>
            </a:r>
            <a:r>
              <a:rPr lang="en-US" dirty="0" smtClean="0"/>
              <a:t>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858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Curriculum: 2021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Posted 4 modules in various formats (instructor, student, slides, videos)</a:t>
            </a:r>
          </a:p>
          <a:p>
            <a:pPr lvl="1"/>
            <a:r>
              <a:rPr lang="en-US" dirty="0" smtClean="0"/>
              <a:t>Introductory</a:t>
            </a:r>
          </a:p>
          <a:p>
            <a:pPr lvl="1"/>
            <a:r>
              <a:rPr lang="en-US" dirty="0" smtClean="0"/>
              <a:t>Acyl substitution</a:t>
            </a:r>
          </a:p>
          <a:p>
            <a:pPr lvl="1"/>
            <a:r>
              <a:rPr lang="en-US" dirty="0" smtClean="0"/>
              <a:t>Stereochemistry</a:t>
            </a:r>
          </a:p>
          <a:p>
            <a:pPr lvl="1"/>
            <a:r>
              <a:rPr lang="en-US" dirty="0" smtClean="0"/>
              <a:t>Alkene chemistry</a:t>
            </a:r>
          </a:p>
          <a:p>
            <a:r>
              <a:rPr lang="en-US" dirty="0" smtClean="0"/>
              <a:t>Video equipment purchased and acquired. Belongs to “MACRO”</a:t>
            </a:r>
          </a:p>
          <a:p>
            <a:pPr lvl="1"/>
            <a:r>
              <a:rPr lang="en-US" dirty="0" smtClean="0"/>
              <a:t>Currently maintained by </a:t>
            </a:r>
            <a:r>
              <a:rPr lang="en-US" dirty="0"/>
              <a:t>Liz Sterner</a:t>
            </a:r>
            <a:r>
              <a:rPr lang="en-US" dirty="0" smtClean="0"/>
              <a:t> </a:t>
            </a:r>
          </a:p>
          <a:p>
            <a:r>
              <a:rPr lang="en-US" dirty="0" smtClean="0"/>
              <a:t>Future work: create new video content</a:t>
            </a:r>
          </a:p>
          <a:p>
            <a:pPr lvl="1"/>
            <a:r>
              <a:rPr lang="en-US" dirty="0" smtClean="0"/>
              <a:t>Advanced content (reversible deactivation radical polymerization)</a:t>
            </a:r>
          </a:p>
          <a:p>
            <a:pPr lvl="1"/>
            <a:r>
              <a:rPr lang="en-US" dirty="0" smtClean="0"/>
              <a:t>Polymer analytical techniques (DSC, GPC - TOSOH contribution)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Ex-</a:t>
            </a:r>
            <a:r>
              <a:rPr lang="en-US" dirty="0" err="1" smtClean="0"/>
              <a:t>Comm</a:t>
            </a:r>
            <a:r>
              <a:rPr lang="en-US" dirty="0" smtClean="0"/>
              <a:t>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27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 Development: 2021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5535"/>
            <a:ext cx="10515600" cy="4581428"/>
          </a:xfrm>
        </p:spPr>
        <p:txBody>
          <a:bodyPr/>
          <a:lstStyle/>
          <a:p>
            <a:r>
              <a:rPr lang="en-US" i="1" u="sng" dirty="0" smtClean="0"/>
              <a:t>New Content</a:t>
            </a:r>
          </a:p>
          <a:p>
            <a:r>
              <a:rPr lang="en-US" dirty="0" smtClean="0"/>
              <a:t>Career </a:t>
            </a:r>
            <a:r>
              <a:rPr lang="en-US" dirty="0"/>
              <a:t>in Industry or </a:t>
            </a:r>
            <a:r>
              <a:rPr lang="en-US" dirty="0" smtClean="0"/>
              <a:t>Academia</a:t>
            </a:r>
          </a:p>
          <a:p>
            <a:pPr lvl="1"/>
            <a:r>
              <a:rPr lang="en-US" sz="2000" dirty="0" smtClean="0"/>
              <a:t>Dr</a:t>
            </a:r>
            <a:r>
              <a:rPr lang="en-US" sz="2000" dirty="0"/>
              <a:t>. </a:t>
            </a:r>
            <a:r>
              <a:rPr lang="en-US" sz="2000" dirty="0" err="1"/>
              <a:t>Madhura</a:t>
            </a:r>
            <a:r>
              <a:rPr lang="en-US" sz="2000" dirty="0"/>
              <a:t> </a:t>
            </a:r>
            <a:r>
              <a:rPr lang="en-US" sz="2000" dirty="0" err="1"/>
              <a:t>Pade</a:t>
            </a:r>
            <a:r>
              <a:rPr lang="en-US" sz="2000" dirty="0"/>
              <a:t> (</a:t>
            </a:r>
            <a:r>
              <a:rPr lang="en-US" sz="2000" dirty="0" err="1"/>
              <a:t>Materia</a:t>
            </a:r>
            <a:r>
              <a:rPr lang="en-US" sz="2000" dirty="0"/>
              <a:t> Inc.) and </a:t>
            </a:r>
            <a:r>
              <a:rPr lang="en-US" sz="2000" dirty="0" smtClean="0"/>
              <a:t>Prof </a:t>
            </a:r>
            <a:r>
              <a:rPr lang="en-US" sz="2000" dirty="0"/>
              <a:t>Dominik </a:t>
            </a:r>
            <a:r>
              <a:rPr lang="en-US" sz="2000" dirty="0" smtClean="0"/>
              <a:t>Konkolewicz</a:t>
            </a:r>
          </a:p>
          <a:p>
            <a:r>
              <a:rPr lang="en-US" dirty="0" smtClean="0"/>
              <a:t>CV’s vs Resume</a:t>
            </a:r>
          </a:p>
          <a:p>
            <a:pPr lvl="1"/>
            <a:r>
              <a:rPr lang="da-DK" sz="2000" dirty="0" smtClean="0"/>
              <a:t>Dr</a:t>
            </a:r>
            <a:r>
              <a:rPr lang="da-DK" sz="2000" dirty="0"/>
              <a:t>. Andrea Armani and Dr. Dominik Konkolewicz</a:t>
            </a:r>
            <a:endParaRPr lang="en-US" sz="2000" dirty="0" smtClean="0"/>
          </a:p>
          <a:p>
            <a:endParaRPr lang="en-US" dirty="0" smtClean="0"/>
          </a:p>
          <a:p>
            <a:r>
              <a:rPr lang="en-US" i="1" u="sng" dirty="0" smtClean="0"/>
              <a:t>Updates</a:t>
            </a:r>
            <a:endParaRPr lang="en-US" dirty="0"/>
          </a:p>
          <a:p>
            <a:r>
              <a:rPr lang="en-US" dirty="0" smtClean="0"/>
              <a:t>Tips for writing a paper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Ex-</a:t>
            </a:r>
            <a:r>
              <a:rPr lang="en-US" dirty="0" err="1" smtClean="0"/>
              <a:t>Comm</a:t>
            </a:r>
            <a:r>
              <a:rPr lang="en-US" dirty="0" smtClean="0"/>
              <a:t>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060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732" y="269972"/>
            <a:ext cx="10515600" cy="1325563"/>
          </a:xfrm>
        </p:spPr>
        <p:txBody>
          <a:bodyPr/>
          <a:lstStyle/>
          <a:p>
            <a:r>
              <a:rPr lang="en-US" dirty="0" smtClean="0"/>
              <a:t>Professional Development: 2021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4946"/>
            <a:ext cx="10515600" cy="523447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Held a REU and Grad School panel (5 NOV 2021)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Future plans</a:t>
            </a:r>
          </a:p>
          <a:p>
            <a:pPr lvl="1"/>
            <a:r>
              <a:rPr lang="en-US" dirty="0" smtClean="0"/>
              <a:t>Panel?</a:t>
            </a:r>
          </a:p>
          <a:p>
            <a:pPr lvl="1"/>
            <a:r>
              <a:rPr lang="en-US" dirty="0" smtClean="0"/>
              <a:t>Additional website content?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Ex-</a:t>
            </a:r>
            <a:r>
              <a:rPr lang="en-US" dirty="0" err="1" smtClean="0"/>
              <a:t>Comm</a:t>
            </a:r>
            <a:r>
              <a:rPr lang="en-US" dirty="0" smtClean="0"/>
              <a:t> 2022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214" y="1891421"/>
            <a:ext cx="5705571" cy="321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715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Outreach: 2021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3567"/>
            <a:ext cx="10515600" cy="4693396"/>
          </a:xfrm>
        </p:spPr>
        <p:txBody>
          <a:bodyPr/>
          <a:lstStyle/>
          <a:p>
            <a:r>
              <a:rPr lang="en-US" dirty="0" smtClean="0"/>
              <a:t>Total of 5 activities posted</a:t>
            </a:r>
          </a:p>
          <a:p>
            <a:pPr lvl="1"/>
            <a:r>
              <a:rPr lang="en-US" dirty="0" smtClean="0"/>
              <a:t>Silly Putty</a:t>
            </a:r>
          </a:p>
          <a:p>
            <a:pPr lvl="1"/>
            <a:r>
              <a:rPr lang="en-US" dirty="0" smtClean="0"/>
              <a:t>Slime</a:t>
            </a:r>
          </a:p>
          <a:p>
            <a:pPr lvl="1"/>
            <a:r>
              <a:rPr lang="en-US" dirty="0" smtClean="0"/>
              <a:t>Bouncy Balls</a:t>
            </a:r>
          </a:p>
          <a:p>
            <a:pPr lvl="1"/>
            <a:r>
              <a:rPr lang="en-US" dirty="0" smtClean="0"/>
              <a:t>BYOP</a:t>
            </a:r>
          </a:p>
          <a:p>
            <a:pPr lvl="1"/>
            <a:r>
              <a:rPr lang="en-US" dirty="0" smtClean="0"/>
              <a:t>STEM Career education</a:t>
            </a:r>
          </a:p>
          <a:p>
            <a:r>
              <a:rPr lang="en-US" i="1" dirty="0" smtClean="0"/>
              <a:t>Currently soliciting activities</a:t>
            </a:r>
          </a:p>
          <a:p>
            <a:pPr lvl="1"/>
            <a:r>
              <a:rPr lang="en-US" i="1" dirty="0" smtClean="0"/>
              <a:t>Difficult to collect information</a:t>
            </a:r>
          </a:p>
          <a:p>
            <a:pPr lvl="1"/>
            <a:r>
              <a:rPr lang="en-US" i="1" dirty="0" smtClean="0"/>
              <a:t>Using Gamma Zeta chapter of Alpha Chi Sigma</a:t>
            </a:r>
          </a:p>
          <a:p>
            <a:r>
              <a:rPr lang="en-US" dirty="0" smtClean="0"/>
              <a:t>Plan to create a searchable database once 10 activities are loaded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Ex-</a:t>
            </a:r>
            <a:r>
              <a:rPr lang="en-US" dirty="0" err="1" smtClean="0"/>
              <a:t>Comm</a:t>
            </a:r>
            <a:r>
              <a:rPr lang="en-US" dirty="0" smtClean="0"/>
              <a:t>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566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Resources: 2021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3567"/>
            <a:ext cx="10515600" cy="4693396"/>
          </a:xfrm>
        </p:spPr>
        <p:txBody>
          <a:bodyPr/>
          <a:lstStyle/>
          <a:p>
            <a:r>
              <a:rPr lang="en-US" i="1" u="sng" dirty="0" smtClean="0"/>
              <a:t>Various “calculators”</a:t>
            </a:r>
          </a:p>
          <a:p>
            <a:pPr lvl="1"/>
            <a:r>
              <a:rPr lang="en-US" dirty="0" smtClean="0"/>
              <a:t>Peak deconvolution</a:t>
            </a:r>
          </a:p>
          <a:p>
            <a:pPr lvl="1"/>
            <a:r>
              <a:rPr lang="en-US" dirty="0" smtClean="0"/>
              <a:t>DSC</a:t>
            </a:r>
          </a:p>
          <a:p>
            <a:pPr lvl="1"/>
            <a:r>
              <a:rPr lang="en-US" dirty="0" smtClean="0"/>
              <a:t>GPC Hark </a:t>
            </a:r>
            <a:r>
              <a:rPr lang="en-US" dirty="0" err="1" smtClean="0"/>
              <a:t>Houwink</a:t>
            </a:r>
            <a:r>
              <a:rPr lang="en-US" dirty="0" smtClean="0"/>
              <a:t> corrections</a:t>
            </a:r>
          </a:p>
          <a:p>
            <a:endParaRPr lang="en-US" dirty="0"/>
          </a:p>
          <a:p>
            <a:r>
              <a:rPr lang="en-US" dirty="0" smtClean="0"/>
              <a:t>Have received multiple inquires to post other materials</a:t>
            </a:r>
          </a:p>
          <a:p>
            <a:r>
              <a:rPr lang="en-US" dirty="0" smtClean="0"/>
              <a:t>Have declined initial requests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Ex-</a:t>
            </a:r>
            <a:r>
              <a:rPr lang="en-US" dirty="0" err="1" smtClean="0"/>
              <a:t>Comm</a:t>
            </a:r>
            <a:r>
              <a:rPr lang="en-US" dirty="0" smtClean="0"/>
              <a:t>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342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235129"/>
            <a:ext cx="10515600" cy="758871"/>
          </a:xfrm>
        </p:spPr>
        <p:txBody>
          <a:bodyPr/>
          <a:lstStyle/>
          <a:p>
            <a:pPr algn="ctr"/>
            <a:r>
              <a:rPr lang="en-US" dirty="0" smtClean="0"/>
              <a:t>Future plans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8309" y="1114697"/>
            <a:ext cx="11216640" cy="5495109"/>
          </a:xfrm>
        </p:spPr>
        <p:txBody>
          <a:bodyPr>
            <a:normAutofit/>
          </a:bodyPr>
          <a:lstStyle/>
          <a:p>
            <a:r>
              <a:rPr lang="en-US" dirty="0" smtClean="0"/>
              <a:t>Implementing a sustainable </a:t>
            </a:r>
            <a:r>
              <a:rPr lang="en-US" dirty="0" smtClean="0"/>
              <a:t>methodology for generating new </a:t>
            </a:r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Current </a:t>
            </a:r>
            <a:r>
              <a:rPr lang="en-US" dirty="0"/>
              <a:t>model</a:t>
            </a:r>
          </a:p>
          <a:p>
            <a:pPr lvl="2"/>
            <a:r>
              <a:rPr lang="en-US" dirty="0"/>
              <a:t>At least one new post per quarter</a:t>
            </a:r>
          </a:p>
          <a:p>
            <a:pPr lvl="2"/>
            <a:r>
              <a:rPr lang="en-US" dirty="0"/>
              <a:t>At least one new post per section per year</a:t>
            </a:r>
          </a:p>
          <a:p>
            <a:pPr lvl="1"/>
            <a:endParaRPr lang="en-US" dirty="0" smtClean="0"/>
          </a:p>
          <a:p>
            <a:r>
              <a:rPr lang="en-US" dirty="0"/>
              <a:t>Spring 2021 National ACS meeting in San </a:t>
            </a:r>
            <a:r>
              <a:rPr lang="en-US" dirty="0" smtClean="0"/>
              <a:t>Diego</a:t>
            </a:r>
          </a:p>
          <a:p>
            <a:pPr lvl="1"/>
            <a:r>
              <a:rPr lang="en-US" dirty="0" smtClean="0"/>
              <a:t>"</a:t>
            </a:r>
            <a:r>
              <a:rPr lang="en-US" dirty="0"/>
              <a:t>Integrating Polymer Science in the </a:t>
            </a:r>
            <a:r>
              <a:rPr lang="en-US" dirty="0" smtClean="0"/>
              <a:t>Classroom“</a:t>
            </a:r>
          </a:p>
          <a:p>
            <a:pPr lvl="1"/>
            <a:r>
              <a:rPr lang="en-US" dirty="0" smtClean="0"/>
              <a:t>2 half day sessions</a:t>
            </a:r>
          </a:p>
          <a:p>
            <a:pPr lvl="2"/>
            <a:r>
              <a:rPr lang="en-US" dirty="0" smtClean="0"/>
              <a:t>K-14</a:t>
            </a:r>
          </a:p>
          <a:p>
            <a:pPr lvl="2"/>
            <a:r>
              <a:rPr lang="en-US" dirty="0" smtClean="0"/>
              <a:t>Undergraduate &amp; Graduate curriculum</a:t>
            </a:r>
          </a:p>
          <a:p>
            <a:pPr lvl="1"/>
            <a:r>
              <a:rPr lang="en-US" dirty="0" smtClean="0"/>
              <a:t>Plan to transform conference contributions into website content</a:t>
            </a:r>
            <a:endParaRPr lang="en-US" dirty="0" smtClean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Ex-</a:t>
            </a:r>
            <a:r>
              <a:rPr lang="en-US" dirty="0" err="1" smtClean="0"/>
              <a:t>Comm</a:t>
            </a:r>
            <a:r>
              <a:rPr lang="en-US" dirty="0" smtClean="0"/>
              <a:t>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610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315</Words>
  <Application>Microsoft Office PowerPoint</Application>
  <PresentationFormat>Widescreen</PresentationFormat>
  <Paragraphs>87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MACRO update</vt:lpstr>
      <vt:lpstr>Curriculum: 2021</vt:lpstr>
      <vt:lpstr>Professional Development: 2021</vt:lpstr>
      <vt:lpstr>Professional Development: 2021</vt:lpstr>
      <vt:lpstr>Outreach: 2021</vt:lpstr>
      <vt:lpstr>Scientific Resources: 2021</vt:lpstr>
      <vt:lpstr>Future plans</vt:lpstr>
    </vt:vector>
  </TitlesOfParts>
  <Company>Cal Poly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MACRO update (ACS F2020)</dc:title>
  <dc:creator>Philip J. Costanzo</dc:creator>
  <cp:lastModifiedBy>Philip J. Costanzo</cp:lastModifiedBy>
  <cp:revision>10</cp:revision>
  <dcterms:created xsi:type="dcterms:W3CDTF">2020-08-16T01:15:24Z</dcterms:created>
  <dcterms:modified xsi:type="dcterms:W3CDTF">2022-01-08T02:02:36Z</dcterms:modified>
</cp:coreProperties>
</file>