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2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4154-4483-4178-AC14-AF448B3A3B8F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242C-5BB1-4756-95AE-E43027D7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5DDD-C06E-42BA-9EF6-C51A3647596C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AFAC-5E19-41C3-BA7F-72A76A9050F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F592-1F32-4D00-89C8-21247CF3571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6DE-F4E4-4A06-8186-C3E1666DB0C2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127-4CEA-4DA1-8660-660E2929C576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B96-E8E6-48BE-BE69-3B387E561CFA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B21E-C22D-49ED-93A2-8BBDEB5DDFC6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709-B9E8-43FE-8CD7-D9A743D0B417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D25-708A-48C4-AAA6-534DC8333A9A}" type="datetime1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B0D0-78CE-4804-AAF2-CE8692164412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BDA4-C531-4D3E-98FE-405E3DC179A9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A0BB-F167-420D-B4F8-109F145EC1B2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cro-poly-pms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lvc.edu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singhi@zeusinc.com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lvc.edu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97" y="0"/>
            <a:ext cx="10515600" cy="1046254"/>
          </a:xfrm>
        </p:spPr>
        <p:txBody>
          <a:bodyPr/>
          <a:lstStyle/>
          <a:p>
            <a:pPr algn="ctr"/>
            <a:r>
              <a:rPr lang="en-US" dirty="0"/>
              <a:t>MACRO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496" y="869349"/>
            <a:ext cx="10900954" cy="58995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Website traffic continues to grow</a:t>
            </a:r>
          </a:p>
          <a:p>
            <a:pPr lvl="1"/>
            <a:r>
              <a:rPr lang="en-US" dirty="0"/>
              <a:t>2020: 1926 page views, 742 visitors</a:t>
            </a:r>
          </a:p>
          <a:p>
            <a:pPr lvl="1"/>
            <a:r>
              <a:rPr lang="en-US" dirty="0"/>
              <a:t>2021: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4839 page views, 2834 visitors</a:t>
            </a:r>
          </a:p>
          <a:p>
            <a:pPr lvl="1"/>
            <a:r>
              <a:rPr lang="en-US" dirty="0"/>
              <a:t>2022: 4990 page views, 3136 visitors</a:t>
            </a:r>
          </a:p>
          <a:p>
            <a:pPr lvl="1"/>
            <a:r>
              <a:rPr lang="en-US" dirty="0">
                <a:hlinkClick r:id="rId2"/>
              </a:rPr>
              <a:t>https://macro-poly-pmse.org/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Youtube</a:t>
            </a:r>
            <a:r>
              <a:rPr lang="en-US" dirty="0"/>
              <a:t> channel : Liz Sterner @ LVC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769" b="16198"/>
          <a:stretch/>
        </p:blipFill>
        <p:spPr>
          <a:xfrm>
            <a:off x="2303212" y="2614732"/>
            <a:ext cx="7925522" cy="29883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8638"/>
            <a:ext cx="10515600" cy="1325563"/>
          </a:xfrm>
        </p:spPr>
        <p:txBody>
          <a:bodyPr/>
          <a:lstStyle/>
          <a:p>
            <a:r>
              <a:rPr lang="en-US" dirty="0"/>
              <a:t>Curriculum: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278"/>
            <a:ext cx="10515600" cy="53676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Video equipment purchased and acquired. Belongs to “MACRO”</a:t>
            </a:r>
          </a:p>
          <a:p>
            <a:pPr lvl="1"/>
            <a:r>
              <a:rPr lang="en-US" dirty="0"/>
              <a:t>Currently maintained by Liz Sterner </a:t>
            </a:r>
          </a:p>
          <a:p>
            <a:endParaRPr lang="en-US" dirty="0"/>
          </a:p>
          <a:p>
            <a:r>
              <a:rPr lang="en-US" dirty="0"/>
              <a:t>Post in various formats (instructor &amp; student; slides &amp; videos)</a:t>
            </a:r>
          </a:p>
          <a:p>
            <a:r>
              <a:rPr lang="en-US" dirty="0"/>
              <a:t>New modules (determined by feedback from 2022 ACS symposium):</a:t>
            </a:r>
          </a:p>
          <a:p>
            <a:pPr lvl="1"/>
            <a:r>
              <a:rPr lang="en-US" dirty="0"/>
              <a:t>Describing Polymer Molar Mass: M</a:t>
            </a:r>
            <a:r>
              <a:rPr lang="en-US" baseline="-25000" dirty="0"/>
              <a:t>N</a:t>
            </a:r>
            <a:r>
              <a:rPr lang="en-US" dirty="0"/>
              <a:t>, M</a:t>
            </a:r>
            <a:r>
              <a:rPr lang="en-US" baseline="-25000" dirty="0"/>
              <a:t>W</a:t>
            </a:r>
            <a:r>
              <a:rPr lang="en-US" dirty="0"/>
              <a:t>, and Ð (Student &amp; Instructor versions)</a:t>
            </a:r>
          </a:p>
          <a:p>
            <a:pPr lvl="1"/>
            <a:r>
              <a:rPr lang="en-US" dirty="0"/>
              <a:t>Methods for Determining Polymer Molecular Weight (Student &amp; Instructor versions</a:t>
            </a:r>
          </a:p>
          <a:p>
            <a:pPr lvl="1"/>
            <a:r>
              <a:rPr lang="en-US" dirty="0"/>
              <a:t>Introduction to Polymer Viscoelasticity and Rheology (Student &amp; Instructor versions</a:t>
            </a:r>
          </a:p>
          <a:p>
            <a:r>
              <a:rPr lang="en-US" dirty="0"/>
              <a:t>Soliciting ideas for new topics (email: </a:t>
            </a:r>
            <a:r>
              <a:rPr lang="en-US" dirty="0">
                <a:hlinkClick r:id="rId2"/>
              </a:rPr>
              <a:t>pcostanz@calpoly.edu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esterner@lvc.edu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Free radical vs reversible activation deactivation polymerization</a:t>
            </a:r>
          </a:p>
          <a:p>
            <a:pPr lvl="1"/>
            <a:r>
              <a:rPr lang="en-US" dirty="0"/>
              <a:t>Reversible deactivation polymerization</a:t>
            </a:r>
          </a:p>
          <a:p>
            <a:pPr lvl="1"/>
            <a:r>
              <a:rPr lang="en-US" dirty="0"/>
              <a:t>Ring-opening polymerization</a:t>
            </a:r>
          </a:p>
          <a:p>
            <a:pPr lvl="1"/>
            <a:r>
              <a:rPr lang="en-US" dirty="0"/>
              <a:t>Polymer topics in physical chemistry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32" y="269972"/>
            <a:ext cx="10515600" cy="1325563"/>
          </a:xfrm>
        </p:spPr>
        <p:txBody>
          <a:bodyPr/>
          <a:lstStyle/>
          <a:p>
            <a:r>
              <a:rPr lang="en-US" dirty="0"/>
              <a:t>Professional Development: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946"/>
            <a:ext cx="10515600" cy="5234474"/>
          </a:xfrm>
        </p:spPr>
        <p:txBody>
          <a:bodyPr>
            <a:normAutofit/>
          </a:bodyPr>
          <a:lstStyle/>
          <a:p>
            <a:r>
              <a:rPr lang="en-US" dirty="0"/>
              <a:t>Held/planning several panels</a:t>
            </a:r>
          </a:p>
          <a:p>
            <a:pPr lvl="1"/>
            <a:r>
              <a:rPr lang="en-US" dirty="0"/>
              <a:t>“Non-academic career paths” (APR 2023)</a:t>
            </a:r>
          </a:p>
          <a:p>
            <a:pPr lvl="1"/>
            <a:r>
              <a:rPr lang="en-US" dirty="0"/>
              <a:t>“Navigating Grad studies” (AUG 2023)</a:t>
            </a:r>
          </a:p>
          <a:p>
            <a:pPr lvl="1"/>
            <a:r>
              <a:rPr lang="en-US" dirty="0"/>
              <a:t>Additional session expected NOV 2023 on applying to REU programs</a:t>
            </a:r>
          </a:p>
          <a:p>
            <a:pPr lvl="1"/>
            <a:endParaRPr lang="en-US" dirty="0"/>
          </a:p>
          <a:p>
            <a:r>
              <a:rPr lang="en-US" dirty="0"/>
              <a:t>Plan to continue these panels in the future.</a:t>
            </a:r>
          </a:p>
          <a:p>
            <a:endParaRPr lang="en-US" dirty="0"/>
          </a:p>
          <a:p>
            <a:r>
              <a:rPr lang="en-US" dirty="0"/>
              <a:t>Please provide any other topics</a:t>
            </a:r>
          </a:p>
          <a:p>
            <a:pPr lvl="1"/>
            <a:r>
              <a:rPr lang="en-US" dirty="0">
                <a:hlinkClick r:id="rId2"/>
              </a:rPr>
              <a:t>pcostanz@calpoly.edu</a:t>
            </a:r>
            <a:endParaRPr lang="en-US" dirty="0"/>
          </a:p>
          <a:p>
            <a:pPr lvl="1"/>
            <a:r>
              <a:rPr lang="it-IT" dirty="0"/>
              <a:t>Bhava Singhi (</a:t>
            </a:r>
            <a:r>
              <a:rPr lang="it-IT" dirty="0">
                <a:hlinkClick r:id="rId3"/>
              </a:rPr>
              <a:t>bsinghi@zeusinc.com</a:t>
            </a:r>
            <a:r>
              <a:rPr lang="it-IT" dirty="0"/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Outreach: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Currently soliciting activities</a:t>
            </a:r>
          </a:p>
          <a:p>
            <a:pPr lvl="1"/>
            <a:r>
              <a:rPr lang="en-US" i="1" dirty="0"/>
              <a:t>Difficult to collect information</a:t>
            </a:r>
          </a:p>
          <a:p>
            <a:pPr lvl="1"/>
            <a:r>
              <a:rPr lang="en-US" i="1" dirty="0"/>
              <a:t>Using Gamma Zeta chapter of Alpha Chi Sigma</a:t>
            </a:r>
          </a:p>
          <a:p>
            <a:r>
              <a:rPr lang="en-US" u="sng" dirty="0"/>
              <a:t>Propose to offer a $175 stipend for each submission</a:t>
            </a:r>
          </a:p>
          <a:p>
            <a:r>
              <a:rPr lang="en-US" dirty="0"/>
              <a:t>Plan to create a searchable database once 10 activities are loaded</a:t>
            </a:r>
          </a:p>
          <a:p>
            <a:endParaRPr lang="en-US" dirty="0"/>
          </a:p>
          <a:p>
            <a:r>
              <a:rPr lang="en-US" dirty="0"/>
              <a:t>Spring 2024 National ACS meeting in New Orleans</a:t>
            </a:r>
          </a:p>
          <a:p>
            <a:pPr lvl="1"/>
            <a:r>
              <a:rPr lang="en-US" dirty="0"/>
              <a:t>"Integrating Polymer Science in the Classroom“</a:t>
            </a:r>
          </a:p>
          <a:p>
            <a:pPr lvl="1"/>
            <a:r>
              <a:rPr lang="en-US" dirty="0"/>
              <a:t>2 half day sessions</a:t>
            </a:r>
          </a:p>
          <a:p>
            <a:pPr lvl="2"/>
            <a:r>
              <a:rPr lang="en-US" dirty="0"/>
              <a:t>K-14</a:t>
            </a:r>
          </a:p>
          <a:p>
            <a:pPr lvl="2"/>
            <a:r>
              <a:rPr lang="en-US" dirty="0"/>
              <a:t>Outreach Competition (model after </a:t>
            </a:r>
            <a:r>
              <a:rPr lang="en-US" dirty="0" err="1"/>
              <a:t>AlChe</a:t>
            </a:r>
            <a:r>
              <a:rPr lang="en-US" dirty="0"/>
              <a:t> STEM outreach)</a:t>
            </a:r>
          </a:p>
          <a:p>
            <a:pPr lvl="1"/>
            <a:r>
              <a:rPr lang="en-US" dirty="0"/>
              <a:t>Plan to transform conference contributions into website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6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5129"/>
            <a:ext cx="10515600" cy="758871"/>
          </a:xfrm>
        </p:spPr>
        <p:txBody>
          <a:bodyPr/>
          <a:lstStyle/>
          <a:p>
            <a:pPr algn="ctr"/>
            <a:r>
              <a:rPr lang="en-US" dirty="0"/>
              <a:t>Future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309" y="1114697"/>
            <a:ext cx="11216640" cy="5495109"/>
          </a:xfrm>
        </p:spPr>
        <p:txBody>
          <a:bodyPr>
            <a:normAutofit/>
          </a:bodyPr>
          <a:lstStyle/>
          <a:p>
            <a:r>
              <a:rPr lang="en-US" dirty="0"/>
              <a:t>Implementing a sustainable methodology for generating new content</a:t>
            </a:r>
          </a:p>
          <a:p>
            <a:pPr lvl="1"/>
            <a:r>
              <a:rPr lang="en-US" dirty="0"/>
              <a:t>Current model</a:t>
            </a:r>
          </a:p>
          <a:p>
            <a:pPr lvl="2"/>
            <a:r>
              <a:rPr lang="en-US" dirty="0"/>
              <a:t>At least one new post per quarter</a:t>
            </a:r>
          </a:p>
          <a:p>
            <a:pPr lvl="2"/>
            <a:r>
              <a:rPr lang="en-US" dirty="0"/>
              <a:t>At least one new post per section per year</a:t>
            </a:r>
          </a:p>
          <a:p>
            <a:pPr lvl="1"/>
            <a:endParaRPr lang="en-US" dirty="0"/>
          </a:p>
          <a:p>
            <a:r>
              <a:rPr lang="en-US" dirty="0"/>
              <a:t>Curriculum - video content</a:t>
            </a:r>
          </a:p>
          <a:p>
            <a:r>
              <a:rPr lang="en-US" dirty="0"/>
              <a:t>Professional development - panels</a:t>
            </a:r>
          </a:p>
          <a:p>
            <a:r>
              <a:rPr lang="en-US" dirty="0"/>
              <a:t>Outreach - polymer activities</a:t>
            </a:r>
          </a:p>
          <a:p>
            <a:endParaRPr lang="en-US" dirty="0"/>
          </a:p>
          <a:p>
            <a:r>
              <a:rPr lang="en-US" dirty="0"/>
              <a:t>Please send any feedback to:</a:t>
            </a:r>
          </a:p>
          <a:p>
            <a:pPr lvl="1"/>
            <a:r>
              <a:rPr lang="en-US" dirty="0">
                <a:hlinkClick r:id="rId2"/>
              </a:rPr>
              <a:t>pcostanz@calpoly.edu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esterner@lvc.edu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366</Words>
  <Application>Microsoft Office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MACRO update</vt:lpstr>
      <vt:lpstr>Curriculum: 2023</vt:lpstr>
      <vt:lpstr>Professional Development: 2023</vt:lpstr>
      <vt:lpstr>Outreach: 2023</vt:lpstr>
      <vt:lpstr>Future plans</vt:lpstr>
    </vt:vector>
  </TitlesOfParts>
  <Company>Cal Poly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update (ACS F2020)</dc:title>
  <dc:creator>Philip J. Costanzo</dc:creator>
  <cp:lastModifiedBy>Philip J. Costanzo</cp:lastModifiedBy>
  <cp:revision>26</cp:revision>
  <dcterms:created xsi:type="dcterms:W3CDTF">2020-08-16T01:15:24Z</dcterms:created>
  <dcterms:modified xsi:type="dcterms:W3CDTF">2024-01-16T22:16:01Z</dcterms:modified>
</cp:coreProperties>
</file>