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2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4154-4483-4178-AC14-AF448B3A3B8F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242C-5BB1-4756-95AE-E43027D7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5DDD-C06E-42BA-9EF6-C51A3647596C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AFAC-5E19-41C3-BA7F-72A76A9050F3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F592-1F32-4D00-89C8-21247CF35713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A6DE-F4E4-4A06-8186-C3E1666DB0C2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127-4CEA-4DA1-8660-660E2929C576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B96-E8E6-48BE-BE69-3B387E561CFA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B21E-C22D-49ED-93A2-8BBDEB5DDFC6}" type="datetime1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709-B9E8-43FE-8CD7-D9A743D0B417}" type="datetime1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D25-708A-48C4-AAA6-534DC8333A9A}" type="datetime1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0D0-78CE-4804-AAF2-CE8692164412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BDA4-C531-4D3E-98FE-405E3DC179A9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A0BB-F167-420D-B4F8-109F145EC1B2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D3D4-E66C-489B-AEF7-BFC8AFC1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iril@clarostech.com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rner@lvc.edu" TargetMode="External"/><Relationship Id="rId2" Type="http://schemas.openxmlformats.org/officeDocument/2006/relationships/hyperlink" Target="mailto:pcostanz@calpoly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97" y="0"/>
            <a:ext cx="10515600" cy="1046254"/>
          </a:xfrm>
        </p:spPr>
        <p:txBody>
          <a:bodyPr/>
          <a:lstStyle/>
          <a:p>
            <a:pPr algn="ctr"/>
            <a:r>
              <a:rPr lang="en-US" dirty="0"/>
              <a:t>MACRO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496" y="869349"/>
            <a:ext cx="10900954" cy="5899586"/>
          </a:xfrm>
        </p:spPr>
        <p:txBody>
          <a:bodyPr>
            <a:normAutofit/>
          </a:bodyPr>
          <a:lstStyle/>
          <a:p>
            <a:r>
              <a:rPr lang="en-US" dirty="0"/>
              <a:t>Website has been updated!</a:t>
            </a:r>
          </a:p>
          <a:p>
            <a:pPr lvl="1"/>
            <a:r>
              <a:rPr lang="en-US" dirty="0"/>
              <a:t>Uses same address</a:t>
            </a:r>
          </a:p>
          <a:p>
            <a:pPr lvl="1"/>
            <a:r>
              <a:rPr lang="en-US" dirty="0"/>
              <a:t>Please review and share your thoughts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Youtube</a:t>
            </a:r>
            <a:r>
              <a:rPr lang="en-US" dirty="0"/>
              <a:t> channel : Liz Sterner @ LVC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19C3B-E14D-66F7-08BC-AA039D59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71" y="2156749"/>
            <a:ext cx="5910729" cy="33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638"/>
            <a:ext cx="10515600" cy="1325563"/>
          </a:xfrm>
        </p:spPr>
        <p:txBody>
          <a:bodyPr/>
          <a:lstStyle/>
          <a:p>
            <a:r>
              <a:rPr lang="en-US" dirty="0"/>
              <a:t>Curriculum: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278"/>
            <a:ext cx="10515600" cy="53676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Video equipment purchased and acquired. Belongs to “MACRO”</a:t>
            </a:r>
          </a:p>
          <a:p>
            <a:pPr lvl="1"/>
            <a:r>
              <a:rPr lang="en-US" dirty="0"/>
              <a:t>Currently maintained by Liz Sterner </a:t>
            </a:r>
          </a:p>
          <a:p>
            <a:endParaRPr lang="en-US" dirty="0"/>
          </a:p>
          <a:p>
            <a:r>
              <a:rPr lang="en-US" dirty="0"/>
              <a:t>Post in various formats (instructor &amp; student; slides &amp; videos)</a:t>
            </a:r>
          </a:p>
          <a:p>
            <a:r>
              <a:rPr lang="en-US" dirty="0"/>
              <a:t>New modules (determined by feedback from 2022 ACS symposium):</a:t>
            </a:r>
          </a:p>
          <a:p>
            <a:pPr lvl="1"/>
            <a:r>
              <a:rPr lang="en-US" dirty="0"/>
              <a:t>Describing Polymer Molar Mass: M</a:t>
            </a:r>
            <a:r>
              <a:rPr lang="en-US" baseline="-25000" dirty="0"/>
              <a:t>N</a:t>
            </a:r>
            <a:r>
              <a:rPr lang="en-US" dirty="0"/>
              <a:t>, M</a:t>
            </a:r>
            <a:r>
              <a:rPr lang="en-US" baseline="-25000" dirty="0"/>
              <a:t>W</a:t>
            </a:r>
            <a:r>
              <a:rPr lang="en-US" dirty="0"/>
              <a:t>, and Ð (Student &amp; Instructor versions)</a:t>
            </a:r>
          </a:p>
          <a:p>
            <a:pPr lvl="1"/>
            <a:r>
              <a:rPr lang="en-US" dirty="0"/>
              <a:t>Methods for Determining Polymer Molecular Weight (Student &amp; Instructor versions)</a:t>
            </a:r>
          </a:p>
          <a:p>
            <a:pPr lvl="1"/>
            <a:r>
              <a:rPr lang="en-US" dirty="0"/>
              <a:t>Introduction to Polymer Viscoelasticity and Rheology (Student &amp; Instructor versions)</a:t>
            </a:r>
          </a:p>
          <a:p>
            <a:r>
              <a:rPr lang="en-US" dirty="0"/>
              <a:t>Modules currently in development:</a:t>
            </a:r>
          </a:p>
          <a:p>
            <a:pPr lvl="1"/>
            <a:r>
              <a:rPr lang="en-US" dirty="0"/>
              <a:t>Ring-opening polymerization</a:t>
            </a:r>
          </a:p>
          <a:p>
            <a:pPr lvl="1"/>
            <a:r>
              <a:rPr lang="en-US" dirty="0"/>
              <a:t>Reversible deactivation polymerization</a:t>
            </a:r>
          </a:p>
          <a:p>
            <a:pPr lvl="1"/>
            <a:r>
              <a:rPr lang="en-US" dirty="0"/>
              <a:t>Introduction to natural polymers/biopolymers (title still in development)</a:t>
            </a:r>
          </a:p>
          <a:p>
            <a:r>
              <a:rPr lang="en-US" dirty="0"/>
              <a:t>Soliciting ideas for new topics (email: </a:t>
            </a:r>
            <a:r>
              <a:rPr lang="en-US" dirty="0">
                <a:hlinkClick r:id="rId2"/>
              </a:rPr>
              <a:t>pcostanz@calpoly.edu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esterner@lvc.edu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Free radical vs reversible activation deactivation polymerization</a:t>
            </a:r>
          </a:p>
          <a:p>
            <a:pPr lvl="1"/>
            <a:r>
              <a:rPr lang="en-US" dirty="0"/>
              <a:t>Polymer topics in physical chemistry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32" y="269972"/>
            <a:ext cx="10515600" cy="1325563"/>
          </a:xfrm>
        </p:spPr>
        <p:txBody>
          <a:bodyPr/>
          <a:lstStyle/>
          <a:p>
            <a:r>
              <a:rPr lang="en-US" dirty="0"/>
              <a:t>Professional Development: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0"/>
            <a:ext cx="10515600" cy="4861249"/>
          </a:xfrm>
        </p:spPr>
        <p:txBody>
          <a:bodyPr>
            <a:noAutofit/>
          </a:bodyPr>
          <a:lstStyle/>
          <a:p>
            <a:r>
              <a:rPr lang="en-US" sz="2000" dirty="0"/>
              <a:t>New lead: Piril Ertem, PhD (piril@clarostech.com)</a:t>
            </a:r>
            <a:endParaRPr lang="en-US" sz="1200" dirty="0"/>
          </a:p>
          <a:p>
            <a:r>
              <a:rPr lang="en-US" sz="2000" dirty="0"/>
              <a:t>Web Panels</a:t>
            </a:r>
          </a:p>
          <a:p>
            <a:endParaRPr lang="en-US" sz="2000" dirty="0"/>
          </a:p>
          <a:p>
            <a:endParaRPr lang="en-US" sz="1800" dirty="0"/>
          </a:p>
          <a:p>
            <a:r>
              <a:rPr lang="en-US" sz="2000" dirty="0"/>
              <a:t>Plan to continue these panels in the future as we have received positive feedback and interest.</a:t>
            </a:r>
          </a:p>
          <a:p>
            <a:r>
              <a:rPr lang="en-US" sz="2000" dirty="0"/>
              <a:t>Please suggest other topics of interest to:</a:t>
            </a:r>
          </a:p>
          <a:p>
            <a:pPr lvl="1"/>
            <a:r>
              <a:rPr lang="it-IT" sz="2000" dirty="0"/>
              <a:t>Phil Costanzo  (</a:t>
            </a:r>
            <a:r>
              <a:rPr lang="en-US" sz="2000" dirty="0">
                <a:hlinkClick r:id="rId2"/>
              </a:rPr>
              <a:t>pcostanz@calpoly.edu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Piril Ertem, PhD (</a:t>
            </a:r>
            <a:r>
              <a:rPr lang="en-US" sz="2000" dirty="0">
                <a:hlinkClick r:id="rId3"/>
              </a:rPr>
              <a:t>piril@clarostech.com</a:t>
            </a:r>
            <a:r>
              <a:rPr lang="en-US" sz="2000" dirty="0"/>
              <a:t>)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Outreach: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Spring 2024 National ACS meeting in New Orleans</a:t>
            </a:r>
          </a:p>
          <a:p>
            <a:pPr lvl="1"/>
            <a:r>
              <a:rPr lang="en-US" dirty="0"/>
              <a:t>"Integrating Polymer Science in the Classroom“</a:t>
            </a:r>
          </a:p>
          <a:p>
            <a:pPr lvl="1"/>
            <a:r>
              <a:rPr lang="en-US" dirty="0"/>
              <a:t>2 half day sessions</a:t>
            </a:r>
          </a:p>
          <a:p>
            <a:pPr lvl="2"/>
            <a:r>
              <a:rPr lang="en-US" dirty="0"/>
              <a:t>K-14</a:t>
            </a:r>
          </a:p>
          <a:p>
            <a:pPr lvl="3"/>
            <a:r>
              <a:rPr lang="en-US" dirty="0"/>
              <a:t>Provided funds for 50 kits to 50 teachers</a:t>
            </a:r>
          </a:p>
          <a:p>
            <a:pPr lvl="2"/>
            <a:r>
              <a:rPr lang="en-US" dirty="0"/>
              <a:t>Outreach Competition (model after </a:t>
            </a:r>
            <a:r>
              <a:rPr lang="en-US" dirty="0" err="1"/>
              <a:t>AlChe</a:t>
            </a:r>
            <a:r>
              <a:rPr lang="en-US" dirty="0"/>
              <a:t> STEM outreach)</a:t>
            </a:r>
          </a:p>
          <a:p>
            <a:pPr lvl="3"/>
            <a:r>
              <a:rPr lang="en-US" dirty="0"/>
              <a:t>Only two entries</a:t>
            </a:r>
          </a:p>
          <a:p>
            <a:r>
              <a:rPr lang="en-US" i="1" dirty="0"/>
              <a:t>Currently soliciting activities / Difficult to collect information</a:t>
            </a:r>
          </a:p>
          <a:p>
            <a:r>
              <a:rPr lang="en-US" dirty="0"/>
              <a:t>Creating a funding mechanism for the POLY/PMSE student chapters to apply for funding (up to $1000)</a:t>
            </a:r>
          </a:p>
          <a:p>
            <a:r>
              <a:rPr lang="en-US" dirty="0"/>
              <a:t>Deliverables to include website content</a:t>
            </a:r>
          </a:p>
          <a:p>
            <a:r>
              <a:rPr lang="en-US" dirty="0"/>
              <a:t>Applications &amp; </a:t>
            </a:r>
            <a:r>
              <a:rPr lang="en-US"/>
              <a:t>templates available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5129"/>
            <a:ext cx="10515600" cy="758871"/>
          </a:xfrm>
        </p:spPr>
        <p:txBody>
          <a:bodyPr/>
          <a:lstStyle/>
          <a:p>
            <a:pPr algn="ctr"/>
            <a:r>
              <a:rPr lang="en-US" dirty="0"/>
              <a:t>Future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309" y="1114697"/>
            <a:ext cx="11216640" cy="5495109"/>
          </a:xfrm>
        </p:spPr>
        <p:txBody>
          <a:bodyPr>
            <a:normAutofit/>
          </a:bodyPr>
          <a:lstStyle/>
          <a:p>
            <a:r>
              <a:rPr lang="en-US" dirty="0"/>
              <a:t>Implementing a sustainable methodology for generating new content</a:t>
            </a:r>
          </a:p>
          <a:p>
            <a:pPr lvl="1"/>
            <a:r>
              <a:rPr lang="en-US" dirty="0"/>
              <a:t>Current model</a:t>
            </a:r>
          </a:p>
          <a:p>
            <a:pPr lvl="2"/>
            <a:r>
              <a:rPr lang="en-US" dirty="0"/>
              <a:t>At least one new post per quarter</a:t>
            </a:r>
          </a:p>
          <a:p>
            <a:pPr lvl="2"/>
            <a:r>
              <a:rPr lang="en-US" dirty="0"/>
              <a:t>At least one new post per section per year</a:t>
            </a:r>
          </a:p>
          <a:p>
            <a:pPr lvl="1"/>
            <a:endParaRPr lang="en-US" dirty="0"/>
          </a:p>
          <a:p>
            <a:r>
              <a:rPr lang="en-US" dirty="0"/>
              <a:t>Curriculum - video content</a:t>
            </a:r>
          </a:p>
          <a:p>
            <a:r>
              <a:rPr lang="en-US" dirty="0"/>
              <a:t>Professional development - panels</a:t>
            </a:r>
          </a:p>
          <a:p>
            <a:r>
              <a:rPr lang="en-US" dirty="0"/>
              <a:t>Outreach - polymer activities</a:t>
            </a:r>
          </a:p>
          <a:p>
            <a:endParaRPr lang="en-US" dirty="0"/>
          </a:p>
          <a:p>
            <a:r>
              <a:rPr lang="en-US" dirty="0"/>
              <a:t>Please send any feedback to:</a:t>
            </a:r>
          </a:p>
          <a:p>
            <a:pPr lvl="1"/>
            <a:r>
              <a:rPr lang="en-US" dirty="0">
                <a:hlinkClick r:id="rId2"/>
              </a:rPr>
              <a:t>pcostanz@calpoly.edu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esterner@lvc.edu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D3D4-E66C-489B-AEF7-BFC8AFC1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369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MACRO update</vt:lpstr>
      <vt:lpstr>Curriculum: 2024</vt:lpstr>
      <vt:lpstr>Professional Development: 2024</vt:lpstr>
      <vt:lpstr>Outreach: 2024</vt:lpstr>
      <vt:lpstr>Future plans</vt:lpstr>
    </vt:vector>
  </TitlesOfParts>
  <Company>Cal Poly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update (ACS F2020)</dc:title>
  <dc:creator>Philip J. Costanzo</dc:creator>
  <cp:lastModifiedBy>Philip J. Costanzo</cp:lastModifiedBy>
  <cp:revision>34</cp:revision>
  <dcterms:created xsi:type="dcterms:W3CDTF">2020-08-16T01:15:24Z</dcterms:created>
  <dcterms:modified xsi:type="dcterms:W3CDTF">2025-01-29T18:04:41Z</dcterms:modified>
</cp:coreProperties>
</file>