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6"/>
  </p:notesMasterIdLst>
  <p:sldIdLst>
    <p:sldId id="749" r:id="rId4"/>
    <p:sldId id="400" r:id="rId5"/>
    <p:sldId id="422" r:id="rId6"/>
    <p:sldId id="423" r:id="rId7"/>
    <p:sldId id="406" r:id="rId8"/>
    <p:sldId id="419" r:id="rId9"/>
    <p:sldId id="753" r:id="rId10"/>
    <p:sldId id="750" r:id="rId11"/>
    <p:sldId id="748" r:id="rId12"/>
    <p:sldId id="751" r:id="rId13"/>
    <p:sldId id="752" r:id="rId14"/>
    <p:sldId id="7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4ED42-7301-4B2F-9610-7BF14A7B99A9}" v="12" dt="2024-01-27T18:52:4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Patton" userId="358cefd2-5ffb-4ca0-8174-5852e959060d" providerId="ADAL" clId="{D064ED42-7301-4B2F-9610-7BF14A7B99A9}"/>
    <pc:docChg chg="undo custSel addSld delSld modSld sldOrd">
      <pc:chgData name="Derek Patton" userId="358cefd2-5ffb-4ca0-8174-5852e959060d" providerId="ADAL" clId="{D064ED42-7301-4B2F-9610-7BF14A7B99A9}" dt="2024-01-27T18:54:02.107" v="748" actId="1076"/>
      <pc:docMkLst>
        <pc:docMk/>
      </pc:docMkLst>
      <pc:sldChg chg="modSp add del mod modTransition">
        <pc:chgData name="Derek Patton" userId="358cefd2-5ffb-4ca0-8174-5852e959060d" providerId="ADAL" clId="{D064ED42-7301-4B2F-9610-7BF14A7B99A9}" dt="2024-01-27T15:55:10.058" v="380"/>
        <pc:sldMkLst>
          <pc:docMk/>
          <pc:sldMk cId="0" sldId="400"/>
        </pc:sldMkLst>
        <pc:spChg chg="mod">
          <ac:chgData name="Derek Patton" userId="358cefd2-5ffb-4ca0-8174-5852e959060d" providerId="ADAL" clId="{D064ED42-7301-4B2F-9610-7BF14A7B99A9}" dt="2024-01-27T15:55:10.026" v="379"/>
          <ac:spMkLst>
            <pc:docMk/>
            <pc:sldMk cId="0" sldId="400"/>
            <ac:spMk id="22531" creationId="{59DDD098-E32F-70D3-A949-DB817A229697}"/>
          </ac:spMkLst>
        </pc:spChg>
      </pc:sldChg>
      <pc:sldChg chg="add del modTransition">
        <pc:chgData name="Derek Patton" userId="358cefd2-5ffb-4ca0-8174-5852e959060d" providerId="ADAL" clId="{D064ED42-7301-4B2F-9610-7BF14A7B99A9}" dt="2024-01-27T15:55:10.058" v="380"/>
        <pc:sldMkLst>
          <pc:docMk/>
          <pc:sldMk cId="0" sldId="406"/>
        </pc:sldMkLst>
      </pc:sldChg>
      <pc:sldChg chg="add del modTransition">
        <pc:chgData name="Derek Patton" userId="358cefd2-5ffb-4ca0-8174-5852e959060d" providerId="ADAL" clId="{D064ED42-7301-4B2F-9610-7BF14A7B99A9}" dt="2024-01-27T15:55:10.058" v="380"/>
        <pc:sldMkLst>
          <pc:docMk/>
          <pc:sldMk cId="0" sldId="419"/>
        </pc:sldMkLst>
      </pc:sldChg>
      <pc:sldChg chg="modSp add del mod modTransition">
        <pc:chgData name="Derek Patton" userId="358cefd2-5ffb-4ca0-8174-5852e959060d" providerId="ADAL" clId="{D064ED42-7301-4B2F-9610-7BF14A7B99A9}" dt="2024-01-27T15:55:10.058" v="380"/>
        <pc:sldMkLst>
          <pc:docMk/>
          <pc:sldMk cId="354945163" sldId="422"/>
        </pc:sldMkLst>
        <pc:spChg chg="mod">
          <ac:chgData name="Derek Patton" userId="358cefd2-5ffb-4ca0-8174-5852e959060d" providerId="ADAL" clId="{D064ED42-7301-4B2F-9610-7BF14A7B99A9}" dt="2024-01-27T15:55:10.026" v="379"/>
          <ac:spMkLst>
            <pc:docMk/>
            <pc:sldMk cId="354945163" sldId="422"/>
            <ac:spMk id="7" creationId="{879BB3E7-4226-42D0-99FB-328D61AC65DD}"/>
          </ac:spMkLst>
        </pc:spChg>
      </pc:sldChg>
      <pc:sldChg chg="modSp add del mod modTransition">
        <pc:chgData name="Derek Patton" userId="358cefd2-5ffb-4ca0-8174-5852e959060d" providerId="ADAL" clId="{D064ED42-7301-4B2F-9610-7BF14A7B99A9}" dt="2024-01-27T15:55:10.058" v="380"/>
        <pc:sldMkLst>
          <pc:docMk/>
          <pc:sldMk cId="1342182876" sldId="423"/>
        </pc:sldMkLst>
        <pc:spChg chg="mod">
          <ac:chgData name="Derek Patton" userId="358cefd2-5ffb-4ca0-8174-5852e959060d" providerId="ADAL" clId="{D064ED42-7301-4B2F-9610-7BF14A7B99A9}" dt="2024-01-27T15:55:10.026" v="379"/>
          <ac:spMkLst>
            <pc:docMk/>
            <pc:sldMk cId="1342182876" sldId="423"/>
            <ac:spMk id="8" creationId="{6116416F-5A4E-482C-B0D6-61DE9A6A491E}"/>
          </ac:spMkLst>
        </pc:spChg>
      </pc:sldChg>
      <pc:sldChg chg="ord">
        <pc:chgData name="Derek Patton" userId="358cefd2-5ffb-4ca0-8174-5852e959060d" providerId="ADAL" clId="{D064ED42-7301-4B2F-9610-7BF14A7B99A9}" dt="2024-01-27T17:00:38.272" v="422"/>
        <pc:sldMkLst>
          <pc:docMk/>
          <pc:sldMk cId="1761547748" sldId="747"/>
        </pc:sldMkLst>
      </pc:sldChg>
      <pc:sldChg chg="modSp mod">
        <pc:chgData name="Derek Patton" userId="358cefd2-5ffb-4ca0-8174-5852e959060d" providerId="ADAL" clId="{D064ED42-7301-4B2F-9610-7BF14A7B99A9}" dt="2024-01-27T15:28:30.359" v="127" actId="20577"/>
        <pc:sldMkLst>
          <pc:docMk/>
          <pc:sldMk cId="3955031164" sldId="748"/>
        </pc:sldMkLst>
        <pc:spChg chg="mod">
          <ac:chgData name="Derek Patton" userId="358cefd2-5ffb-4ca0-8174-5852e959060d" providerId="ADAL" clId="{D064ED42-7301-4B2F-9610-7BF14A7B99A9}" dt="2024-01-27T15:28:30.359" v="127" actId="20577"/>
          <ac:spMkLst>
            <pc:docMk/>
            <pc:sldMk cId="3955031164" sldId="748"/>
            <ac:spMk id="14" creationId="{111A5DA6-341B-47DB-8F46-B6C2E5E6F2BA}"/>
          </ac:spMkLst>
        </pc:spChg>
      </pc:sldChg>
      <pc:sldChg chg="addSp delSp modSp mod">
        <pc:chgData name="Derek Patton" userId="358cefd2-5ffb-4ca0-8174-5852e959060d" providerId="ADAL" clId="{D064ED42-7301-4B2F-9610-7BF14A7B99A9}" dt="2024-01-27T18:43:23.747" v="661" actId="20577"/>
        <pc:sldMkLst>
          <pc:docMk/>
          <pc:sldMk cId="3325801231" sldId="749"/>
        </pc:sldMkLst>
        <pc:spChg chg="mod">
          <ac:chgData name="Derek Patton" userId="358cefd2-5ffb-4ca0-8174-5852e959060d" providerId="ADAL" clId="{D064ED42-7301-4B2F-9610-7BF14A7B99A9}" dt="2024-01-27T18:43:23.747" v="661" actId="20577"/>
          <ac:spMkLst>
            <pc:docMk/>
            <pc:sldMk cId="3325801231" sldId="749"/>
            <ac:spMk id="2" creationId="{B97A7750-15E2-99C1-AE01-0057D1821BBC}"/>
          </ac:spMkLst>
        </pc:spChg>
        <pc:spChg chg="add del">
          <ac:chgData name="Derek Patton" userId="358cefd2-5ffb-4ca0-8174-5852e959060d" providerId="ADAL" clId="{D064ED42-7301-4B2F-9610-7BF14A7B99A9}" dt="2024-01-27T17:01:15.600" v="424" actId="22"/>
          <ac:spMkLst>
            <pc:docMk/>
            <pc:sldMk cId="3325801231" sldId="749"/>
            <ac:spMk id="4" creationId="{DFA49ECD-5716-A0CC-3A3D-AF5F6C087547}"/>
          </ac:spMkLst>
        </pc:spChg>
      </pc:sldChg>
      <pc:sldChg chg="addSp delSp modSp add mod ord">
        <pc:chgData name="Derek Patton" userId="358cefd2-5ffb-4ca0-8174-5852e959060d" providerId="ADAL" clId="{D064ED42-7301-4B2F-9610-7BF14A7B99A9}" dt="2024-01-27T15:53:19.495" v="360" actId="20577"/>
        <pc:sldMkLst>
          <pc:docMk/>
          <pc:sldMk cId="3089275799" sldId="750"/>
        </pc:sldMkLst>
        <pc:spChg chg="del">
          <ac:chgData name="Derek Patton" userId="358cefd2-5ffb-4ca0-8174-5852e959060d" providerId="ADAL" clId="{D064ED42-7301-4B2F-9610-7BF14A7B99A9}" dt="2024-01-27T15:50:18.725" v="238" actId="478"/>
          <ac:spMkLst>
            <pc:docMk/>
            <pc:sldMk cId="3089275799" sldId="750"/>
            <ac:spMk id="3" creationId="{E8B9193E-CF6D-6169-0409-37A2FA6FAAC4}"/>
          </ac:spMkLst>
        </pc:spChg>
        <pc:spChg chg="add del">
          <ac:chgData name="Derek Patton" userId="358cefd2-5ffb-4ca0-8174-5852e959060d" providerId="ADAL" clId="{D064ED42-7301-4B2F-9610-7BF14A7B99A9}" dt="2024-01-27T15:50:52.780" v="277" actId="22"/>
          <ac:spMkLst>
            <pc:docMk/>
            <pc:sldMk cId="3089275799" sldId="750"/>
            <ac:spMk id="4" creationId="{DB51757F-68D2-2437-1244-0CB956BB4650}"/>
          </ac:spMkLst>
        </pc:spChg>
        <pc:spChg chg="del">
          <ac:chgData name="Derek Patton" userId="358cefd2-5ffb-4ca0-8174-5852e959060d" providerId="ADAL" clId="{D064ED42-7301-4B2F-9610-7BF14A7B99A9}" dt="2024-01-27T15:49:56.964" v="211" actId="478"/>
          <ac:spMkLst>
            <pc:docMk/>
            <pc:sldMk cId="3089275799" sldId="750"/>
            <ac:spMk id="5" creationId="{C83007EA-AD69-7E65-B419-8821E05A4F0F}"/>
          </ac:spMkLst>
        </pc:spChg>
        <pc:spChg chg="add mod">
          <ac:chgData name="Derek Patton" userId="358cefd2-5ffb-4ca0-8174-5852e959060d" providerId="ADAL" clId="{D064ED42-7301-4B2F-9610-7BF14A7B99A9}" dt="2024-01-27T15:51:09.734" v="332" actId="1035"/>
          <ac:spMkLst>
            <pc:docMk/>
            <pc:sldMk cId="3089275799" sldId="750"/>
            <ac:spMk id="6" creationId="{85759319-DF0C-B10A-3737-B53CE8A79D49}"/>
          </ac:spMkLst>
        </pc:spChg>
        <pc:spChg chg="mod">
          <ac:chgData name="Derek Patton" userId="358cefd2-5ffb-4ca0-8174-5852e959060d" providerId="ADAL" clId="{D064ED42-7301-4B2F-9610-7BF14A7B99A9}" dt="2024-01-27T15:53:19.495" v="360" actId="20577"/>
          <ac:spMkLst>
            <pc:docMk/>
            <pc:sldMk cId="3089275799" sldId="750"/>
            <ac:spMk id="14" creationId="{111A5DA6-341B-47DB-8F46-B6C2E5E6F2BA}"/>
          </ac:spMkLst>
        </pc:spChg>
        <pc:spChg chg="mod">
          <ac:chgData name="Derek Patton" userId="358cefd2-5ffb-4ca0-8174-5852e959060d" providerId="ADAL" clId="{D064ED42-7301-4B2F-9610-7BF14A7B99A9}" dt="2024-01-27T15:53:07.796" v="358" actId="14100"/>
          <ac:spMkLst>
            <pc:docMk/>
            <pc:sldMk cId="3089275799" sldId="750"/>
            <ac:spMk id="15" creationId="{9CE9D85C-725C-48E8-BEC1-79F4B3B2B947}"/>
          </ac:spMkLst>
        </pc:spChg>
        <pc:graphicFrameChg chg="del">
          <ac:chgData name="Derek Patton" userId="358cefd2-5ffb-4ca0-8174-5852e959060d" providerId="ADAL" clId="{D064ED42-7301-4B2F-9610-7BF14A7B99A9}" dt="2024-01-27T15:50:00.076" v="212" actId="478"/>
          <ac:graphicFrameMkLst>
            <pc:docMk/>
            <pc:sldMk cId="3089275799" sldId="750"/>
            <ac:graphicFrameMk id="18" creationId="{95E97B39-3760-48EA-9751-F0D5E9CD1A15}"/>
          </ac:graphicFrameMkLst>
        </pc:graphicFrameChg>
      </pc:sldChg>
      <pc:sldChg chg="addSp delSp modSp add mod">
        <pc:chgData name="Derek Patton" userId="358cefd2-5ffb-4ca0-8174-5852e959060d" providerId="ADAL" clId="{D064ED42-7301-4B2F-9610-7BF14A7B99A9}" dt="2024-01-27T17:05:03.477" v="479" actId="255"/>
        <pc:sldMkLst>
          <pc:docMk/>
          <pc:sldMk cId="4209533730" sldId="751"/>
        </pc:sldMkLst>
        <pc:spChg chg="del">
          <ac:chgData name="Derek Patton" userId="358cefd2-5ffb-4ca0-8174-5852e959060d" providerId="ADAL" clId="{D064ED42-7301-4B2F-9610-7BF14A7B99A9}" dt="2024-01-27T17:01:32.523" v="426" actId="478"/>
          <ac:spMkLst>
            <pc:docMk/>
            <pc:sldMk cId="4209533730" sldId="751"/>
            <ac:spMk id="3" creationId="{E8B9193E-CF6D-6169-0409-37A2FA6FAAC4}"/>
          </ac:spMkLst>
        </pc:spChg>
        <pc:spChg chg="add del">
          <ac:chgData name="Derek Patton" userId="358cefd2-5ffb-4ca0-8174-5852e959060d" providerId="ADAL" clId="{D064ED42-7301-4B2F-9610-7BF14A7B99A9}" dt="2024-01-27T17:03:45.320" v="463" actId="22"/>
          <ac:spMkLst>
            <pc:docMk/>
            <pc:sldMk cId="4209533730" sldId="751"/>
            <ac:spMk id="4" creationId="{383BB29D-BAE4-46A9-858F-8D448E150985}"/>
          </ac:spMkLst>
        </pc:spChg>
        <pc:spChg chg="del">
          <ac:chgData name="Derek Patton" userId="358cefd2-5ffb-4ca0-8174-5852e959060d" providerId="ADAL" clId="{D064ED42-7301-4B2F-9610-7BF14A7B99A9}" dt="2024-01-27T17:01:35.285" v="427" actId="478"/>
          <ac:spMkLst>
            <pc:docMk/>
            <pc:sldMk cId="4209533730" sldId="751"/>
            <ac:spMk id="5" creationId="{C83007EA-AD69-7E65-B419-8821E05A4F0F}"/>
          </ac:spMkLst>
        </pc:spChg>
        <pc:spChg chg="mod">
          <ac:chgData name="Derek Patton" userId="358cefd2-5ffb-4ca0-8174-5852e959060d" providerId="ADAL" clId="{D064ED42-7301-4B2F-9610-7BF14A7B99A9}" dt="2024-01-27T17:05:03.477" v="479" actId="255"/>
          <ac:spMkLst>
            <pc:docMk/>
            <pc:sldMk cId="4209533730" sldId="751"/>
            <ac:spMk id="14" creationId="{111A5DA6-341B-47DB-8F46-B6C2E5E6F2BA}"/>
          </ac:spMkLst>
        </pc:spChg>
        <pc:graphicFrameChg chg="del">
          <ac:chgData name="Derek Patton" userId="358cefd2-5ffb-4ca0-8174-5852e959060d" providerId="ADAL" clId="{D064ED42-7301-4B2F-9610-7BF14A7B99A9}" dt="2024-01-27T17:01:38.929" v="428" actId="478"/>
          <ac:graphicFrameMkLst>
            <pc:docMk/>
            <pc:sldMk cId="4209533730" sldId="751"/>
            <ac:graphicFrameMk id="18" creationId="{95E97B39-3760-48EA-9751-F0D5E9CD1A15}"/>
          </ac:graphicFrameMkLst>
        </pc:graphicFrameChg>
      </pc:sldChg>
      <pc:sldChg chg="modSp add mod">
        <pc:chgData name="Derek Patton" userId="358cefd2-5ffb-4ca0-8174-5852e959060d" providerId="ADAL" clId="{D064ED42-7301-4B2F-9610-7BF14A7B99A9}" dt="2024-01-27T17:05:44.383" v="491" actId="255"/>
        <pc:sldMkLst>
          <pc:docMk/>
          <pc:sldMk cId="1264286339" sldId="752"/>
        </pc:sldMkLst>
        <pc:spChg chg="mod">
          <ac:chgData name="Derek Patton" userId="358cefd2-5ffb-4ca0-8174-5852e959060d" providerId="ADAL" clId="{D064ED42-7301-4B2F-9610-7BF14A7B99A9}" dt="2024-01-27T17:05:44.383" v="491" actId="255"/>
          <ac:spMkLst>
            <pc:docMk/>
            <pc:sldMk cId="1264286339" sldId="752"/>
            <ac:spMk id="14" creationId="{111A5DA6-341B-47DB-8F46-B6C2E5E6F2BA}"/>
          </ac:spMkLst>
        </pc:spChg>
      </pc:sldChg>
      <pc:sldChg chg="add del">
        <pc:chgData name="Derek Patton" userId="358cefd2-5ffb-4ca0-8174-5852e959060d" providerId="ADAL" clId="{D064ED42-7301-4B2F-9610-7BF14A7B99A9}" dt="2024-01-27T17:03:38.848" v="461" actId="47"/>
        <pc:sldMkLst>
          <pc:docMk/>
          <pc:sldMk cId="2048316655" sldId="752"/>
        </pc:sldMkLst>
      </pc:sldChg>
      <pc:sldChg chg="addSp delSp modSp add mod ord">
        <pc:chgData name="Derek Patton" userId="358cefd2-5ffb-4ca0-8174-5852e959060d" providerId="ADAL" clId="{D064ED42-7301-4B2F-9610-7BF14A7B99A9}" dt="2024-01-27T18:54:02.107" v="748" actId="1076"/>
        <pc:sldMkLst>
          <pc:docMk/>
          <pc:sldMk cId="2186183654" sldId="753"/>
        </pc:sldMkLst>
        <pc:spChg chg="del mod">
          <ac:chgData name="Derek Patton" userId="358cefd2-5ffb-4ca0-8174-5852e959060d" providerId="ADAL" clId="{D064ED42-7301-4B2F-9610-7BF14A7B99A9}" dt="2024-01-27T18:53:38.934" v="720" actId="478"/>
          <ac:spMkLst>
            <pc:docMk/>
            <pc:sldMk cId="2186183654" sldId="753"/>
            <ac:spMk id="6" creationId="{85759319-DF0C-B10A-3737-B53CE8A79D49}"/>
          </ac:spMkLst>
        </pc:spChg>
        <pc:spChg chg="del">
          <ac:chgData name="Derek Patton" userId="358cefd2-5ffb-4ca0-8174-5852e959060d" providerId="ADAL" clId="{D064ED42-7301-4B2F-9610-7BF14A7B99A9}" dt="2024-01-27T18:53:34.768" v="718" actId="478"/>
          <ac:spMkLst>
            <pc:docMk/>
            <pc:sldMk cId="2186183654" sldId="753"/>
            <ac:spMk id="14" creationId="{111A5DA6-341B-47DB-8F46-B6C2E5E6F2BA}"/>
          </ac:spMkLst>
        </pc:spChg>
        <pc:spChg chg="mod">
          <ac:chgData name="Derek Patton" userId="358cefd2-5ffb-4ca0-8174-5852e959060d" providerId="ADAL" clId="{D064ED42-7301-4B2F-9610-7BF14A7B99A9}" dt="2024-01-27T18:53:31.060" v="717" actId="20577"/>
          <ac:spMkLst>
            <pc:docMk/>
            <pc:sldMk cId="2186183654" sldId="753"/>
            <ac:spMk id="15" creationId="{9CE9D85C-725C-48E8-BEC1-79F4B3B2B947}"/>
          </ac:spMkLst>
        </pc:spChg>
        <pc:picChg chg="add mod">
          <ac:chgData name="Derek Patton" userId="358cefd2-5ffb-4ca0-8174-5852e959060d" providerId="ADAL" clId="{D064ED42-7301-4B2F-9610-7BF14A7B99A9}" dt="2024-01-27T18:54:02.107" v="748" actId="1076"/>
          <ac:picMkLst>
            <pc:docMk/>
            <pc:sldMk cId="2186183654" sldId="753"/>
            <ac:picMk id="3" creationId="{0A26E64D-DC57-734E-3710-9FCAC3D8D5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8B00B-C305-42F9-91A5-DE2237EE1BC3}"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EE932-CE78-4C02-BD86-F3B256A46E97}" type="slidenum">
              <a:rPr lang="en-US" smtClean="0"/>
              <a:t>‹#›</a:t>
            </a:fld>
            <a:endParaRPr lang="en-US"/>
          </a:p>
        </p:txBody>
      </p:sp>
    </p:spTree>
    <p:extLst>
      <p:ext uri="{BB962C8B-B14F-4D97-AF65-F5344CB8AC3E}">
        <p14:creationId xmlns:p14="http://schemas.microsoft.com/office/powerpoint/2010/main" val="136257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F3D504E-6493-B4E6-8755-AF2A4F0AC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F0DEC7C-BB52-199F-22AC-F1E3626760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Fluoropolymers</a:t>
            </a:r>
          </a:p>
          <a:p>
            <a:pPr eaLnBrk="1" hangingPunct="1">
              <a:spcBef>
                <a:spcPct val="0"/>
              </a:spcBef>
            </a:pPr>
            <a:r>
              <a:rPr lang="en-US" altLang="en-US" dirty="0"/>
              <a:t>This fall a $1000 sponsor payment came in which we had given up on.</a:t>
            </a:r>
          </a:p>
          <a:p>
            <a:pPr eaLnBrk="1" hangingPunct="1">
              <a:spcBef>
                <a:spcPct val="0"/>
              </a:spcBef>
            </a:pPr>
            <a:r>
              <a:rPr lang="en-US" altLang="en-US" dirty="0"/>
              <a:t>Hotel sent an unexpected refund $572</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E3C3C5EF-16F8-FA52-6C0F-22C1795503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102B1B-1AEF-784C-B0A8-AF8BB53C5284}" type="slidenum">
              <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10AD9-0C8C-F849-860B-FAE86A1D828C}" type="slidenum">
              <a:rPr kumimoji="0" lang="en-US" altLang="en-US" sz="1200" b="0" i="0" u="none" strike="noStrike" kern="1200" cap="none" spc="0" normalizeH="0" baseline="0" noProof="0" smtClean="0">
                <a:ln>
                  <a:noFill/>
                </a:ln>
                <a:solidFill>
                  <a:srgbClr val="404040"/>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28904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budget picture crosses years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10AD9-0C8C-F849-860B-FAE86A1D828C}" type="slidenum">
              <a:rPr kumimoji="0" lang="en-US" altLang="en-US" sz="1200" b="0" i="0" u="none" strike="noStrike" kern="1200" cap="none" spc="0" normalizeH="0" baseline="0" noProof="0" smtClean="0">
                <a:ln>
                  <a:noFill/>
                </a:ln>
                <a:solidFill>
                  <a:srgbClr val="404040"/>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57143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C7D9B22-08DD-5A3F-6667-7534B24F35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09FCA3C-C947-BB59-6351-DD8EAE916B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6F8F1137-8F2E-8C7F-4202-900C918519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FF1576-CEDA-F240-8D72-FA6983049AD1}" type="slidenum">
              <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404040"/>
              </a:solidFill>
              <a:effectLst/>
              <a:uLnTx/>
              <a:uFillTx/>
              <a:latin typeface="Corbel" panose="020B0503020204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918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54524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29670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484268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334723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21601" y="6405564"/>
            <a:ext cx="4059767"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406400" y="6410326"/>
            <a:ext cx="4775200" cy="366713"/>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5791200" y="1039814"/>
            <a:ext cx="6096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9202C9-3463-46C8-9585-4AECF1DF60E0}" type="slidenum">
              <a:rPr lang="en-US" altLang="en-US"/>
              <a:pPr>
                <a:defRPr/>
              </a:pPr>
              <a:t>‹#›</a:t>
            </a:fld>
            <a:endParaRPr lang="en-US" altLang="en-US"/>
          </a:p>
        </p:txBody>
      </p:sp>
    </p:spTree>
    <p:extLst>
      <p:ext uri="{BB962C8B-B14F-4D97-AF65-F5344CB8AC3E}">
        <p14:creationId xmlns:p14="http://schemas.microsoft.com/office/powerpoint/2010/main" val="308774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139D-1790-479F-B0D5-046F41276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512834-99B8-4C9B-BFD4-6E3CE9EEB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480ED-515B-47CC-9462-056F0B3FB616}"/>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E18018F6-A713-4139-A251-680474724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31258-A1D2-4430-B517-A2DF139BE7CD}"/>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1842678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463E-F00E-4CE6-9B0F-817042163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24E00-1531-42E4-A39E-7C84FF1A9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03E2-56D5-4972-92A4-F1C86821C72E}"/>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2F976AC3-B1F5-4678-8CD3-7D2490D0B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6903B-323C-47F0-8FBC-D816651BEC4C}"/>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2363345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4BAE-1C35-41ED-9F51-4DF651222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4C16E-E661-4240-9DEB-3FFF2D467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A8ABC-4CCF-44D8-A399-BEF0A5232D1D}"/>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C0B8BAE7-15EA-4FB0-88C8-C604201C7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C2303-1C57-4B4E-9007-A1691503369F}"/>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373492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EC0D-CD42-4C2B-ADA8-67DA4BDAC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7151F-233D-443C-AE76-7A4ADA660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E40A5-7CE7-44E9-B2F8-055DA31D3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59765-328E-4247-8F11-AB08C79C7A62}"/>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6" name="Footer Placeholder 5">
            <a:extLst>
              <a:ext uri="{FF2B5EF4-FFF2-40B4-BE49-F238E27FC236}">
                <a16:creationId xmlns:a16="http://schemas.microsoft.com/office/drawing/2014/main" id="{7CEAF235-67ED-4E2C-9A00-8CFE20FCA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7A2FF-DB30-4270-8320-389DFBEB3633}"/>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2247169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E03-37AB-4332-B197-51FBAFDC1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34D4B-1D0B-4B7D-8B3B-5C66110E7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9C142-4AD1-4C4B-8A69-6E50C8E5B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3C2F60-0421-457C-AFDC-51546469A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369A1D-A850-4D3C-8225-1AF777D797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EDE88-B178-4C29-B56E-3A2D8AAEB282}"/>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8" name="Footer Placeholder 7">
            <a:extLst>
              <a:ext uri="{FF2B5EF4-FFF2-40B4-BE49-F238E27FC236}">
                <a16:creationId xmlns:a16="http://schemas.microsoft.com/office/drawing/2014/main" id="{028789D2-9A27-4939-B90E-6A64CE1A3F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9D6F03-EC60-4CCD-8F00-A740105CCA55}"/>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20330172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A1D-6E41-4A02-B6A6-AAABB6D0C8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DC7D1E-FA1A-4CA2-906B-210B8852392E}"/>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4" name="Footer Placeholder 3">
            <a:extLst>
              <a:ext uri="{FF2B5EF4-FFF2-40B4-BE49-F238E27FC236}">
                <a16:creationId xmlns:a16="http://schemas.microsoft.com/office/drawing/2014/main" id="{4748C385-ACD0-4B88-99E9-F48BE6F67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204D2-0695-4FEF-8981-D46290449EA8}"/>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6690112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671746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89A7A-4747-4D87-9A55-8495F0281C4F}"/>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3" name="Footer Placeholder 2">
            <a:extLst>
              <a:ext uri="{FF2B5EF4-FFF2-40B4-BE49-F238E27FC236}">
                <a16:creationId xmlns:a16="http://schemas.microsoft.com/office/drawing/2014/main" id="{6448FF52-2F1A-4AD6-92D6-61714A857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C4628-931E-4F26-93D7-C7C1E8E17DF3}"/>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5516177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F8EA-FAF6-4EB4-896D-1BBAC55CF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C928C-504D-4AFB-A097-CEB737D6F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0E3E2-A4A2-4F48-BD24-7CC5F0C5E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0080F-8943-43C9-B8BF-E405D2041B3A}"/>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6" name="Footer Placeholder 5">
            <a:extLst>
              <a:ext uri="{FF2B5EF4-FFF2-40B4-BE49-F238E27FC236}">
                <a16:creationId xmlns:a16="http://schemas.microsoft.com/office/drawing/2014/main" id="{55391CCA-5BAD-4EB3-9468-9310A45C8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1042F-F4A9-4353-A720-E1BD226C48A1}"/>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221876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FB94-0839-4E17-8AE4-BC25BDEB9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ABC4E-CE35-4183-8A91-92D5ACD75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A5C87-53F3-434A-9F9F-35D051FEE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E7121-5596-48FF-B933-C9FDA3C052BE}"/>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6" name="Footer Placeholder 5">
            <a:extLst>
              <a:ext uri="{FF2B5EF4-FFF2-40B4-BE49-F238E27FC236}">
                <a16:creationId xmlns:a16="http://schemas.microsoft.com/office/drawing/2014/main" id="{9DA33463-D93F-4C45-8B60-5F9CF7EC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2CD36-FEFD-4CF2-837F-45C33779CE66}"/>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68735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6319-0C78-4A9A-806D-177CA88E0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4C3F0-7EAD-4366-A437-D15522CAB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87B3F-4B6A-4E96-A6CB-2EC9A2BB29C1}"/>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1F86BA1C-90E5-4EDB-93E1-9C911D2B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B42E4-FBE6-4B4A-ACC2-AF9879C7364E}"/>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3732125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F3B07-63BE-42FD-85EF-8B7F214A8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E8CD8-8170-4ABC-AACF-0B150E2A3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A867B-C877-4DF2-AEF3-B3C035554A58}"/>
              </a:ext>
            </a:extLst>
          </p:cNvPr>
          <p:cNvSpPr>
            <a:spLocks noGrp="1"/>
          </p:cNvSpPr>
          <p:nvPr>
            <p:ph type="dt" sz="half" idx="10"/>
          </p:nvPr>
        </p:nvSpPr>
        <p:spPr/>
        <p:txBody>
          <a:body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235FAD6D-6C28-4CF0-97AB-57630D910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7A225-DFCB-4417-94D5-960FA5EC7405}"/>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125872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D3750D2E-5DA6-C412-0D59-EAD48EA47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849"/>
          <a:stretch>
            <a:fillRect/>
          </a:stretch>
        </p:blipFill>
        <p:spPr bwMode="auto">
          <a:xfrm>
            <a:off x="1555750" y="-41275"/>
            <a:ext cx="843756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FE0C2AA-7D5A-7403-7D84-8290F01B3103}"/>
              </a:ext>
            </a:extLst>
          </p:cNvPr>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6" name="Rectangle 5">
            <a:extLst>
              <a:ext uri="{FF2B5EF4-FFF2-40B4-BE49-F238E27FC236}">
                <a16:creationId xmlns:a16="http://schemas.microsoft.com/office/drawing/2014/main" id="{9C94BE62-FEE5-4DFF-B667-EE4D18FE1F5E}"/>
              </a:ext>
            </a:extLst>
          </p:cNvPr>
          <p:cNvSpPr/>
          <p:nvPr/>
        </p:nvSpPr>
        <p:spPr bwMode="white">
          <a:xfrm>
            <a:off x="0" y="4724400"/>
            <a:ext cx="12188825"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ctrTitle"/>
          </p:nvPr>
        </p:nvSpPr>
        <p:spPr>
          <a:xfrm>
            <a:off x="1523999" y="4800600"/>
            <a:ext cx="9144002" cy="1143000"/>
          </a:xfrm>
        </p:spPr>
        <p:txBody>
          <a:bodyPr>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8051050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81D8D983-5BFD-6698-FBCD-D5117D790F28}"/>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9E11C363-DA18-93A0-BAB6-ED2E3ED696C7}"/>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6563ABB8-1D6B-7752-0EC9-CA171CA90B94}"/>
              </a:ext>
            </a:extLst>
          </p:cNvPr>
          <p:cNvSpPr>
            <a:spLocks noGrp="1"/>
          </p:cNvSpPr>
          <p:nvPr>
            <p:ph type="sldNum" sz="quarter" idx="12"/>
          </p:nvPr>
        </p:nvSpPr>
        <p:spPr/>
        <p:txBody>
          <a:bodyPr/>
          <a:lstStyle>
            <a:lvl1pPr>
              <a:defRPr/>
            </a:lvl1pPr>
          </a:lstStyle>
          <a:p>
            <a:fld id="{0C48B75F-BD2B-F747-BF87-864B65691EC0}" type="slidenum">
              <a:rPr lang="en-US" altLang="en-US"/>
              <a:pPr/>
              <a:t>‹#›</a:t>
            </a:fld>
            <a:endParaRPr lang="en-US" altLang="en-US"/>
          </a:p>
        </p:txBody>
      </p:sp>
    </p:spTree>
    <p:extLst>
      <p:ext uri="{BB962C8B-B14F-4D97-AF65-F5344CB8AC3E}">
        <p14:creationId xmlns:p14="http://schemas.microsoft.com/office/powerpoint/2010/main" val="44120475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755B924-DE77-B82B-D1A2-A71C927517D9}"/>
              </a:ext>
            </a:extLst>
          </p:cNvPr>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5" name="Rectangle 2">
            <a:extLst>
              <a:ext uri="{FF2B5EF4-FFF2-40B4-BE49-F238E27FC236}">
                <a16:creationId xmlns:a16="http://schemas.microsoft.com/office/drawing/2014/main" id="{C8B61471-C592-6372-1EDD-CBBCBC9F684F}"/>
              </a:ext>
            </a:extLst>
          </p:cNvPr>
          <p:cNvSpPr/>
          <p:nvPr/>
        </p:nvSpPr>
        <p:spPr bwMode="white">
          <a:xfrm>
            <a:off x="0" y="411163"/>
            <a:ext cx="12188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1524000" y="1143000"/>
            <a:ext cx="9144000" cy="2667000"/>
          </a:xfrm>
        </p:spPr>
        <p:txBody>
          <a:bodyPr>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3">
            <a:extLst>
              <a:ext uri="{FF2B5EF4-FFF2-40B4-BE49-F238E27FC236}">
                <a16:creationId xmlns:a16="http://schemas.microsoft.com/office/drawing/2014/main" id="{A5BC3F1B-446D-CE8B-637D-C6347D3D15D2}"/>
              </a:ext>
            </a:extLst>
          </p:cNvPr>
          <p:cNvSpPr>
            <a:spLocks noGrp="1"/>
          </p:cNvSpPr>
          <p:nvPr>
            <p:ph type="ftr" sz="quarter" idx="10"/>
          </p:nvPr>
        </p:nvSpPr>
        <p:spPr/>
        <p:txBody>
          <a:bodyPr/>
          <a:lstStyle>
            <a:lvl1pPr>
              <a:defRPr/>
            </a:lvl1pPr>
          </a:lstStyle>
          <a:p>
            <a:pPr>
              <a:defRPr/>
            </a:pPr>
            <a:endParaRPr/>
          </a:p>
        </p:txBody>
      </p:sp>
      <p:sp>
        <p:nvSpPr>
          <p:cNvPr id="7" name="Date Placeholder 4">
            <a:extLst>
              <a:ext uri="{FF2B5EF4-FFF2-40B4-BE49-F238E27FC236}">
                <a16:creationId xmlns:a16="http://schemas.microsoft.com/office/drawing/2014/main" id="{FAD7CD44-C7B2-285B-22EC-BCBFDFDE9A14}"/>
              </a:ext>
            </a:extLst>
          </p:cNvPr>
          <p:cNvSpPr>
            <a:spLocks noGrp="1"/>
          </p:cNvSpPr>
          <p:nvPr>
            <p:ph type="dt" sz="half" idx="11"/>
          </p:nvPr>
        </p:nvSpPr>
        <p:spPr/>
        <p:txBody>
          <a:bodyPr/>
          <a:lstStyle>
            <a:lvl1pPr>
              <a:defRPr/>
            </a:lvl1pPr>
          </a:lstStyle>
          <a:p>
            <a:pPr>
              <a:defRPr/>
            </a:pPr>
            <a:endParaRPr/>
          </a:p>
        </p:txBody>
      </p:sp>
      <p:sp>
        <p:nvSpPr>
          <p:cNvPr id="8" name="Slide Number Placeholder 5">
            <a:extLst>
              <a:ext uri="{FF2B5EF4-FFF2-40B4-BE49-F238E27FC236}">
                <a16:creationId xmlns:a16="http://schemas.microsoft.com/office/drawing/2014/main" id="{4EE60DD3-846E-E18C-3F3D-3007167983E2}"/>
              </a:ext>
            </a:extLst>
          </p:cNvPr>
          <p:cNvSpPr>
            <a:spLocks noGrp="1"/>
          </p:cNvSpPr>
          <p:nvPr>
            <p:ph type="sldNum" sz="quarter" idx="12"/>
          </p:nvPr>
        </p:nvSpPr>
        <p:spPr/>
        <p:txBody>
          <a:bodyPr/>
          <a:lstStyle>
            <a:lvl1pPr>
              <a:defRPr/>
            </a:lvl1pPr>
          </a:lstStyle>
          <a:p>
            <a:fld id="{DB3B293E-BCCA-A74B-B35D-9B8BC85AFE70}" type="slidenum">
              <a:rPr lang="en-US" altLang="en-US"/>
              <a:pPr/>
              <a:t>‹#›</a:t>
            </a:fld>
            <a:endParaRPr lang="en-US" altLang="en-US"/>
          </a:p>
        </p:txBody>
      </p:sp>
    </p:spTree>
    <p:extLst>
      <p:ext uri="{BB962C8B-B14F-4D97-AF65-F5344CB8AC3E}">
        <p14:creationId xmlns:p14="http://schemas.microsoft.com/office/powerpoint/2010/main" val="176637629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rotWithShape="1">
          <a:gsLst>
            <a:gs pos="0">
              <a:srgbClr val="4F5571"/>
            </a:gs>
            <a:gs pos="50000">
              <a:srgbClr val="313A5B"/>
            </a:gs>
            <a:gs pos="100000">
              <a:srgbClr val="192343"/>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C421F66F-CB69-E9C4-88F3-717FA5907B13}"/>
              </a:ext>
            </a:extLst>
          </p:cNvPr>
          <p:cNvSpPr>
            <a:spLocks noGrp="1"/>
          </p:cNvSpPr>
          <p:nvPr>
            <p:ph type="ftr" sz="quarter" idx="10"/>
          </p:nvPr>
        </p:nvSpPr>
        <p:spPr/>
        <p:txBody>
          <a:bodyPr/>
          <a:lstStyle>
            <a:lvl1pPr>
              <a:defRPr>
                <a:solidFill>
                  <a:schemeClr val="tx2"/>
                </a:solidFill>
              </a:defRPr>
            </a:lvl1pPr>
          </a:lstStyle>
          <a:p>
            <a:pPr>
              <a:defRPr/>
            </a:pPr>
            <a:endParaRPr/>
          </a:p>
        </p:txBody>
      </p:sp>
      <p:sp>
        <p:nvSpPr>
          <p:cNvPr id="5" name="Date Placeholder 4">
            <a:extLst>
              <a:ext uri="{FF2B5EF4-FFF2-40B4-BE49-F238E27FC236}">
                <a16:creationId xmlns:a16="http://schemas.microsoft.com/office/drawing/2014/main" id="{8C098B59-2486-C112-A0F3-7EE5550A5E35}"/>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6" name="Slide Number Placeholder 5">
            <a:extLst>
              <a:ext uri="{FF2B5EF4-FFF2-40B4-BE49-F238E27FC236}">
                <a16:creationId xmlns:a16="http://schemas.microsoft.com/office/drawing/2014/main" id="{BA4133B9-EA2F-7F3A-C211-67323911BD2F}"/>
              </a:ext>
            </a:extLst>
          </p:cNvPr>
          <p:cNvSpPr>
            <a:spLocks noGrp="1"/>
          </p:cNvSpPr>
          <p:nvPr>
            <p:ph type="sldNum" sz="quarter" idx="12"/>
          </p:nvPr>
        </p:nvSpPr>
        <p:spPr/>
        <p:txBody>
          <a:bodyPr/>
          <a:lstStyle>
            <a:lvl1pPr>
              <a:defRPr>
                <a:solidFill>
                  <a:schemeClr val="tx2"/>
                </a:solidFill>
              </a:defRPr>
            </a:lvl1pPr>
          </a:lstStyle>
          <a:p>
            <a:fld id="{7D928C06-AB23-3647-B28F-245F731FA70A}" type="slidenum">
              <a:rPr lang="en-US" altLang="en-US"/>
              <a:pPr/>
              <a:t>‹#›</a:t>
            </a:fld>
            <a:endParaRPr lang="en-US" altLang="en-US"/>
          </a:p>
        </p:txBody>
      </p:sp>
    </p:spTree>
    <p:extLst>
      <p:ext uri="{BB962C8B-B14F-4D97-AF65-F5344CB8AC3E}">
        <p14:creationId xmlns:p14="http://schemas.microsoft.com/office/powerpoint/2010/main" val="12631944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a:extLst>
              <a:ext uri="{FF2B5EF4-FFF2-40B4-BE49-F238E27FC236}">
                <a16:creationId xmlns:a16="http://schemas.microsoft.com/office/drawing/2014/main" id="{49794470-F244-52E7-72D3-1195277BE638}"/>
              </a:ext>
            </a:extLst>
          </p:cNvPr>
          <p:cNvSpPr>
            <a:spLocks noGrp="1"/>
          </p:cNvSpPr>
          <p:nvPr>
            <p:ph type="ftr" sz="quarter" idx="10"/>
          </p:nvPr>
        </p:nvSpPr>
        <p:spPr/>
        <p:txBody>
          <a:bodyPr/>
          <a:lstStyle>
            <a:lvl1pPr>
              <a:defRPr/>
            </a:lvl1pPr>
          </a:lstStyle>
          <a:p>
            <a:pPr>
              <a:defRPr/>
            </a:pPr>
            <a:endParaRPr/>
          </a:p>
        </p:txBody>
      </p:sp>
      <p:sp>
        <p:nvSpPr>
          <p:cNvPr id="6" name="Date Placeholder 5">
            <a:extLst>
              <a:ext uri="{FF2B5EF4-FFF2-40B4-BE49-F238E27FC236}">
                <a16:creationId xmlns:a16="http://schemas.microsoft.com/office/drawing/2014/main" id="{9A24CDD5-4CDC-DACD-4480-085CC4E713C3}"/>
              </a:ext>
            </a:extLst>
          </p:cNvPr>
          <p:cNvSpPr>
            <a:spLocks noGrp="1"/>
          </p:cNvSpPr>
          <p:nvPr>
            <p:ph type="dt" sz="half"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3536BA60-ACA0-8E7E-22D8-B82265966B0B}"/>
              </a:ext>
            </a:extLst>
          </p:cNvPr>
          <p:cNvSpPr>
            <a:spLocks noGrp="1"/>
          </p:cNvSpPr>
          <p:nvPr>
            <p:ph type="sldNum" sz="quarter" idx="12"/>
          </p:nvPr>
        </p:nvSpPr>
        <p:spPr/>
        <p:txBody>
          <a:bodyPr/>
          <a:lstStyle>
            <a:lvl1pPr>
              <a:defRPr/>
            </a:lvl1pPr>
          </a:lstStyle>
          <a:p>
            <a:fld id="{48446C21-2B42-7C44-B547-FEB46C503AA4}" type="slidenum">
              <a:rPr lang="en-US" altLang="en-US"/>
              <a:pPr/>
              <a:t>‹#›</a:t>
            </a:fld>
            <a:endParaRPr lang="en-US" altLang="en-US"/>
          </a:p>
        </p:txBody>
      </p:sp>
    </p:spTree>
    <p:extLst>
      <p:ext uri="{BB962C8B-B14F-4D97-AF65-F5344CB8AC3E}">
        <p14:creationId xmlns:p14="http://schemas.microsoft.com/office/powerpoint/2010/main" val="267044026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97194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6">
            <a:extLst>
              <a:ext uri="{FF2B5EF4-FFF2-40B4-BE49-F238E27FC236}">
                <a16:creationId xmlns:a16="http://schemas.microsoft.com/office/drawing/2014/main" id="{82D7856E-5338-3C6B-3489-B3B380C98D4B}"/>
              </a:ext>
            </a:extLst>
          </p:cNvPr>
          <p:cNvSpPr>
            <a:spLocks noGrp="1"/>
          </p:cNvSpPr>
          <p:nvPr>
            <p:ph type="ftr" sz="quarter" idx="10"/>
          </p:nvPr>
        </p:nvSpPr>
        <p:spPr/>
        <p:txBody>
          <a:bodyPr/>
          <a:lstStyle>
            <a:lvl1pPr>
              <a:defRPr/>
            </a:lvl1pPr>
          </a:lstStyle>
          <a:p>
            <a:pPr>
              <a:defRPr/>
            </a:pPr>
            <a:endParaRPr/>
          </a:p>
        </p:txBody>
      </p:sp>
      <p:sp>
        <p:nvSpPr>
          <p:cNvPr id="8" name="Date Placeholder 7">
            <a:extLst>
              <a:ext uri="{FF2B5EF4-FFF2-40B4-BE49-F238E27FC236}">
                <a16:creationId xmlns:a16="http://schemas.microsoft.com/office/drawing/2014/main" id="{566727C0-7885-D019-6D36-F0C6C5BF490A}"/>
              </a:ext>
            </a:extLst>
          </p:cNvPr>
          <p:cNvSpPr>
            <a:spLocks noGrp="1"/>
          </p:cNvSpPr>
          <p:nvPr>
            <p:ph type="dt" sz="half" idx="11"/>
          </p:nvPr>
        </p:nvSpPr>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06FBC29A-4337-362F-7F59-18DBA969617D}"/>
              </a:ext>
            </a:extLst>
          </p:cNvPr>
          <p:cNvSpPr>
            <a:spLocks noGrp="1"/>
          </p:cNvSpPr>
          <p:nvPr>
            <p:ph type="sldNum" sz="quarter" idx="12"/>
          </p:nvPr>
        </p:nvSpPr>
        <p:spPr/>
        <p:txBody>
          <a:bodyPr/>
          <a:lstStyle>
            <a:lvl1pPr>
              <a:defRPr/>
            </a:lvl1pPr>
          </a:lstStyle>
          <a:p>
            <a:fld id="{F936F09B-B819-1F47-86DC-F023EDA2E33E}" type="slidenum">
              <a:rPr lang="en-US" altLang="en-US"/>
              <a:pPr/>
              <a:t>‹#›</a:t>
            </a:fld>
            <a:endParaRPr lang="en-US" altLang="en-US"/>
          </a:p>
        </p:txBody>
      </p:sp>
    </p:spTree>
    <p:extLst>
      <p:ext uri="{BB962C8B-B14F-4D97-AF65-F5344CB8AC3E}">
        <p14:creationId xmlns:p14="http://schemas.microsoft.com/office/powerpoint/2010/main" val="7683900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Footer Placeholder 2">
            <a:extLst>
              <a:ext uri="{FF2B5EF4-FFF2-40B4-BE49-F238E27FC236}">
                <a16:creationId xmlns:a16="http://schemas.microsoft.com/office/drawing/2014/main" id="{BCDCEF10-1F97-7C23-6628-89DEB8D9B48A}"/>
              </a:ext>
            </a:extLst>
          </p:cNvPr>
          <p:cNvSpPr>
            <a:spLocks noGrp="1"/>
          </p:cNvSpPr>
          <p:nvPr>
            <p:ph type="ftr" sz="quarter" idx="10"/>
          </p:nvPr>
        </p:nvSpPr>
        <p:spPr/>
        <p:txBody>
          <a:bodyPr/>
          <a:lstStyle>
            <a:lvl1pPr>
              <a:defRPr/>
            </a:lvl1pPr>
          </a:lstStyle>
          <a:p>
            <a:pPr>
              <a:defRPr/>
            </a:pPr>
            <a:endParaRPr/>
          </a:p>
        </p:txBody>
      </p:sp>
      <p:sp>
        <p:nvSpPr>
          <p:cNvPr id="4" name="Date Placeholder 3">
            <a:extLst>
              <a:ext uri="{FF2B5EF4-FFF2-40B4-BE49-F238E27FC236}">
                <a16:creationId xmlns:a16="http://schemas.microsoft.com/office/drawing/2014/main" id="{1A4D409F-89CB-2E7D-74BC-161428710689}"/>
              </a:ext>
            </a:extLst>
          </p:cNvPr>
          <p:cNvSpPr>
            <a:spLocks noGrp="1"/>
          </p:cNvSpPr>
          <p:nvPr>
            <p:ph type="dt" sz="half"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7BC30122-3D86-E362-28AE-D6789CDC55DC}"/>
              </a:ext>
            </a:extLst>
          </p:cNvPr>
          <p:cNvSpPr>
            <a:spLocks noGrp="1"/>
          </p:cNvSpPr>
          <p:nvPr>
            <p:ph type="sldNum" sz="quarter" idx="12"/>
          </p:nvPr>
        </p:nvSpPr>
        <p:spPr/>
        <p:txBody>
          <a:bodyPr/>
          <a:lstStyle>
            <a:lvl1pPr>
              <a:defRPr/>
            </a:lvl1pPr>
          </a:lstStyle>
          <a:p>
            <a:fld id="{05FBC6FB-BE3A-4F44-80AA-472ED19EC46D}" type="slidenum">
              <a:rPr lang="en-US" altLang="en-US"/>
              <a:pPr/>
              <a:t>‹#›</a:t>
            </a:fld>
            <a:endParaRPr lang="en-US" altLang="en-US"/>
          </a:p>
        </p:txBody>
      </p:sp>
    </p:spTree>
    <p:extLst>
      <p:ext uri="{BB962C8B-B14F-4D97-AF65-F5344CB8AC3E}">
        <p14:creationId xmlns:p14="http://schemas.microsoft.com/office/powerpoint/2010/main" val="76590832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63B076-CFE1-5AEE-3236-AE87D78BE8DA}"/>
              </a:ext>
            </a:extLst>
          </p:cNvPr>
          <p:cNvSpPr>
            <a:spLocks noGrp="1"/>
          </p:cNvSpPr>
          <p:nvPr>
            <p:ph type="ftr" sz="quarter" idx="10"/>
          </p:nvPr>
        </p:nvSpPr>
        <p:spPr/>
        <p:txBody>
          <a:bodyPr/>
          <a:lstStyle>
            <a:lvl1pPr>
              <a:defRPr>
                <a:solidFill>
                  <a:schemeClr val="tx2"/>
                </a:solidFill>
              </a:defRPr>
            </a:lvl1pPr>
          </a:lstStyle>
          <a:p>
            <a:pPr>
              <a:defRPr/>
            </a:pPr>
            <a:endParaRPr/>
          </a:p>
        </p:txBody>
      </p:sp>
      <p:sp>
        <p:nvSpPr>
          <p:cNvPr id="3" name="Date Placeholder 2">
            <a:extLst>
              <a:ext uri="{FF2B5EF4-FFF2-40B4-BE49-F238E27FC236}">
                <a16:creationId xmlns:a16="http://schemas.microsoft.com/office/drawing/2014/main" id="{CCD365C5-C076-B79B-78C6-1C9B11F20907}"/>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4" name="Slide Number Placeholder 3">
            <a:extLst>
              <a:ext uri="{FF2B5EF4-FFF2-40B4-BE49-F238E27FC236}">
                <a16:creationId xmlns:a16="http://schemas.microsoft.com/office/drawing/2014/main" id="{67BDF0B9-4407-DA66-C2FC-DE52EFA4F6CA}"/>
              </a:ext>
            </a:extLst>
          </p:cNvPr>
          <p:cNvSpPr>
            <a:spLocks noGrp="1"/>
          </p:cNvSpPr>
          <p:nvPr>
            <p:ph type="sldNum" sz="quarter" idx="12"/>
          </p:nvPr>
        </p:nvSpPr>
        <p:spPr/>
        <p:txBody>
          <a:bodyPr/>
          <a:lstStyle>
            <a:lvl1pPr>
              <a:defRPr>
                <a:solidFill>
                  <a:schemeClr val="tx2"/>
                </a:solidFill>
              </a:defRPr>
            </a:lvl1pPr>
          </a:lstStyle>
          <a:p>
            <a:fld id="{03E5B119-A787-474A-BA01-0F5ADCDD021A}" type="slidenum">
              <a:rPr lang="en-US" altLang="en-US"/>
              <a:pPr/>
              <a:t>‹#›</a:t>
            </a:fld>
            <a:endParaRPr lang="en-US" altLang="en-US"/>
          </a:p>
        </p:txBody>
      </p:sp>
    </p:spTree>
    <p:extLst>
      <p:ext uri="{BB962C8B-B14F-4D97-AF65-F5344CB8AC3E}">
        <p14:creationId xmlns:p14="http://schemas.microsoft.com/office/powerpoint/2010/main" val="208011523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a:extLst>
              <a:ext uri="{FF2B5EF4-FFF2-40B4-BE49-F238E27FC236}">
                <a16:creationId xmlns:a16="http://schemas.microsoft.com/office/drawing/2014/main" id="{FD5EA5CC-0C48-3BD4-88DA-649114AE6FCD}"/>
              </a:ext>
            </a:extLst>
          </p:cNvPr>
          <p:cNvSpPr>
            <a:spLocks noGrp="1"/>
          </p:cNvSpPr>
          <p:nvPr>
            <p:ph type="ftr" sz="quarter" idx="10"/>
          </p:nvPr>
        </p:nvSpPr>
        <p:spPr/>
        <p:txBody>
          <a:bodyPr/>
          <a:lstStyle>
            <a:lvl1pPr>
              <a:defRPr/>
            </a:lvl1pPr>
          </a:lstStyle>
          <a:p>
            <a:pPr>
              <a:defRPr/>
            </a:pPr>
            <a:endParaRPr/>
          </a:p>
        </p:txBody>
      </p:sp>
      <p:sp>
        <p:nvSpPr>
          <p:cNvPr id="6" name="Date Placeholder 5">
            <a:extLst>
              <a:ext uri="{FF2B5EF4-FFF2-40B4-BE49-F238E27FC236}">
                <a16:creationId xmlns:a16="http://schemas.microsoft.com/office/drawing/2014/main" id="{74ADCCA7-0F0E-2B86-1DA6-63C1E662470B}"/>
              </a:ext>
            </a:extLst>
          </p:cNvPr>
          <p:cNvSpPr>
            <a:spLocks noGrp="1"/>
          </p:cNvSpPr>
          <p:nvPr>
            <p:ph type="dt" sz="half"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BC5655A5-E41E-BDD8-7B40-C082271DC302}"/>
              </a:ext>
            </a:extLst>
          </p:cNvPr>
          <p:cNvSpPr>
            <a:spLocks noGrp="1"/>
          </p:cNvSpPr>
          <p:nvPr>
            <p:ph type="sldNum" sz="quarter" idx="12"/>
          </p:nvPr>
        </p:nvSpPr>
        <p:spPr/>
        <p:txBody>
          <a:bodyPr/>
          <a:lstStyle>
            <a:lvl1pPr>
              <a:defRPr/>
            </a:lvl1pPr>
          </a:lstStyle>
          <a:p>
            <a:fld id="{28AA45B9-6350-6443-BCF5-1BD83E1B82A2}" type="slidenum">
              <a:rPr lang="en-US" altLang="en-US"/>
              <a:pPr/>
              <a:t>‹#›</a:t>
            </a:fld>
            <a:endParaRPr lang="en-US" altLang="en-US"/>
          </a:p>
        </p:txBody>
      </p:sp>
    </p:spTree>
    <p:extLst>
      <p:ext uri="{BB962C8B-B14F-4D97-AF65-F5344CB8AC3E}">
        <p14:creationId xmlns:p14="http://schemas.microsoft.com/office/powerpoint/2010/main" val="100505116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4EA219-E1F7-2420-60D9-CDF5EE0D5567}"/>
              </a:ext>
            </a:extLst>
          </p:cNvPr>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a:extLst>
              <a:ext uri="{FF2B5EF4-FFF2-40B4-BE49-F238E27FC236}">
                <a16:creationId xmlns:a16="http://schemas.microsoft.com/office/drawing/2014/main" id="{A8E23A5E-574B-6931-F296-F63D7938B43E}"/>
              </a:ext>
            </a:extLst>
          </p:cNvPr>
          <p:cNvSpPr>
            <a:spLocks noGrp="1"/>
          </p:cNvSpPr>
          <p:nvPr>
            <p:ph type="ftr" sz="quarter" idx="10"/>
          </p:nvPr>
        </p:nvSpPr>
        <p:spPr/>
        <p:txBody>
          <a:bodyPr/>
          <a:lstStyle>
            <a:lvl1pPr>
              <a:defRPr/>
            </a:lvl1pPr>
          </a:lstStyle>
          <a:p>
            <a:pPr>
              <a:defRPr/>
            </a:pPr>
            <a:endParaRPr/>
          </a:p>
        </p:txBody>
      </p:sp>
      <p:sp>
        <p:nvSpPr>
          <p:cNvPr id="7" name="Date Placeholder 5">
            <a:extLst>
              <a:ext uri="{FF2B5EF4-FFF2-40B4-BE49-F238E27FC236}">
                <a16:creationId xmlns:a16="http://schemas.microsoft.com/office/drawing/2014/main" id="{E88F0DE4-7AF8-FC7A-CFF8-66622B3C2E8E}"/>
              </a:ext>
            </a:extLst>
          </p:cNvPr>
          <p:cNvSpPr>
            <a:spLocks noGrp="1"/>
          </p:cNvSpPr>
          <p:nvPr>
            <p:ph type="dt" sz="half" idx="11"/>
          </p:nvPr>
        </p:nvSpPr>
        <p:spPr/>
        <p:txBody>
          <a:bodyPr/>
          <a:lstStyle>
            <a:lvl1pPr>
              <a:defRPr>
                <a:solidFill>
                  <a:schemeClr val="tx2"/>
                </a:solidFill>
              </a:defRPr>
            </a:lvl1pPr>
          </a:lstStyle>
          <a:p>
            <a:pPr>
              <a:defRPr/>
            </a:pPr>
            <a:endParaRPr/>
          </a:p>
        </p:txBody>
      </p:sp>
      <p:sp>
        <p:nvSpPr>
          <p:cNvPr id="8" name="Slide Number Placeholder 6">
            <a:extLst>
              <a:ext uri="{FF2B5EF4-FFF2-40B4-BE49-F238E27FC236}">
                <a16:creationId xmlns:a16="http://schemas.microsoft.com/office/drawing/2014/main" id="{1214EB7C-7999-9388-66C7-26F5D4589D5C}"/>
              </a:ext>
            </a:extLst>
          </p:cNvPr>
          <p:cNvSpPr>
            <a:spLocks noGrp="1"/>
          </p:cNvSpPr>
          <p:nvPr>
            <p:ph type="sldNum" sz="quarter" idx="12"/>
          </p:nvPr>
        </p:nvSpPr>
        <p:spPr/>
        <p:txBody>
          <a:bodyPr/>
          <a:lstStyle>
            <a:lvl1pPr>
              <a:defRPr>
                <a:solidFill>
                  <a:schemeClr val="tx2"/>
                </a:solidFill>
              </a:defRPr>
            </a:lvl1pPr>
          </a:lstStyle>
          <a:p>
            <a:fld id="{6370C3B1-EAC2-394A-BF35-1ED1E387E0D6}" type="slidenum">
              <a:rPr lang="en-US" altLang="en-US"/>
              <a:pPr/>
              <a:t>‹#›</a:t>
            </a:fld>
            <a:endParaRPr lang="en-US" altLang="en-US"/>
          </a:p>
        </p:txBody>
      </p:sp>
    </p:spTree>
    <p:extLst>
      <p:ext uri="{BB962C8B-B14F-4D97-AF65-F5344CB8AC3E}">
        <p14:creationId xmlns:p14="http://schemas.microsoft.com/office/powerpoint/2010/main" val="215237201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218459-6688-D5EC-7F70-297134FFE04F}"/>
              </a:ext>
            </a:extLst>
          </p:cNvPr>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rtlCol="0">
            <a:normAutofit/>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a:extLst>
              <a:ext uri="{FF2B5EF4-FFF2-40B4-BE49-F238E27FC236}">
                <a16:creationId xmlns:a16="http://schemas.microsoft.com/office/drawing/2014/main" id="{15782180-0515-F7BF-196E-1FEC24DBB1E9}"/>
              </a:ext>
            </a:extLst>
          </p:cNvPr>
          <p:cNvSpPr>
            <a:spLocks noGrp="1"/>
          </p:cNvSpPr>
          <p:nvPr>
            <p:ph type="ftr" sz="quarter" idx="10"/>
          </p:nvPr>
        </p:nvSpPr>
        <p:spPr/>
        <p:txBody>
          <a:bodyPr/>
          <a:lstStyle>
            <a:lvl1pPr>
              <a:defRPr/>
            </a:lvl1pPr>
          </a:lstStyle>
          <a:p>
            <a:pPr>
              <a:defRPr/>
            </a:pPr>
            <a:endParaRPr/>
          </a:p>
        </p:txBody>
      </p:sp>
      <p:sp>
        <p:nvSpPr>
          <p:cNvPr id="7" name="Date Placeholder 5">
            <a:extLst>
              <a:ext uri="{FF2B5EF4-FFF2-40B4-BE49-F238E27FC236}">
                <a16:creationId xmlns:a16="http://schemas.microsoft.com/office/drawing/2014/main" id="{999645EF-9B37-4A2F-AF7A-2DF6C15814E7}"/>
              </a:ext>
            </a:extLst>
          </p:cNvPr>
          <p:cNvSpPr>
            <a:spLocks noGrp="1"/>
          </p:cNvSpPr>
          <p:nvPr>
            <p:ph type="dt" sz="half"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A80DA118-A065-D94A-BBC5-A4BFC380876E}"/>
              </a:ext>
            </a:extLst>
          </p:cNvPr>
          <p:cNvSpPr>
            <a:spLocks noGrp="1"/>
          </p:cNvSpPr>
          <p:nvPr>
            <p:ph type="sldNum" sz="quarter" idx="12"/>
          </p:nvPr>
        </p:nvSpPr>
        <p:spPr/>
        <p:txBody>
          <a:bodyPr/>
          <a:lstStyle>
            <a:lvl1pPr>
              <a:defRPr/>
            </a:lvl1pPr>
          </a:lstStyle>
          <a:p>
            <a:fld id="{A1CBEDE0-9DD5-3E4E-A8CC-AA95C6FECD23}" type="slidenum">
              <a:rPr lang="en-US" altLang="en-US"/>
              <a:pPr/>
              <a:t>‹#›</a:t>
            </a:fld>
            <a:endParaRPr lang="en-US" altLang="en-US"/>
          </a:p>
        </p:txBody>
      </p:sp>
    </p:spTree>
    <p:extLst>
      <p:ext uri="{BB962C8B-B14F-4D97-AF65-F5344CB8AC3E}">
        <p14:creationId xmlns:p14="http://schemas.microsoft.com/office/powerpoint/2010/main" val="98628272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F69C12D5-2018-DB90-64AE-918C6E3B4465}"/>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176999E3-D236-E53D-408D-21269AD727F2}"/>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E5DE08CE-C206-A306-1527-FF55B29760E8}"/>
              </a:ext>
            </a:extLst>
          </p:cNvPr>
          <p:cNvSpPr>
            <a:spLocks noGrp="1"/>
          </p:cNvSpPr>
          <p:nvPr>
            <p:ph type="sldNum" sz="quarter" idx="12"/>
          </p:nvPr>
        </p:nvSpPr>
        <p:spPr/>
        <p:txBody>
          <a:bodyPr/>
          <a:lstStyle>
            <a:lvl1pPr>
              <a:defRPr/>
            </a:lvl1pPr>
          </a:lstStyle>
          <a:p>
            <a:fld id="{DDAEE955-AC93-EC46-90AE-E8C32DD31410}" type="slidenum">
              <a:rPr lang="en-US" altLang="en-US"/>
              <a:pPr/>
              <a:t>‹#›</a:t>
            </a:fld>
            <a:endParaRPr lang="en-US" altLang="en-US"/>
          </a:p>
        </p:txBody>
      </p:sp>
    </p:spTree>
    <p:extLst>
      <p:ext uri="{BB962C8B-B14F-4D97-AF65-F5344CB8AC3E}">
        <p14:creationId xmlns:p14="http://schemas.microsoft.com/office/powerpoint/2010/main" val="115421883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3">
            <a:extLst>
              <a:ext uri="{FF2B5EF4-FFF2-40B4-BE49-F238E27FC236}">
                <a16:creationId xmlns:a16="http://schemas.microsoft.com/office/drawing/2014/main" id="{7536286F-2AF1-DEF9-61A4-9897C81F709D}"/>
              </a:ext>
            </a:extLst>
          </p:cNvPr>
          <p:cNvSpPr>
            <a:spLocks noGrp="1"/>
          </p:cNvSpPr>
          <p:nvPr>
            <p:ph type="ftr" sz="quarter" idx="10"/>
          </p:nvPr>
        </p:nvSpPr>
        <p:spPr/>
        <p:txBody>
          <a:bodyPr/>
          <a:lstStyle>
            <a:lvl1pPr>
              <a:defRPr/>
            </a:lvl1pPr>
          </a:lstStyle>
          <a:p>
            <a:pPr>
              <a:defRPr/>
            </a:pPr>
            <a:endParaRPr/>
          </a:p>
        </p:txBody>
      </p:sp>
      <p:sp>
        <p:nvSpPr>
          <p:cNvPr id="5" name="Date Placeholder 4">
            <a:extLst>
              <a:ext uri="{FF2B5EF4-FFF2-40B4-BE49-F238E27FC236}">
                <a16:creationId xmlns:a16="http://schemas.microsoft.com/office/drawing/2014/main" id="{E0E6A23F-3564-1B5A-91F2-3E945667B59C}"/>
              </a:ext>
            </a:extLst>
          </p:cNvPr>
          <p:cNvSpPr>
            <a:spLocks noGrp="1"/>
          </p:cNvSpPr>
          <p:nvPr>
            <p:ph type="dt" sz="half"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3D1D5E2A-C3C0-A992-B4E5-155FAAAAC416}"/>
              </a:ext>
            </a:extLst>
          </p:cNvPr>
          <p:cNvSpPr>
            <a:spLocks noGrp="1"/>
          </p:cNvSpPr>
          <p:nvPr>
            <p:ph type="sldNum" sz="quarter" idx="12"/>
          </p:nvPr>
        </p:nvSpPr>
        <p:spPr/>
        <p:txBody>
          <a:bodyPr/>
          <a:lstStyle>
            <a:lvl1pPr>
              <a:defRPr/>
            </a:lvl1pPr>
          </a:lstStyle>
          <a:p>
            <a:fld id="{E00690DB-0DC5-D34E-951C-F6BCADCDF90A}" type="slidenum">
              <a:rPr lang="en-US" altLang="en-US"/>
              <a:pPr/>
              <a:t>‹#›</a:t>
            </a:fld>
            <a:endParaRPr lang="en-US" altLang="en-US"/>
          </a:p>
        </p:txBody>
      </p:sp>
    </p:spTree>
    <p:extLst>
      <p:ext uri="{BB962C8B-B14F-4D97-AF65-F5344CB8AC3E}">
        <p14:creationId xmlns:p14="http://schemas.microsoft.com/office/powerpoint/2010/main" val="35436138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3256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981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93350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11979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7097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2091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169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EC9CD-EE34-4C63-BE18-D668F329B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4ECA0-BCAC-4A20-97DC-9EAB71AC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76629-C04E-4C10-B3AC-E360B4725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51474-923C-4517-88F2-4269A9BB07DF}" type="datetimeFigureOut">
              <a:rPr lang="en-US" smtClean="0"/>
              <a:t>1/27/2024</a:t>
            </a:fld>
            <a:endParaRPr lang="en-US"/>
          </a:p>
        </p:txBody>
      </p:sp>
      <p:sp>
        <p:nvSpPr>
          <p:cNvPr id="5" name="Footer Placeholder 4">
            <a:extLst>
              <a:ext uri="{FF2B5EF4-FFF2-40B4-BE49-F238E27FC236}">
                <a16:creationId xmlns:a16="http://schemas.microsoft.com/office/drawing/2014/main" id="{9658BADB-1808-49D8-8714-05DC50E71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42243-6007-4BA4-908B-53615F49E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B2DE8-144D-40FC-9EB5-27727F5B95D8}" type="slidenum">
              <a:rPr lang="en-US" smtClean="0"/>
              <a:t>‹#›</a:t>
            </a:fld>
            <a:endParaRPr lang="en-US"/>
          </a:p>
        </p:txBody>
      </p:sp>
    </p:spTree>
    <p:extLst>
      <p:ext uri="{BB962C8B-B14F-4D97-AF65-F5344CB8AC3E}">
        <p14:creationId xmlns:p14="http://schemas.microsoft.com/office/powerpoint/2010/main" val="14403407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5EAEA"/>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B59FE6-39DD-9EB4-EF56-FA4FB12FF646}"/>
              </a:ext>
            </a:extLst>
          </p:cNvPr>
          <p:cNvSpPr>
            <a:spLocks noGrp="1" noChangeArrowheads="1"/>
          </p:cNvSpPr>
          <p:nvPr>
            <p:ph type="title"/>
          </p:nvPr>
        </p:nvSpPr>
        <p:spPr bwMode="auto">
          <a:xfrm>
            <a:off x="1341438" y="466725"/>
            <a:ext cx="95091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A176959-3B1B-48AD-405E-C4D4BDC7E4FE}"/>
              </a:ext>
            </a:extLst>
          </p:cNvPr>
          <p:cNvSpPr>
            <a:spLocks noGrp="1" noChangeArrowheads="1"/>
          </p:cNvSpPr>
          <p:nvPr>
            <p:ph type="body" idx="1"/>
          </p:nvPr>
        </p:nvSpPr>
        <p:spPr bwMode="auto">
          <a:xfrm>
            <a:off x="1341438" y="1901825"/>
            <a:ext cx="95091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3">
            <a:extLst>
              <a:ext uri="{FF2B5EF4-FFF2-40B4-BE49-F238E27FC236}">
                <a16:creationId xmlns:a16="http://schemas.microsoft.com/office/drawing/2014/main" id="{2453688F-1CEA-4C44-94BF-1B51076D1C36}"/>
              </a:ext>
            </a:extLst>
          </p:cNvPr>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anchor="ctr"/>
          <a:lstStyle/>
          <a:p>
            <a:pPr algn="ctr" eaLnBrk="1" fontAlgn="auto" hangingPunct="1">
              <a:spcBef>
                <a:spcPts val="0"/>
              </a:spcBef>
              <a:spcAft>
                <a:spcPts val="0"/>
              </a:spcAft>
              <a:defRPr/>
            </a:pPr>
            <a:endParaRPr kern="0" dirty="0">
              <a:solidFill>
                <a:prstClr val="white"/>
              </a:solidFill>
              <a:latin typeface="Euphemia"/>
            </a:endParaRPr>
          </a:p>
        </p:txBody>
      </p:sp>
      <p:sp>
        <p:nvSpPr>
          <p:cNvPr id="5" name="Footer Placeholder 4">
            <a:extLst>
              <a:ext uri="{FF2B5EF4-FFF2-40B4-BE49-F238E27FC236}">
                <a16:creationId xmlns:a16="http://schemas.microsoft.com/office/drawing/2014/main" id="{E124C7B1-520C-41F3-B941-EDE6C69C1C3B}"/>
              </a:ext>
            </a:extLst>
          </p:cNvPr>
          <p:cNvSpPr>
            <a:spLocks noGrp="1"/>
          </p:cNvSpPr>
          <p:nvPr>
            <p:ph type="ftr" sz="quarter" idx="3"/>
          </p:nvPr>
        </p:nvSpPr>
        <p:spPr>
          <a:xfrm>
            <a:off x="1341438" y="6615113"/>
            <a:ext cx="7159625" cy="236537"/>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bg2"/>
                </a:solidFill>
                <a:latin typeface="+mn-lt"/>
              </a:defRPr>
            </a:lvl1pPr>
          </a:lstStyle>
          <a:p>
            <a:pPr>
              <a:defRPr/>
            </a:pPr>
            <a:endParaRPr lang="en-US"/>
          </a:p>
        </p:txBody>
      </p:sp>
      <p:sp>
        <p:nvSpPr>
          <p:cNvPr id="8" name="Rectangle 5">
            <a:extLst>
              <a:ext uri="{FF2B5EF4-FFF2-40B4-BE49-F238E27FC236}">
                <a16:creationId xmlns:a16="http://schemas.microsoft.com/office/drawing/2014/main" id="{0DC98261-EFFA-4D16-A942-A50A1C1D8D40}"/>
              </a:ext>
            </a:extLst>
          </p:cNvPr>
          <p:cNvSpPr/>
          <p:nvPr/>
        </p:nvSpPr>
        <p:spPr bwMode="white">
          <a:xfrm>
            <a:off x="1588" y="6583363"/>
            <a:ext cx="12188825" cy="46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4" name="Date Placeholder 6">
            <a:extLst>
              <a:ext uri="{FF2B5EF4-FFF2-40B4-BE49-F238E27FC236}">
                <a16:creationId xmlns:a16="http://schemas.microsoft.com/office/drawing/2014/main" id="{086F80BF-246D-4AE5-888C-FE2C4E1D9671}"/>
              </a:ext>
            </a:extLst>
          </p:cNvPr>
          <p:cNvSpPr>
            <a:spLocks noGrp="1"/>
          </p:cNvSpPr>
          <p:nvPr>
            <p:ph type="dt" sz="half" idx="2"/>
          </p:nvPr>
        </p:nvSpPr>
        <p:spPr>
          <a:xfrm>
            <a:off x="8875713" y="6615113"/>
            <a:ext cx="960437" cy="236537"/>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bg2"/>
                </a:solidFill>
                <a:latin typeface="+mn-lt"/>
              </a:defRPr>
            </a:lvl1pPr>
          </a:lstStyle>
          <a:p>
            <a:pPr>
              <a:defRPr/>
            </a:pPr>
            <a:endParaRPr lang="en-US"/>
          </a:p>
        </p:txBody>
      </p:sp>
      <p:sp>
        <p:nvSpPr>
          <p:cNvPr id="6" name="Slide Number Placeholder 7">
            <a:extLst>
              <a:ext uri="{FF2B5EF4-FFF2-40B4-BE49-F238E27FC236}">
                <a16:creationId xmlns:a16="http://schemas.microsoft.com/office/drawing/2014/main" id="{2AD7088B-E2D2-43C0-8184-445804AB88F5}"/>
              </a:ext>
            </a:extLst>
          </p:cNvPr>
          <p:cNvSpPr>
            <a:spLocks noGrp="1"/>
          </p:cNvSpPr>
          <p:nvPr>
            <p:ph type="sldNum" sz="quarter" idx="4"/>
          </p:nvPr>
        </p:nvSpPr>
        <p:spPr>
          <a:xfrm>
            <a:off x="10210800" y="6615113"/>
            <a:ext cx="639763"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2"/>
                </a:solidFill>
              </a:defRPr>
            </a:lvl1pPr>
          </a:lstStyle>
          <a:p>
            <a:fld id="{6455AE34-C9D4-5A48-AC09-7F9E4384D0C0}" type="slidenum">
              <a:rPr lang="en-US" altLang="en-US"/>
              <a:pPr/>
              <a:t>‹#›</a:t>
            </a:fld>
            <a:endParaRPr lang="en-US" altLang="en-US"/>
          </a:p>
        </p:txBody>
      </p:sp>
    </p:spTree>
    <p:extLst>
      <p:ext uri="{BB962C8B-B14F-4D97-AF65-F5344CB8AC3E}">
        <p14:creationId xmlns:p14="http://schemas.microsoft.com/office/powerpoint/2010/main" val="16410923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fade/>
  </p:transition>
  <p:hf hdr="0" ftr="0" dt="0"/>
  <p:txStyles>
    <p:titleStyle>
      <a:lvl1pPr algn="l" rtl="0" eaLnBrk="0" fontAlgn="base" hangingPunct="0">
        <a:lnSpc>
          <a:spcPct val="90000"/>
        </a:lnSpc>
        <a:spcBef>
          <a:spcPct val="0"/>
        </a:spcBef>
        <a:spcAft>
          <a:spcPct val="0"/>
        </a:spcAft>
        <a:buFont typeface="Arial" panose="020B0604020202020204" pitchFamily="34" charset="0"/>
        <a:defRPr sz="3400" kern="1200">
          <a:solidFill>
            <a:srgbClr val="1D243C"/>
          </a:solidFill>
          <a:latin typeface="+mj-lt"/>
          <a:ea typeface="+mj-ea"/>
          <a:cs typeface="+mj-cs"/>
        </a:defRPr>
      </a:lvl1pPr>
      <a:lvl2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2pPr>
      <a:lvl3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3pPr>
      <a:lvl4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4pPr>
      <a:lvl5pPr algn="l" rtl="0" eaLnBrk="0" fontAlgn="base" hangingPunct="0">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5pPr>
      <a:lvl6pPr marL="4572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6pPr>
      <a:lvl7pPr marL="9144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7pPr>
      <a:lvl8pPr marL="13716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8pPr>
      <a:lvl9pPr marL="1828800" algn="l" rtl="0" fontAlgn="base">
        <a:lnSpc>
          <a:spcPct val="90000"/>
        </a:lnSpc>
        <a:spcBef>
          <a:spcPct val="0"/>
        </a:spcBef>
        <a:spcAft>
          <a:spcPct val="0"/>
        </a:spcAft>
        <a:buFont typeface="Arial" panose="020B0604020202020204" pitchFamily="34" charset="0"/>
        <a:defRPr sz="3400">
          <a:solidFill>
            <a:srgbClr val="1D243C"/>
          </a:solidFill>
          <a:latin typeface="Corbel" panose="020B0503020204020204" pitchFamily="34" charset="0"/>
        </a:defRPr>
      </a:lvl9pPr>
    </p:titleStyle>
    <p:bodyStyle>
      <a:lvl1pPr marL="273050" indent="-228600" algn="l" rtl="0" eaLnBrk="0" fontAlgn="base" hangingPunct="0">
        <a:lnSpc>
          <a:spcPct val="90000"/>
        </a:lnSpc>
        <a:spcBef>
          <a:spcPts val="1800"/>
        </a:spcBef>
        <a:spcAft>
          <a:spcPct val="0"/>
        </a:spcAft>
        <a:buClr>
          <a:schemeClr val="tx2"/>
        </a:buClr>
        <a:buSzPct val="100000"/>
        <a:buFont typeface="Arial" panose="020B0604020202020204" pitchFamily="34" charset="0"/>
        <a:buChar char="▪"/>
        <a:defRPr sz="2000" kern="1200">
          <a:solidFill>
            <a:schemeClr val="tx2"/>
          </a:solidFill>
          <a:latin typeface="+mn-lt"/>
          <a:ea typeface="+mn-ea"/>
          <a:cs typeface="+mn-cs"/>
        </a:defRPr>
      </a:lvl1pPr>
      <a:lvl2pPr marL="593725" indent="-228600" algn="l" rtl="0" eaLnBrk="0" fontAlgn="base" hangingPunct="0">
        <a:lnSpc>
          <a:spcPct val="90000"/>
        </a:lnSpc>
        <a:spcBef>
          <a:spcPts val="1000"/>
        </a:spcBef>
        <a:spcAft>
          <a:spcPct val="0"/>
        </a:spcAft>
        <a:buClr>
          <a:schemeClr val="tx2"/>
        </a:buClr>
        <a:buSzPct val="100000"/>
        <a:buFont typeface="Arial" panose="020B0604020202020204" pitchFamily="34" charset="0"/>
        <a:buChar char="▪"/>
        <a:defRPr kern="1200">
          <a:solidFill>
            <a:schemeClr val="tx2"/>
          </a:solidFill>
          <a:latin typeface="+mn-lt"/>
          <a:ea typeface="+mn-ea"/>
          <a:cs typeface="+mn-cs"/>
        </a:defRPr>
      </a:lvl2pPr>
      <a:lvl3pPr marL="914400"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233488"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400" kern="1200">
          <a:solidFill>
            <a:schemeClr val="tx2"/>
          </a:solidFill>
          <a:latin typeface="+mn-lt"/>
          <a:ea typeface="+mn-ea"/>
          <a:cs typeface="+mn-cs"/>
        </a:defRPr>
      </a:lvl4pPr>
      <a:lvl5pPr marL="1554163" indent="-228600" algn="l" rtl="0" eaLnBrk="0" fontAlgn="base" hangingPunct="0">
        <a:lnSpc>
          <a:spcPct val="90000"/>
        </a:lnSpc>
        <a:spcBef>
          <a:spcPts val="800"/>
        </a:spcBef>
        <a:spcAft>
          <a:spcPct val="0"/>
        </a:spcAft>
        <a:buClr>
          <a:schemeClr val="tx2"/>
        </a:buClr>
        <a:buSzPct val="100000"/>
        <a:buFont typeface="Arial" panose="020B0604020202020204"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KATHYL@VT.EDU" TargetMode="External"/><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844104" y="149292"/>
            <a:ext cx="10515600" cy="729962"/>
          </a:xfrm>
        </p:spPr>
        <p:txBody>
          <a:bodyPr/>
          <a:lstStyle/>
          <a:p>
            <a:pPr algn="ctr"/>
            <a:r>
              <a:rPr lang="en-US" b="1" i="0" dirty="0">
                <a:solidFill>
                  <a:srgbClr val="000099"/>
                </a:solidFill>
                <a:effectLst/>
                <a:latin typeface="Calibri" panose="020F0502020204030204" pitchFamily="34" charset="0"/>
              </a:rPr>
              <a:t>Workshops, Meetings, &amp; International</a:t>
            </a:r>
            <a:endParaRPr lang="en-US" b="1" dirty="0">
              <a:solidFill>
                <a:srgbClr val="000099"/>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Rectangle 22">
            <a:extLst>
              <a:ext uri="{FF2B5EF4-FFF2-40B4-BE49-F238E27FC236}">
                <a16:creationId xmlns:a16="http://schemas.microsoft.com/office/drawing/2014/main" id="{B97A7750-15E2-99C1-AE01-0057D1821BBC}"/>
              </a:ext>
            </a:extLst>
          </p:cNvPr>
          <p:cNvSpPr>
            <a:spLocks noChangeArrowheads="1"/>
          </p:cNvSpPr>
          <p:nvPr/>
        </p:nvSpPr>
        <p:spPr bwMode="auto">
          <a:xfrm>
            <a:off x="908442" y="1059245"/>
            <a:ext cx="10515600" cy="489475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eaLnBrk="0" fontAlgn="base" hangingPunct="0">
              <a:lnSpc>
                <a:spcPct val="120000"/>
              </a:lnSpc>
              <a:spcBef>
                <a:spcPct val="0"/>
              </a:spcBef>
              <a:spcAft>
                <a:spcPct val="0"/>
              </a:spcAft>
              <a:buClr>
                <a:srgbClr val="FFC000"/>
              </a:buClr>
              <a:defRPr/>
            </a:pPr>
            <a:r>
              <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Workshop Report (Marc provided report by Zoom during pre-meeting)</a:t>
            </a:r>
          </a:p>
          <a:p>
            <a:pPr marL="1028700" lvl="1" eaLnBrk="0" fontAlgn="base" hangingPunct="0">
              <a:lnSpc>
                <a:spcPct val="120000"/>
              </a:lnSpc>
              <a:spcBef>
                <a:spcPct val="0"/>
              </a:spcBef>
              <a:spcAft>
                <a:spcPct val="0"/>
              </a:spcAft>
              <a:buClr>
                <a:srgbClr val="FFC000"/>
              </a:buClr>
              <a:defRPr/>
            </a:pPr>
            <a:r>
              <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2025 Fluoropolymer Workshop Proposal </a:t>
            </a:r>
            <a:r>
              <a:rPr kumimoji="0" lang="en-US" sz="1800" b="1" i="0" strike="noStrike" kern="1200" cap="none" spc="0" normalizeH="0" baseline="0" noProof="0" dirty="0">
                <a:ln>
                  <a:noFill/>
                </a:ln>
                <a:solidFill>
                  <a:srgbClr val="C00000"/>
                </a:solidFill>
                <a:effectLst/>
                <a:uLnTx/>
                <a:uFillTx/>
                <a:latin typeface="Arial" panose="020B0604020202020204" pitchFamily="34" charset="0"/>
                <a:ea typeface="+mn-ea"/>
                <a:cs typeface="+mn-cs"/>
              </a:rPr>
              <a:t>(Vote Required)</a:t>
            </a:r>
          </a:p>
          <a:p>
            <a:pPr marL="1028700" lvl="1" eaLnBrk="0" fontAlgn="base" hangingPunct="0">
              <a:lnSpc>
                <a:spcPct val="120000"/>
              </a:lnSpc>
              <a:spcBef>
                <a:spcPct val="0"/>
              </a:spcBef>
              <a:spcAft>
                <a:spcPct val="0"/>
              </a:spcAft>
              <a:buClr>
                <a:srgbClr val="FFC000"/>
              </a:buClr>
              <a:defRPr/>
            </a:pPr>
            <a:r>
              <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Review Potential Workshop Chair Change</a:t>
            </a:r>
          </a:p>
          <a:p>
            <a:pPr marL="1028700" lvl="1" eaLnBrk="0" fontAlgn="base" hangingPunct="0">
              <a:lnSpc>
                <a:spcPct val="120000"/>
              </a:lnSpc>
              <a:spcBef>
                <a:spcPct val="0"/>
              </a:spcBef>
              <a:spcAft>
                <a:spcPct val="0"/>
              </a:spcAft>
              <a:buClr>
                <a:srgbClr val="FFC000"/>
              </a:buClr>
              <a:defRPr/>
            </a:pPr>
            <a:r>
              <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Past Chair Attendance Experience / Future </a:t>
            </a:r>
            <a:r>
              <a:rPr kumimoji="0" lang="en-US" sz="1800" b="1" i="0" strike="noStrike" kern="1200" cap="none" spc="0" normalizeH="0" baseline="0" noProof="0" dirty="0" err="1">
                <a:ln>
                  <a:noFill/>
                </a:ln>
                <a:solidFill>
                  <a:srgbClr val="000099"/>
                </a:solidFill>
                <a:effectLst/>
                <a:uLnTx/>
                <a:uFillTx/>
                <a:latin typeface="Arial" panose="020B0604020202020204" pitchFamily="34" charset="0"/>
                <a:ea typeface="+mn-ea"/>
                <a:cs typeface="+mn-cs"/>
              </a:rPr>
              <a:t>ExComm</a:t>
            </a:r>
            <a:r>
              <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 Officer Discount (Allan G.)</a:t>
            </a:r>
          </a:p>
          <a:p>
            <a:pPr marL="1028700" lvl="1" eaLnBrk="0" fontAlgn="base" hangingPunct="0">
              <a:lnSpc>
                <a:spcPct val="120000"/>
              </a:lnSpc>
              <a:spcBef>
                <a:spcPct val="0"/>
              </a:spcBef>
              <a:spcAft>
                <a:spcPct val="0"/>
              </a:spcAft>
              <a:buClr>
                <a:srgbClr val="FFC000"/>
              </a:buClr>
              <a:defRPr/>
            </a:pPr>
            <a:r>
              <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National Graduate Research Polymer Conference </a:t>
            </a:r>
            <a:r>
              <a:rPr kumimoji="0" lang="en-US" sz="1800" b="1" i="0" strike="noStrike" kern="1200" cap="none" spc="0" normalizeH="0" baseline="0" noProof="0" dirty="0">
                <a:ln>
                  <a:noFill/>
                </a:ln>
                <a:solidFill>
                  <a:srgbClr val="C00000"/>
                </a:solidFill>
                <a:effectLst/>
                <a:uLnTx/>
                <a:uFillTx/>
                <a:latin typeface="Arial" panose="020B0604020202020204" pitchFamily="34" charset="0"/>
                <a:ea typeface="+mn-ea"/>
                <a:cs typeface="+mn-cs"/>
              </a:rPr>
              <a:t>(Vote Required)</a:t>
            </a:r>
            <a:endPar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eaLnBrk="0" fontAlgn="base" hangingPunct="0">
              <a:lnSpc>
                <a:spcPct val="120000"/>
              </a:lnSpc>
              <a:spcBef>
                <a:spcPct val="0"/>
              </a:spcBef>
              <a:spcAft>
                <a:spcPct val="0"/>
              </a:spcAft>
              <a:buClr>
                <a:srgbClr val="FFC000"/>
              </a:buClr>
              <a:buNone/>
              <a:defRPr/>
            </a:pPr>
            <a:endPar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285750" indent="-285750" eaLnBrk="0" fontAlgn="base" hangingPunct="0">
              <a:lnSpc>
                <a:spcPct val="120000"/>
              </a:lnSpc>
              <a:spcBef>
                <a:spcPct val="0"/>
              </a:spcBef>
              <a:spcAft>
                <a:spcPct val="0"/>
              </a:spcAft>
              <a:buClr>
                <a:srgbClr val="FFC000"/>
              </a:buClr>
              <a:defRPr/>
            </a:pPr>
            <a:r>
              <a:rPr kumimoji="0" lang="en-US" sz="2000" b="1" i="0" strike="noStrike" kern="1200" cap="none" spc="0" normalizeH="0" baseline="0" noProof="0" dirty="0" err="1">
                <a:ln>
                  <a:noFill/>
                </a:ln>
                <a:solidFill>
                  <a:srgbClr val="000099"/>
                </a:solidFill>
                <a:effectLst/>
                <a:uLnTx/>
                <a:uFillTx/>
                <a:latin typeface="Arial" panose="020B0604020202020204" pitchFamily="34" charset="0"/>
                <a:ea typeface="+mn-ea"/>
                <a:cs typeface="+mn-cs"/>
              </a:rPr>
              <a:t>PoWers</a:t>
            </a:r>
            <a:r>
              <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r>
              <a:rPr lang="en-US" sz="2000" b="1" dirty="0">
                <a:solidFill>
                  <a:srgbClr val="000099"/>
                </a:solidFill>
                <a:latin typeface="Arial" panose="020B0604020202020204" pitchFamily="34" charset="0"/>
              </a:rPr>
              <a:t>POLY Business </a:t>
            </a:r>
            <a:r>
              <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Office Support</a:t>
            </a:r>
          </a:p>
          <a:p>
            <a:pPr marL="285750" indent="-285750" eaLnBrk="0" fontAlgn="base" hangingPunct="0">
              <a:lnSpc>
                <a:spcPct val="120000"/>
              </a:lnSpc>
              <a:spcBef>
                <a:spcPct val="0"/>
              </a:spcBef>
              <a:spcAft>
                <a:spcPct val="0"/>
              </a:spcAft>
              <a:buClr>
                <a:srgbClr val="FFC000"/>
              </a:buClr>
              <a:defRPr/>
            </a:pPr>
            <a:endParaRPr lang="en-US" sz="2000" b="1" dirty="0">
              <a:solidFill>
                <a:srgbClr val="000099"/>
              </a:solidFill>
              <a:latin typeface="Arial" panose="020B0604020202020204" pitchFamily="34" charset="0"/>
            </a:endParaRPr>
          </a:p>
          <a:p>
            <a:pPr marL="285750" indent="-285750" eaLnBrk="0" fontAlgn="base" hangingPunct="0">
              <a:lnSpc>
                <a:spcPct val="120000"/>
              </a:lnSpc>
              <a:spcBef>
                <a:spcPct val="0"/>
              </a:spcBef>
              <a:spcAft>
                <a:spcPct val="0"/>
              </a:spcAft>
              <a:buClr>
                <a:srgbClr val="FFC000"/>
              </a:buClr>
              <a:defRPr/>
            </a:pPr>
            <a:r>
              <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International Committee (PPC18) (more detailed update at Spring ACS) </a:t>
            </a:r>
          </a:p>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endPar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285750" indent="-285750" eaLnBrk="0" fontAlgn="base" hangingPunct="0">
              <a:lnSpc>
                <a:spcPct val="120000"/>
              </a:lnSpc>
              <a:spcBef>
                <a:spcPct val="0"/>
              </a:spcBef>
              <a:spcAft>
                <a:spcPct val="0"/>
              </a:spcAft>
              <a:buClr>
                <a:srgbClr val="FFC000"/>
              </a:buClr>
              <a:defRPr/>
            </a:pPr>
            <a:r>
              <a:rPr kumimoji="0" lang="en-US" sz="20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Regional and other Meeting Support, Webinars (no report, will update at Spring ACS) </a:t>
            </a:r>
          </a:p>
          <a:p>
            <a:pPr marL="1028700" lvl="1" eaLnBrk="0" fontAlgn="base" hangingPunct="0">
              <a:lnSpc>
                <a:spcPct val="120000"/>
              </a:lnSpc>
              <a:spcBef>
                <a:spcPct val="0"/>
              </a:spcBef>
              <a:spcAft>
                <a:spcPct val="0"/>
              </a:spcAft>
              <a:buClr>
                <a:srgbClr val="FFC000"/>
              </a:buClr>
              <a:defRPr/>
            </a:pPr>
            <a:r>
              <a:rPr lang="en-US" sz="1800" b="1" dirty="0">
                <a:solidFill>
                  <a:srgbClr val="000099"/>
                </a:solidFill>
                <a:latin typeface="Arial" panose="020B0604020202020204" pitchFamily="34" charset="0"/>
              </a:rPr>
              <a:t>Feb 8 - First 2024 webinar “Better Ion Transport Through Polymer Chemistry: Polymer Electrolytes and Ion-conducting Membranes”</a:t>
            </a:r>
            <a:endParaRPr kumimoji="0" lang="en-US" sz="1800"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8012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Rectangle 22">
            <a:extLst>
              <a:ext uri="{FF2B5EF4-FFF2-40B4-BE49-F238E27FC236}">
                <a16:creationId xmlns:a16="http://schemas.microsoft.com/office/drawing/2014/main" id="{111A5DA6-341B-47DB-8F46-B6C2E5E6F2BA}"/>
              </a:ext>
            </a:extLst>
          </p:cNvPr>
          <p:cNvSpPr>
            <a:spLocks noChangeArrowheads="1"/>
          </p:cNvSpPr>
          <p:nvPr/>
        </p:nvSpPr>
        <p:spPr bwMode="auto">
          <a:xfrm>
            <a:off x="258116" y="939801"/>
            <a:ext cx="11704320" cy="546384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offered to support:</a:t>
            </a:r>
            <a:endParaRPr lang="en-US" i="1" dirty="0">
              <a:solidFill>
                <a:srgbClr val="000000"/>
              </a:solidFill>
              <a:latin typeface="Arial" panose="020B0604020202020204" pitchFamily="34" charset="0"/>
            </a:endParaRPr>
          </a:p>
          <a:p>
            <a:pPr marL="285750" indent="-285750">
              <a:spcBef>
                <a:spcPts val="0"/>
              </a:spcBef>
              <a:spcAft>
                <a:spcPts val="800"/>
              </a:spcAft>
            </a:pPr>
            <a:r>
              <a:rPr lang="en-US" sz="2000" b="0" i="0" u="sng" dirty="0">
                <a:solidFill>
                  <a:srgbClr val="000000"/>
                </a:solidFill>
                <a:effectLst/>
                <a:latin typeface="Calibri" panose="020F0502020204030204" pitchFamily="34" charset="0"/>
              </a:rPr>
              <a:t>Registration</a:t>
            </a:r>
            <a:r>
              <a:rPr lang="en-US" sz="2000" b="0" i="0" dirty="0">
                <a:solidFill>
                  <a:srgbClr val="000000"/>
                </a:solidFill>
                <a:effectLst/>
                <a:latin typeface="Calibri" panose="020F0502020204030204" pitchFamily="34" charset="0"/>
              </a:rPr>
              <a:t>: A Registration website will be developed and a link provided for your attendees to register.  Please provide your registration rates to set up the site in January.  A registration list will be sent to you 1 week before the meeting, one month before, and 8 weeks before. (3x’s total).  </a:t>
            </a:r>
            <a:r>
              <a:rPr lang="en-US" sz="2000" b="0" i="1" dirty="0">
                <a:solidFill>
                  <a:srgbClr val="000000"/>
                </a:solidFill>
                <a:effectLst/>
                <a:latin typeface="Calibri" panose="020F0502020204030204" pitchFamily="34" charset="0"/>
              </a:rPr>
              <a:t>(limited access)</a:t>
            </a:r>
            <a:r>
              <a:rPr lang="en-US" sz="2000" b="0" i="0" dirty="0">
                <a:solidFill>
                  <a:srgbClr val="000000"/>
                </a:solidFill>
                <a:effectLst/>
                <a:latin typeface="Calibri" panose="020F0502020204030204" pitchFamily="34" charset="0"/>
              </a:rPr>
              <a:t> </a:t>
            </a:r>
          </a:p>
          <a:p>
            <a:pPr marL="285750" indent="-285750">
              <a:spcBef>
                <a:spcPts val="0"/>
              </a:spcBef>
              <a:spcAft>
                <a:spcPts val="800"/>
              </a:spcAft>
            </a:pPr>
            <a:r>
              <a:rPr lang="en-US" sz="2000" b="0" i="0" u="sng" dirty="0">
                <a:solidFill>
                  <a:srgbClr val="000000"/>
                </a:solidFill>
                <a:effectLst/>
                <a:latin typeface="Calibri" panose="020F0502020204030204" pitchFamily="34" charset="0"/>
              </a:rPr>
              <a:t>Sponsor Support</a:t>
            </a:r>
            <a:r>
              <a:rPr lang="en-US" sz="2000" b="0" i="0" dirty="0">
                <a:solidFill>
                  <a:srgbClr val="000000"/>
                </a:solidFill>
                <a:effectLst/>
                <a:latin typeface="Calibri" panose="020F0502020204030204" pitchFamily="34" charset="0"/>
              </a:rPr>
              <a:t>: POLY will be glad to collect sponsor support of $1,000 or higher by credit card.  Once contact and arrangements for sponsorship have been made by your team, email Kathy with the contact information and she will invoice and collection support.  Updates will be posted on the website noted below. </a:t>
            </a:r>
          </a:p>
          <a:p>
            <a:pPr marL="285750" indent="-285750">
              <a:spcBef>
                <a:spcPts val="0"/>
              </a:spcBef>
              <a:spcAft>
                <a:spcPts val="800"/>
              </a:spcAft>
            </a:pPr>
            <a:r>
              <a:rPr lang="en-US" sz="2000" b="0" i="0" u="sng" dirty="0">
                <a:solidFill>
                  <a:srgbClr val="000000"/>
                </a:solidFill>
                <a:effectLst/>
                <a:latin typeface="Calibri" panose="020F0502020204030204" pitchFamily="34" charset="0"/>
              </a:rPr>
              <a:t>Staff Participation</a:t>
            </a:r>
            <a:r>
              <a:rPr lang="en-US" sz="2000" b="0" i="0" dirty="0">
                <a:solidFill>
                  <a:srgbClr val="000000"/>
                </a:solidFill>
                <a:effectLst/>
                <a:latin typeface="Calibri" panose="020F0502020204030204" pitchFamily="34" charset="0"/>
              </a:rPr>
              <a:t>: You are welcome to contact the staff with meeting organization questions by email or phone, as needed. Staff will not be available for monthly meetings. </a:t>
            </a:r>
          </a:p>
          <a:p>
            <a:pPr marL="285750" indent="-285750">
              <a:spcBef>
                <a:spcPts val="0"/>
              </a:spcBef>
              <a:spcAft>
                <a:spcPts val="800"/>
              </a:spcAft>
            </a:pPr>
            <a:r>
              <a:rPr lang="en-US" sz="2000" b="0" i="0" u="sng" dirty="0">
                <a:solidFill>
                  <a:srgbClr val="000000"/>
                </a:solidFill>
                <a:effectLst/>
                <a:latin typeface="Calibri" panose="020F0502020204030204" pitchFamily="34" charset="0"/>
              </a:rPr>
              <a:t>Meeting Promotion</a:t>
            </a:r>
            <a:r>
              <a:rPr lang="en-US" sz="2000" b="0" i="0" dirty="0">
                <a:solidFill>
                  <a:srgbClr val="000000"/>
                </a:solidFill>
                <a:effectLst/>
                <a:latin typeface="Calibri" panose="020F0502020204030204" pitchFamily="34" charset="0"/>
              </a:rPr>
              <a:t>: POLY staff will be circulating </a:t>
            </a:r>
            <a:r>
              <a:rPr lang="en-US" sz="2000" b="0" i="0" dirty="0" err="1">
                <a:solidFill>
                  <a:srgbClr val="000000"/>
                </a:solidFill>
                <a:effectLst/>
                <a:latin typeface="Calibri" panose="020F0502020204030204" pitchFamily="34" charset="0"/>
              </a:rPr>
              <a:t>PoWers</a:t>
            </a:r>
            <a:r>
              <a:rPr lang="en-US" sz="2000" b="0" i="0" dirty="0">
                <a:solidFill>
                  <a:srgbClr val="000000"/>
                </a:solidFill>
                <a:effectLst/>
                <a:latin typeface="Calibri" panose="020F0502020204030204" pitchFamily="34" charset="0"/>
              </a:rPr>
              <a:t> meeting announcements to the POLY membership approximately every 6 weeks leading up to the event using the information on your website.  (I encourage you to reach out to PMSE to do something as well) </a:t>
            </a:r>
          </a:p>
          <a:p>
            <a:pPr marL="55563" eaLnBrk="0" fontAlgn="base" hangingPunct="0">
              <a:lnSpc>
                <a:spcPct val="120000"/>
              </a:lnSpc>
              <a:spcBef>
                <a:spcPct val="0"/>
              </a:spcBef>
              <a:spcAft>
                <a:spcPct val="0"/>
              </a:spcAft>
              <a:buClr>
                <a:srgbClr val="FFC000"/>
              </a:buClr>
              <a:buNone/>
              <a:tabLst>
                <a:tab pos="738188" algn="l"/>
                <a:tab pos="1260475" algn="l"/>
              </a:tabLst>
              <a:defRPr/>
            </a:pPr>
            <a:endParaRPr lang="en-US" b="1" dirty="0">
              <a:solidFill>
                <a:srgbClr val="000099"/>
              </a:solidFill>
              <a:latin typeface="Arial" panose="020B0604020202020204" pitchFamily="34" charset="0"/>
            </a:endParaRPr>
          </a:p>
        </p:txBody>
      </p: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844104" y="149292"/>
            <a:ext cx="10515600" cy="729962"/>
          </a:xfrm>
        </p:spPr>
        <p:txBody>
          <a:bodyPr/>
          <a:lstStyle/>
          <a:p>
            <a:pPr algn="ctr"/>
            <a:r>
              <a:rPr lang="en-US" b="1" dirty="0" err="1">
                <a:solidFill>
                  <a:srgbClr val="000099"/>
                </a:solidFill>
                <a:latin typeface="Arial" panose="020B0604020202020204" pitchFamily="34" charset="0"/>
                <a:cs typeface="Arial" panose="020B0604020202020204" pitchFamily="34" charset="0"/>
              </a:rPr>
              <a:t>PoWers</a:t>
            </a:r>
            <a:r>
              <a:rPr lang="en-US" b="1" dirty="0">
                <a:solidFill>
                  <a:srgbClr val="000099"/>
                </a:solidFill>
                <a:latin typeface="Arial" panose="020B0604020202020204" pitchFamily="34" charset="0"/>
                <a:cs typeface="Arial" panose="020B0604020202020204" pitchFamily="34" charset="0"/>
              </a:rPr>
              <a:t> – June 2024</a:t>
            </a: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5337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Rectangle 22">
            <a:extLst>
              <a:ext uri="{FF2B5EF4-FFF2-40B4-BE49-F238E27FC236}">
                <a16:creationId xmlns:a16="http://schemas.microsoft.com/office/drawing/2014/main" id="{111A5DA6-341B-47DB-8F46-B6C2E5E6F2BA}"/>
              </a:ext>
            </a:extLst>
          </p:cNvPr>
          <p:cNvSpPr>
            <a:spLocks noChangeArrowheads="1"/>
          </p:cNvSpPr>
          <p:nvPr/>
        </p:nvSpPr>
        <p:spPr bwMode="auto">
          <a:xfrm>
            <a:off x="258116" y="939801"/>
            <a:ext cx="11704320" cy="546384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offered to support:</a:t>
            </a:r>
            <a:endParaRPr lang="en-US" i="1" dirty="0">
              <a:solidFill>
                <a:srgbClr val="000000"/>
              </a:solidFill>
              <a:latin typeface="Arial" panose="020B0604020202020204" pitchFamily="34" charset="0"/>
            </a:endParaRPr>
          </a:p>
          <a:p>
            <a:pPr marL="285750" indent="-285750">
              <a:spcBef>
                <a:spcPts val="0"/>
              </a:spcBef>
              <a:spcAft>
                <a:spcPts val="800"/>
              </a:spcAft>
            </a:pPr>
            <a:r>
              <a:rPr lang="en-US" sz="2000" b="0" i="0" u="sng" dirty="0">
                <a:solidFill>
                  <a:srgbClr val="000000"/>
                </a:solidFill>
                <a:effectLst/>
                <a:latin typeface="Calibri" panose="020F0502020204030204" pitchFamily="34" charset="0"/>
              </a:rPr>
              <a:t>Refund Distribution</a:t>
            </a:r>
            <a:r>
              <a:rPr lang="en-US" sz="2000" b="0" i="0" dirty="0">
                <a:solidFill>
                  <a:srgbClr val="000000"/>
                </a:solidFill>
                <a:effectLst/>
                <a:latin typeface="Calibri" panose="020F0502020204030204" pitchFamily="34" charset="0"/>
              </a:rPr>
              <a:t>: Collect all required receipts, names for refund checks, and mailing addresses per person. Send the list to Kathy (</a:t>
            </a:r>
            <a:r>
              <a:rPr lang="en-US" sz="2000" b="0" i="0" dirty="0">
                <a:solidFill>
                  <a:srgbClr val="000000"/>
                </a:solidFill>
                <a:effectLst/>
                <a:latin typeface="Calibri" panose="020F0502020204030204" pitchFamily="34" charset="0"/>
                <a:hlinkClick r:id="rId3"/>
              </a:rPr>
              <a:t>KATHYL@VT.EDU</a:t>
            </a:r>
            <a:r>
              <a:rPr lang="en-US" sz="2000" b="0" i="0" dirty="0">
                <a:solidFill>
                  <a:srgbClr val="000000"/>
                </a:solidFill>
                <a:effectLst/>
                <a:latin typeface="Calibri" panose="020F0502020204030204" pitchFamily="34" charset="0"/>
              </a:rPr>
              <a:t>).  Sending out less than 20 checks is preferable. Sending in the request for refunds in a lump about 1-3 times is preferable. (Suggestion: Once in February, April, and post-meeting). POLY can provide a refund check without receipts for $550 or less.  If a refund is higher, receipts are required (copies are fine – this is for tax purposes).  </a:t>
            </a:r>
          </a:p>
          <a:p>
            <a:pPr marL="285750" indent="-285750">
              <a:spcBef>
                <a:spcPts val="0"/>
              </a:spcBef>
              <a:spcAft>
                <a:spcPts val="800"/>
              </a:spcAft>
            </a:pPr>
            <a:r>
              <a:rPr lang="en-US" sz="2000" b="0" i="0" u="sng" dirty="0">
                <a:solidFill>
                  <a:srgbClr val="000000"/>
                </a:solidFill>
                <a:effectLst/>
                <a:latin typeface="Calibri" panose="020F0502020204030204" pitchFamily="34" charset="0"/>
              </a:rPr>
              <a:t>POLY Policy</a:t>
            </a:r>
            <a:r>
              <a:rPr lang="en-US" sz="2000" b="0" i="0" dirty="0">
                <a:solidFill>
                  <a:srgbClr val="000000"/>
                </a:solidFill>
                <a:effectLst/>
                <a:latin typeface="Calibri" panose="020F0502020204030204" pitchFamily="34" charset="0"/>
              </a:rPr>
              <a:t>:  POLY operates on money-in before money-out.  Anticipated income cannot be distributed until received.  A 10% collection fee for sponsor support will be applied.  POLY will charge a $1,000 admin fee for services. This will be deduced from funds received in POLY.  Credit card processing charges are applied by the collection agency and will be deducted from the total. (usually 5% of the charge). See the website link below for details. I understand any remaining support collected by POLY that is unspent by 8/15/2024 will be released by </a:t>
            </a:r>
            <a:r>
              <a:rPr lang="en-US" sz="2000" b="0" i="0" dirty="0" err="1">
                <a:solidFill>
                  <a:srgbClr val="000000"/>
                </a:solidFill>
                <a:effectLst/>
                <a:latin typeface="Calibri" panose="020F0502020204030204" pitchFamily="34" charset="0"/>
              </a:rPr>
              <a:t>PoWers</a:t>
            </a:r>
            <a:r>
              <a:rPr lang="en-US" sz="2000" b="0" i="0" dirty="0">
                <a:solidFill>
                  <a:srgbClr val="000000"/>
                </a:solidFill>
                <a:effectLst/>
                <a:latin typeface="Calibri" panose="020F0502020204030204" pitchFamily="34" charset="0"/>
              </a:rPr>
              <a:t> and donated to POLY for division operation use. No funding will be carried forward for future use nor distributed for purposes other than to support the 2024 </a:t>
            </a:r>
            <a:r>
              <a:rPr lang="en-US" sz="2000" b="0" i="0" dirty="0" err="1">
                <a:solidFill>
                  <a:srgbClr val="000000"/>
                </a:solidFill>
                <a:effectLst/>
                <a:latin typeface="Calibri" panose="020F0502020204030204" pitchFamily="34" charset="0"/>
              </a:rPr>
              <a:t>PoWers</a:t>
            </a:r>
            <a:r>
              <a:rPr lang="en-US" sz="2000" b="0" i="0" dirty="0">
                <a:solidFill>
                  <a:srgbClr val="000000"/>
                </a:solidFill>
                <a:effectLst/>
                <a:latin typeface="Calibri" panose="020F0502020204030204" pitchFamily="34" charset="0"/>
              </a:rPr>
              <a:t> Meeting. </a:t>
            </a:r>
          </a:p>
          <a:p>
            <a:pPr marL="285750" indent="-285750">
              <a:spcBef>
                <a:spcPts val="0"/>
              </a:spcBef>
              <a:spcAft>
                <a:spcPts val="800"/>
              </a:spcAft>
            </a:pPr>
            <a:r>
              <a:rPr lang="en-US" sz="2000" b="0" i="0" u="sng" dirty="0">
                <a:solidFill>
                  <a:srgbClr val="000000"/>
                </a:solidFill>
                <a:effectLst/>
                <a:latin typeface="Calibri" panose="020F0502020204030204" pitchFamily="34" charset="0"/>
              </a:rPr>
              <a:t>Funding Status</a:t>
            </a:r>
            <a:r>
              <a:rPr lang="en-US" sz="2000" b="0" i="0" dirty="0">
                <a:solidFill>
                  <a:srgbClr val="000000"/>
                </a:solidFill>
                <a:effectLst/>
                <a:latin typeface="Calibri" panose="020F0502020204030204" pitchFamily="34" charset="0"/>
              </a:rPr>
              <a:t>:  The Sponsor support status, registration fees collected, POLY fees, and grant funding can be found online.  This is updated weekly.  </a:t>
            </a:r>
            <a:endParaRPr lang="en-US" sz="2000" b="1" dirty="0">
              <a:solidFill>
                <a:srgbClr val="000099"/>
              </a:solidFill>
              <a:latin typeface="Arial" panose="020B0604020202020204" pitchFamily="34" charset="0"/>
            </a:endParaRPr>
          </a:p>
        </p:txBody>
      </p: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844104" y="149292"/>
            <a:ext cx="10515600" cy="729962"/>
          </a:xfrm>
        </p:spPr>
        <p:txBody>
          <a:bodyPr/>
          <a:lstStyle/>
          <a:p>
            <a:pPr algn="ctr"/>
            <a:r>
              <a:rPr lang="en-US" b="1" dirty="0" err="1">
                <a:solidFill>
                  <a:srgbClr val="000099"/>
                </a:solidFill>
                <a:latin typeface="Arial" panose="020B0604020202020204" pitchFamily="34" charset="0"/>
                <a:cs typeface="Arial" panose="020B0604020202020204" pitchFamily="34" charset="0"/>
              </a:rPr>
              <a:t>PoWers</a:t>
            </a:r>
            <a:r>
              <a:rPr lang="en-US" b="1" dirty="0">
                <a:solidFill>
                  <a:srgbClr val="000099"/>
                </a:solidFill>
                <a:latin typeface="Arial" panose="020B0604020202020204" pitchFamily="34" charset="0"/>
                <a:cs typeface="Arial" panose="020B0604020202020204" pitchFamily="34" charset="0"/>
              </a:rPr>
              <a:t> – June 2024</a:t>
            </a: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2863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22"/>
          <p:cNvSpPr>
            <a:spLocks noChangeArrowheads="1"/>
          </p:cNvSpPr>
          <p:nvPr/>
        </p:nvSpPr>
        <p:spPr bwMode="auto">
          <a:xfrm>
            <a:off x="908442" y="1059245"/>
            <a:ext cx="7265739" cy="489475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offered to support PPC18:</a:t>
            </a:r>
            <a:endParaRPr lang="en-US" i="1" dirty="0">
              <a:solidFill>
                <a:srgbClr val="000000"/>
              </a:solidFill>
              <a:latin typeface="Arial" panose="020B0604020202020204" pitchFamily="34" charset="0"/>
            </a:endParaRP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Provide website registration site &amp; collection</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lang="en-US" b="1" dirty="0">
                <a:solidFill>
                  <a:srgbClr val="000099"/>
                </a:solidFill>
                <a:latin typeface="Arial" panose="020B0604020202020204" pitchFamily="34" charset="0"/>
              </a:rPr>
              <a:t>Promote the meeting via Emails/Twitter/Facebook</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Collect Sponsor </a:t>
            </a:r>
            <a:r>
              <a:rPr lang="en-US" b="1" dirty="0">
                <a:solidFill>
                  <a:srgbClr val="000099"/>
                </a:solidFill>
                <a:latin typeface="Arial" panose="020B0604020202020204" pitchFamily="34" charset="0"/>
              </a:rPr>
              <a:t>S</a:t>
            </a:r>
            <a:r>
              <a:rPr kumimoji="0" lang="en-US" b="1" i="0" strike="noStrike" kern="1200" cap="none" spc="0" normalizeH="0" baseline="0" noProof="0" dirty="0" err="1">
                <a:ln>
                  <a:noFill/>
                </a:ln>
                <a:solidFill>
                  <a:srgbClr val="000099"/>
                </a:solidFill>
                <a:effectLst/>
                <a:uLnTx/>
                <a:uFillTx/>
                <a:latin typeface="Arial" panose="020B0604020202020204" pitchFamily="34" charset="0"/>
                <a:ea typeface="+mn-ea"/>
                <a:cs typeface="+mn-cs"/>
              </a:rPr>
              <a:t>upport</a:t>
            </a:r>
            <a:endPar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Distribution of Plenary Speakers &amp; Poster award support</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lang="en-US" b="1" dirty="0">
                <a:solidFill>
                  <a:srgbClr val="000099"/>
                </a:solidFill>
                <a:latin typeface="Arial" panose="020B0604020202020204" pitchFamily="34" charset="0"/>
              </a:rPr>
              <a:t>Sponsoring the event 8K</a:t>
            </a:r>
          </a:p>
          <a:p>
            <a:pPr marL="285750" indent="-285750" eaLnBrk="0" fontAlgn="base" hangingPunct="0">
              <a:lnSpc>
                <a:spcPct val="120000"/>
              </a:lnSpc>
              <a:spcBef>
                <a:spcPct val="0"/>
              </a:spcBef>
              <a:spcAft>
                <a:spcPct val="0"/>
              </a:spcAft>
              <a:buClr>
                <a:srgbClr val="FFC000"/>
              </a:buClr>
              <a:defRPr/>
            </a:pPr>
            <a:endPar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eaLnBrk="0" fontAlgn="base" hangingPunct="0">
              <a:lnSpc>
                <a:spcPct val="120000"/>
              </a:lnSpc>
              <a:spcBef>
                <a:spcPct val="0"/>
              </a:spcBef>
              <a:spcAft>
                <a:spcPct val="0"/>
              </a:spcAft>
              <a:buClr>
                <a:srgbClr val="FFC000"/>
              </a:buClr>
              <a:buNone/>
              <a:defRPr/>
            </a:pPr>
            <a:r>
              <a:rPr lang="en-US" b="1" dirty="0">
                <a:solidFill>
                  <a:srgbClr val="000099"/>
                </a:solidFill>
                <a:latin typeface="Arial" panose="020B0604020202020204" pitchFamily="34" charset="0"/>
              </a:rPr>
              <a:t>In Exchange:</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lang="en-US" b="1" dirty="0">
                <a:solidFill>
                  <a:srgbClr val="000099"/>
                </a:solidFill>
                <a:latin typeface="Arial" panose="020B0604020202020204" pitchFamily="34" charset="0"/>
              </a:rPr>
              <a:t>Charge 4k Admin Fee</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10% Sponsor Collection Fee</a:t>
            </a:r>
          </a:p>
          <a:p>
            <a:pPr marL="55563" eaLnBrk="0" fontAlgn="base" hangingPunct="0">
              <a:lnSpc>
                <a:spcPct val="120000"/>
              </a:lnSpc>
              <a:spcBef>
                <a:spcPct val="0"/>
              </a:spcBef>
              <a:spcAft>
                <a:spcPct val="0"/>
              </a:spcAft>
              <a:buClr>
                <a:srgbClr val="FFC000"/>
              </a:buClr>
              <a:buNone/>
              <a:tabLst>
                <a:tab pos="738188" algn="l"/>
                <a:tab pos="1260475" algn="l"/>
              </a:tabLst>
              <a:defRPr/>
            </a:pPr>
            <a:endParaRPr lang="en-US" b="1" dirty="0">
              <a:solidFill>
                <a:srgbClr val="000099"/>
              </a:solidFill>
              <a:latin typeface="Arial" panose="020B0604020202020204" pitchFamily="34" charset="0"/>
            </a:endParaRPr>
          </a:p>
          <a:p>
            <a:pPr marL="55563" eaLnBrk="0" fontAlgn="base" hangingPunct="0">
              <a:lnSpc>
                <a:spcPct val="120000"/>
              </a:lnSpc>
              <a:spcBef>
                <a:spcPct val="0"/>
              </a:spcBef>
              <a:spcAft>
                <a:spcPct val="0"/>
              </a:spcAft>
              <a:buClr>
                <a:srgbClr val="FFC000"/>
              </a:buClr>
              <a:buNone/>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2024 - Almost complete!  </a:t>
            </a:r>
          </a:p>
          <a:p>
            <a:pPr marL="738188" indent="-285750" eaLnBrk="0" fontAlgn="base" hangingPunct="0">
              <a:lnSpc>
                <a:spcPct val="120000"/>
              </a:lnSpc>
              <a:spcBef>
                <a:spcPct val="0"/>
              </a:spcBef>
              <a:spcAft>
                <a:spcPct val="0"/>
              </a:spcAft>
              <a:buClr>
                <a:srgbClr val="FFC000"/>
              </a:buClr>
              <a:tabLst>
                <a:tab pos="285750" algn="l"/>
                <a:tab pos="8032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needs to process one registration refund </a:t>
            </a:r>
          </a:p>
          <a:p>
            <a:pPr marL="738188" indent="-285750" eaLnBrk="0" fontAlgn="base" hangingPunct="0">
              <a:lnSpc>
                <a:spcPct val="120000"/>
              </a:lnSpc>
              <a:spcBef>
                <a:spcPct val="0"/>
              </a:spcBef>
              <a:spcAft>
                <a:spcPct val="0"/>
              </a:spcAft>
              <a:buClr>
                <a:srgbClr val="FFC000"/>
              </a:buClr>
              <a:tabLst>
                <a:tab pos="285750" algn="l"/>
                <a:tab pos="8032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PPC will send $720 refund which will close out the budget</a:t>
            </a:r>
          </a:p>
        </p:txBody>
      </p:sp>
      <p:sp>
        <p:nvSpPr>
          <p:cNvPr id="12" name="Title 1">
            <a:extLst>
              <a:ext uri="{FF2B5EF4-FFF2-40B4-BE49-F238E27FC236}">
                <a16:creationId xmlns:a16="http://schemas.microsoft.com/office/drawing/2014/main" id="{2A463CEC-DB8F-4439-9103-ED3A39D2473B}"/>
              </a:ext>
            </a:extLst>
          </p:cNvPr>
          <p:cNvSpPr>
            <a:spLocks noGrp="1"/>
          </p:cNvSpPr>
          <p:nvPr>
            <p:ph type="title"/>
          </p:nvPr>
        </p:nvSpPr>
        <p:spPr>
          <a:xfrm>
            <a:off x="844104" y="149292"/>
            <a:ext cx="10515600" cy="729962"/>
          </a:xfrm>
        </p:spPr>
        <p:txBody>
          <a:bodyPr/>
          <a:lstStyle/>
          <a:p>
            <a:pPr algn="ctr"/>
            <a:r>
              <a:rPr lang="en-US" b="1" dirty="0">
                <a:solidFill>
                  <a:srgbClr val="000099"/>
                </a:solidFill>
                <a:latin typeface="Arial" panose="020B0604020202020204" pitchFamily="34" charset="0"/>
                <a:cs typeface="Arial" panose="020B0604020202020204" pitchFamily="34" charset="0"/>
              </a:rPr>
              <a:t>PPC18  - December 2023</a:t>
            </a:r>
          </a:p>
        </p:txBody>
      </p: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22A9D06-6491-4826-9661-F3D33513073D}"/>
              </a:ext>
            </a:extLst>
          </p:cNvPr>
          <p:cNvPicPr>
            <a:picLocks noChangeAspect="1"/>
          </p:cNvPicPr>
          <p:nvPr/>
        </p:nvPicPr>
        <p:blipFill rotWithShape="1">
          <a:blip r:embed="rId4">
            <a:extLst>
              <a:ext uri="{28A0092B-C50C-407E-A947-70E740481C1C}">
                <a14:useLocalDpi xmlns:a14="http://schemas.microsoft.com/office/drawing/2010/main" val="0"/>
              </a:ext>
            </a:extLst>
          </a:blip>
          <a:srcRect l="1" r="1911"/>
          <a:stretch/>
        </p:blipFill>
        <p:spPr>
          <a:xfrm>
            <a:off x="8275781" y="889999"/>
            <a:ext cx="3602183" cy="5807483"/>
          </a:xfrm>
          <a:prstGeom prst="rect">
            <a:avLst/>
          </a:prstGeom>
        </p:spPr>
      </p:pic>
    </p:spTree>
    <p:extLst>
      <p:ext uri="{BB962C8B-B14F-4D97-AF65-F5344CB8AC3E}">
        <p14:creationId xmlns:p14="http://schemas.microsoft.com/office/powerpoint/2010/main" val="17615477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B2F66842-283D-40A1-8181-86AFAA677DED}"/>
              </a:ext>
            </a:extLst>
          </p:cNvPr>
          <p:cNvGraphicFramePr>
            <a:graphicFrameLocks noGrp="1"/>
          </p:cNvGraphicFramePr>
          <p:nvPr/>
        </p:nvGraphicFramePr>
        <p:xfrm>
          <a:off x="5489439" y="1152294"/>
          <a:ext cx="6539276" cy="1417828"/>
        </p:xfrm>
        <a:graphic>
          <a:graphicData uri="http://schemas.openxmlformats.org/drawingml/2006/table">
            <a:tbl>
              <a:tblPr firstRow="1" firstCol="1" bandRow="1">
                <a:tableStyleId>{0505E3EF-67EA-436B-97B2-0124C06EBD24}</a:tableStyleId>
              </a:tblPr>
              <a:tblGrid>
                <a:gridCol w="2250866">
                  <a:extLst>
                    <a:ext uri="{9D8B030D-6E8A-4147-A177-3AD203B41FA5}">
                      <a16:colId xmlns:a16="http://schemas.microsoft.com/office/drawing/2014/main" val="2119710191"/>
                    </a:ext>
                  </a:extLst>
                </a:gridCol>
                <a:gridCol w="4288410">
                  <a:extLst>
                    <a:ext uri="{9D8B030D-6E8A-4147-A177-3AD203B41FA5}">
                      <a16:colId xmlns:a16="http://schemas.microsoft.com/office/drawing/2014/main" val="3942159417"/>
                    </a:ext>
                  </a:extLst>
                </a:gridCol>
              </a:tblGrid>
              <a:tr h="1013154">
                <a:tc>
                  <a:txBody>
                    <a:bodyPr/>
                    <a:lstStyle/>
                    <a:p>
                      <a:pPr marL="171450" indent="0">
                        <a:lnSpc>
                          <a:spcPct val="150000"/>
                        </a:lnSpc>
                      </a:pPr>
                      <a:r>
                        <a:rPr lang="en-US" sz="1600" b="0" dirty="0">
                          <a:latin typeface="Arial" panose="020B0604020202020204" pitchFamily="34" charset="0"/>
                          <a:cs typeface="Arial" panose="020B0604020202020204" pitchFamily="34" charset="0"/>
                        </a:rPr>
                        <a:t>87 Total Attendees</a:t>
                      </a:r>
                    </a:p>
                    <a:p>
                      <a:pPr marL="171450" indent="0">
                        <a:lnSpc>
                          <a:spcPct val="150000"/>
                        </a:lnSpc>
                      </a:pPr>
                      <a:r>
                        <a:rPr lang="en-US" sz="1600" b="0" dirty="0">
                          <a:latin typeface="Arial" panose="020B0604020202020204" pitchFamily="34" charset="0"/>
                          <a:cs typeface="Arial" panose="020B0604020202020204" pitchFamily="34" charset="0"/>
                        </a:rPr>
                        <a:t>35 Speakers</a:t>
                      </a:r>
                    </a:p>
                    <a:p>
                      <a:pPr marL="171450" indent="0">
                        <a:lnSpc>
                          <a:spcPct val="150000"/>
                        </a:lnSpc>
                      </a:pPr>
                      <a:r>
                        <a:rPr lang="en-US" sz="1600" b="0" dirty="0">
                          <a:latin typeface="Arial" panose="020B0604020202020204" pitchFamily="34" charset="0"/>
                          <a:cs typeface="Arial" panose="020B0604020202020204" pitchFamily="34" charset="0"/>
                        </a:rPr>
                        <a:t>18+ Posters </a:t>
                      </a:r>
                    </a:p>
                    <a:p>
                      <a:pPr marL="171450" indent="0">
                        <a:lnSpc>
                          <a:spcPct val="150000"/>
                        </a:lnSpc>
                      </a:pPr>
                      <a:r>
                        <a:rPr lang="en-US" sz="1600" b="0" dirty="0">
                          <a:latin typeface="Arial" panose="020B0604020202020204" pitchFamily="34" charset="0"/>
                          <a:cs typeface="Arial" panose="020B0604020202020204" pitchFamily="34" charset="0"/>
                        </a:rPr>
                        <a:t>9 Sponsors</a:t>
                      </a:r>
                      <a:endParaRPr lang="en-US" sz="1600" b="0" dirty="0">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tabLst>
                          <a:tab pos="685800" algn="r"/>
                          <a:tab pos="800100" algn="l"/>
                        </a:tabLst>
                      </a:pPr>
                      <a:r>
                        <a:rPr lang="en-US" sz="1600" b="0" u="sng" dirty="0">
                          <a:latin typeface="Arial" panose="020B0604020202020204" pitchFamily="34" charset="0"/>
                          <a:ea typeface="Calibri" panose="020F0502020204030204" pitchFamily="34" charset="0"/>
                          <a:cs typeface="Arial" panose="020B0604020202020204" pitchFamily="34" charset="0"/>
                        </a:rPr>
                        <a:t>Budget Overview</a:t>
                      </a:r>
                      <a:r>
                        <a:rPr lang="en-US" sz="1600" b="0" dirty="0">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$62,972 	Income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0" u="sng" dirty="0">
                          <a:latin typeface="Arial" panose="020B0604020202020204" pitchFamily="34" charset="0"/>
                          <a:ea typeface="Calibri" panose="020F0502020204030204" pitchFamily="34" charset="0"/>
                          <a:cs typeface="Arial" panose="020B0604020202020204" pitchFamily="34" charset="0"/>
                        </a:rPr>
                        <a:t>$62,637 	Expenses (including 15k Admin Fee)</a:t>
                      </a:r>
                    </a:p>
                    <a:p>
                      <a:pPr marL="0" marR="0">
                        <a:lnSpc>
                          <a:spcPct val="150000"/>
                        </a:lnSpc>
                        <a:spcBef>
                          <a:spcPts val="0"/>
                        </a:spcBef>
                        <a:spcAft>
                          <a:spcPts val="0"/>
                        </a:spcAft>
                        <a:tabLst>
                          <a:tab pos="685800" algn="r"/>
                          <a:tab pos="80010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$335	Meeting Gains to POLY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2845"/>
                  </a:ext>
                </a:extLst>
              </a:tr>
            </a:tbl>
          </a:graphicData>
        </a:graphic>
      </p:graphicFrame>
      <p:sp>
        <p:nvSpPr>
          <p:cNvPr id="4" name="Freeform: Shape 18">
            <a:extLst>
              <a:ext uri="{FF2B5EF4-FFF2-40B4-BE49-F238E27FC236}">
                <a16:creationId xmlns:a16="http://schemas.microsoft.com/office/drawing/2014/main" id="{6E5B5C1D-FA8B-4ED6-93BC-03F45FDA629A}"/>
              </a:ext>
            </a:extLst>
          </p:cNvPr>
          <p:cNvSpPr>
            <a:spLocks noChangeAspect="1"/>
          </p:cNvSpPr>
          <p:nvPr/>
        </p:nvSpPr>
        <p:spPr>
          <a:xfrm>
            <a:off x="352425" y="120555"/>
            <a:ext cx="703263" cy="69373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22531" name="Title 1">
            <a:extLst>
              <a:ext uri="{FF2B5EF4-FFF2-40B4-BE49-F238E27FC236}">
                <a16:creationId xmlns:a16="http://schemas.microsoft.com/office/drawing/2014/main" id="{59DDD098-E32F-70D3-A949-DB817A229697}"/>
              </a:ext>
            </a:extLst>
          </p:cNvPr>
          <p:cNvSpPr>
            <a:spLocks noGrp="1" noChangeArrowheads="1"/>
          </p:cNvSpPr>
          <p:nvPr>
            <p:ph type="title"/>
          </p:nvPr>
        </p:nvSpPr>
        <p:spPr>
          <a:xfrm>
            <a:off x="1055688" y="177980"/>
            <a:ext cx="11110186" cy="557933"/>
          </a:xfrm>
        </p:spPr>
        <p:txBody>
          <a:bodyPr/>
          <a:lstStyle/>
          <a:p>
            <a:pPr eaLnBrk="1" hangingPunct="1"/>
            <a:r>
              <a:rPr lang="en-US" altLang="en-US" sz="4000" b="1" dirty="0"/>
              <a:t>2023 POLY Workshops</a:t>
            </a:r>
          </a:p>
        </p:txBody>
      </p:sp>
      <p:pic>
        <p:nvPicPr>
          <p:cNvPr id="22541" name="Picture 2" descr="header.jpg">
            <a:extLst>
              <a:ext uri="{FF2B5EF4-FFF2-40B4-BE49-F238E27FC236}">
                <a16:creationId xmlns:a16="http://schemas.microsoft.com/office/drawing/2014/main" id="{A7F600FE-F3BF-CA6E-9D63-B9B6BB3D0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9" t="6075" r="-395" b="2249"/>
          <a:stretch/>
        </p:blipFill>
        <p:spPr bwMode="auto">
          <a:xfrm>
            <a:off x="26126" y="987648"/>
            <a:ext cx="5437187" cy="256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6CA2557B-1C8D-4231-8E85-995F5E4DD294}"/>
              </a:ext>
            </a:extLst>
          </p:cNvPr>
          <p:cNvGraphicFramePr>
            <a:graphicFrameLocks noGrp="1"/>
          </p:cNvGraphicFramePr>
          <p:nvPr/>
        </p:nvGraphicFramePr>
        <p:xfrm>
          <a:off x="5489440" y="3956415"/>
          <a:ext cx="6539276" cy="1417828"/>
        </p:xfrm>
        <a:graphic>
          <a:graphicData uri="http://schemas.openxmlformats.org/drawingml/2006/table">
            <a:tbl>
              <a:tblPr firstRow="1" firstCol="1" bandRow="1">
                <a:tableStyleId>{0505E3EF-67EA-436B-97B2-0124C06EBD24}</a:tableStyleId>
              </a:tblPr>
              <a:tblGrid>
                <a:gridCol w="2269291">
                  <a:extLst>
                    <a:ext uri="{9D8B030D-6E8A-4147-A177-3AD203B41FA5}">
                      <a16:colId xmlns:a16="http://schemas.microsoft.com/office/drawing/2014/main" val="2119710191"/>
                    </a:ext>
                  </a:extLst>
                </a:gridCol>
                <a:gridCol w="4269985">
                  <a:extLst>
                    <a:ext uri="{9D8B030D-6E8A-4147-A177-3AD203B41FA5}">
                      <a16:colId xmlns:a16="http://schemas.microsoft.com/office/drawing/2014/main" val="3942159417"/>
                    </a:ext>
                  </a:extLst>
                </a:gridCol>
              </a:tblGrid>
              <a:tr h="1290637">
                <a:tc>
                  <a:txBody>
                    <a:bodyPr/>
                    <a:lstStyle/>
                    <a:p>
                      <a:pPr marL="114300" indent="0" algn="l">
                        <a:lnSpc>
                          <a:spcPct val="150000"/>
                        </a:lnSpc>
                      </a:pPr>
                      <a:r>
                        <a:rPr lang="en-US" sz="1600" b="0" dirty="0">
                          <a:solidFill>
                            <a:schemeClr val="tx1"/>
                          </a:solidFill>
                          <a:latin typeface="Arial" panose="020B0604020202020204" pitchFamily="34" charset="0"/>
                          <a:cs typeface="Arial" panose="020B0604020202020204" pitchFamily="34" charset="0"/>
                        </a:rPr>
                        <a:t>81 Total Attendees</a:t>
                      </a:r>
                    </a:p>
                    <a:p>
                      <a:pPr marL="114300" indent="0" algn="l">
                        <a:lnSpc>
                          <a:spcPct val="150000"/>
                        </a:lnSpc>
                      </a:pPr>
                      <a:r>
                        <a:rPr lang="en-US" sz="1600" b="0" dirty="0">
                          <a:solidFill>
                            <a:schemeClr val="tx1"/>
                          </a:solidFill>
                          <a:latin typeface="Arial" panose="020B0604020202020204" pitchFamily="34" charset="0"/>
                          <a:cs typeface="Arial" panose="020B0604020202020204" pitchFamily="34" charset="0"/>
                        </a:rPr>
                        <a:t>32 Speakers</a:t>
                      </a:r>
                    </a:p>
                    <a:p>
                      <a:pPr marL="114300" indent="0" algn="l">
                        <a:lnSpc>
                          <a:spcPct val="150000"/>
                        </a:lnSpc>
                      </a:pPr>
                      <a:r>
                        <a:rPr lang="en-US" sz="1600" b="0" dirty="0">
                          <a:solidFill>
                            <a:schemeClr val="tx1"/>
                          </a:solidFill>
                          <a:latin typeface="Arial" panose="020B0604020202020204" pitchFamily="34" charset="0"/>
                          <a:cs typeface="Arial" panose="020B0604020202020204" pitchFamily="34" charset="0"/>
                        </a:rPr>
                        <a:t>35 Posters </a:t>
                      </a:r>
                    </a:p>
                    <a:p>
                      <a:pPr marL="114300" indent="0" algn="l">
                        <a:lnSpc>
                          <a:spcPct val="150000"/>
                        </a:lnSpc>
                      </a:pPr>
                      <a:r>
                        <a:rPr lang="en-US" sz="1600" b="0" dirty="0">
                          <a:solidFill>
                            <a:schemeClr val="tx1"/>
                          </a:solidFill>
                          <a:latin typeface="Arial" panose="020B0604020202020204" pitchFamily="34" charset="0"/>
                          <a:cs typeface="Arial" panose="020B0604020202020204" pitchFamily="34" charset="0"/>
                        </a:rPr>
                        <a:t>12 Sponsors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50000"/>
                        </a:lnSpc>
                        <a:spcBef>
                          <a:spcPts val="0"/>
                        </a:spcBef>
                        <a:spcAft>
                          <a:spcPts val="0"/>
                        </a:spcAft>
                        <a:tabLst>
                          <a:tab pos="685800" algn="r"/>
                          <a:tab pos="971550" algn="l"/>
                        </a:tabLst>
                      </a:pPr>
                      <a:r>
                        <a:rPr lang="en-US" sz="1600" b="0" u="sng" dirty="0">
                          <a:latin typeface="Arial" panose="020B0604020202020204" pitchFamily="34" charset="0"/>
                          <a:ea typeface="Calibri" panose="020F0502020204030204" pitchFamily="34" charset="0"/>
                          <a:cs typeface="Arial" panose="020B0604020202020204" pitchFamily="34" charset="0"/>
                        </a:rPr>
                        <a:t>Budget Overview</a:t>
                      </a:r>
                      <a:r>
                        <a:rPr lang="en-US" sz="1600" b="0" dirty="0">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0"/>
                        </a:spcBef>
                        <a:spcAft>
                          <a:spcPts val="0"/>
                        </a:spcAft>
                        <a:tabLst>
                          <a:tab pos="685800" algn="r"/>
                          <a:tab pos="971550" algn="l"/>
                        </a:tabLst>
                      </a:pPr>
                      <a:r>
                        <a:rPr lang="en-US" sz="1600" b="0" dirty="0">
                          <a:latin typeface="Arial" panose="020B0604020202020204" pitchFamily="34" charset="0"/>
                          <a:ea typeface="Calibri" panose="020F0502020204030204" pitchFamily="34" charset="0"/>
                          <a:cs typeface="Arial" panose="020B0604020202020204" pitchFamily="34" charset="0"/>
                        </a:rPr>
                        <a:t>	$76,848 Income</a:t>
                      </a:r>
                    </a:p>
                    <a:p>
                      <a:pPr marL="0" marR="0">
                        <a:lnSpc>
                          <a:spcPct val="150000"/>
                        </a:lnSpc>
                        <a:spcBef>
                          <a:spcPts val="0"/>
                        </a:spcBef>
                        <a:spcAft>
                          <a:spcPts val="0"/>
                        </a:spcAft>
                        <a:tabLst>
                          <a:tab pos="685800" algn="r"/>
                          <a:tab pos="971550" algn="l"/>
                        </a:tabLst>
                      </a:pPr>
                      <a:r>
                        <a:rPr lang="en-US" sz="1600" b="0" dirty="0">
                          <a:latin typeface="Arial" panose="020B0604020202020204" pitchFamily="34" charset="0"/>
                          <a:ea typeface="Calibri" panose="020F0502020204030204" pitchFamily="34" charset="0"/>
                          <a:cs typeface="Arial" panose="020B0604020202020204" pitchFamily="34" charset="0"/>
                        </a:rPr>
                        <a:t>	</a:t>
                      </a:r>
                      <a:r>
                        <a:rPr lang="en-US" sz="1600" b="0" u="sng" dirty="0">
                          <a:latin typeface="Arial" panose="020B0604020202020204" pitchFamily="34" charset="0"/>
                          <a:ea typeface="Calibri" panose="020F0502020204030204" pitchFamily="34" charset="0"/>
                          <a:cs typeface="Arial" panose="020B0604020202020204" pitchFamily="34" charset="0"/>
                        </a:rPr>
                        <a:t>$67,145 Expenses (including15k Admin Fee)</a:t>
                      </a:r>
                    </a:p>
                    <a:p>
                      <a:pPr marL="0" marR="0">
                        <a:lnSpc>
                          <a:spcPct val="150000"/>
                        </a:lnSpc>
                        <a:spcBef>
                          <a:spcPts val="0"/>
                        </a:spcBef>
                        <a:spcAft>
                          <a:spcPts val="0"/>
                        </a:spcAft>
                        <a:tabLst>
                          <a:tab pos="685800" algn="r"/>
                          <a:tab pos="971550" algn="l"/>
                        </a:tabLst>
                      </a:pPr>
                      <a:r>
                        <a:rPr lang="en-US" sz="1600" dirty="0">
                          <a:latin typeface="Arial" panose="020B0604020202020204" pitchFamily="34" charset="0"/>
                          <a:ea typeface="Calibri" panose="020F0502020204030204" pitchFamily="34" charset="0"/>
                          <a:cs typeface="Arial" panose="020B0604020202020204" pitchFamily="34" charset="0"/>
                        </a:rPr>
                        <a:t>	$9,703 Meeting Gains to POLY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2845"/>
                  </a:ext>
                </a:extLst>
              </a:tr>
            </a:tbl>
          </a:graphicData>
        </a:graphic>
      </p:graphicFrame>
      <p:pic>
        <p:nvPicPr>
          <p:cNvPr id="22537" name="Picture 26">
            <a:extLst>
              <a:ext uri="{FF2B5EF4-FFF2-40B4-BE49-F238E27FC236}">
                <a16:creationId xmlns:a16="http://schemas.microsoft.com/office/drawing/2014/main" id="{B6E50328-5957-D9F6-E765-162B47E0A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45776"/>
            <a:ext cx="5457690" cy="306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D97504-68D1-4034-8D64-960ECC682EF7}"/>
              </a:ext>
            </a:extLst>
          </p:cNvPr>
          <p:cNvSpPr/>
          <p:nvPr/>
        </p:nvSpPr>
        <p:spPr>
          <a:xfrm>
            <a:off x="0" y="871717"/>
            <a:ext cx="2846070" cy="769441"/>
          </a:xfrm>
          <a:prstGeom prst="rect">
            <a:avLst/>
          </a:prstGeom>
          <a:solidFill>
            <a:schemeClr val="tx1">
              <a:lumMod val="50000"/>
            </a:schemeClr>
          </a:solidFill>
        </p:spPr>
        <p:txBody>
          <a:bodyPr wrap="square">
            <a:spAutoFit/>
          </a:bodyPr>
          <a:lstStyle/>
          <a:p>
            <a:pPr marL="5715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Organizers: </a:t>
            </a:r>
          </a:p>
          <a:p>
            <a:pPr marL="5715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Scott Iacono, US Air Force Academy</a:t>
            </a:r>
          </a:p>
          <a:p>
            <a:pPr marL="5715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Bruno </a:t>
            </a:r>
            <a:r>
              <a:rPr kumimoji="0" lang="en-US" sz="11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Ameduri</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Charles Gerhardt Inst.</a:t>
            </a:r>
          </a:p>
          <a:p>
            <a:pPr marL="5715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Jenna McCullum, University of Colorado</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6E7DF3-75C9-4246-97F6-844AFFB982D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48B75F-BD2B-F747-BF87-864B65691EC0}" type="slidenum">
              <a:rPr kumimoji="0" lang="en-US" altLang="en-US" sz="1100" b="0" i="0" u="none" strike="noStrike" kern="1200" cap="none" spc="0" normalizeH="0" baseline="0" noProof="0" smtClean="0">
                <a:ln>
                  <a:noFill/>
                </a:ln>
                <a:solidFill>
                  <a:srgbClr val="E5E8E8"/>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endParaRPr>
          </a:p>
        </p:txBody>
      </p:sp>
      <p:sp>
        <p:nvSpPr>
          <p:cNvPr id="6" name="Freeform: Shape 18">
            <a:extLst>
              <a:ext uri="{FF2B5EF4-FFF2-40B4-BE49-F238E27FC236}">
                <a16:creationId xmlns:a16="http://schemas.microsoft.com/office/drawing/2014/main" id="{33ED57D6-180B-4780-90B6-DB160BFC1680}"/>
              </a:ext>
            </a:extLst>
          </p:cNvPr>
          <p:cNvSpPr>
            <a:spLocks noChangeAspect="1"/>
          </p:cNvSpPr>
          <p:nvPr/>
        </p:nvSpPr>
        <p:spPr>
          <a:xfrm>
            <a:off x="352425" y="223425"/>
            <a:ext cx="703263" cy="69373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7" name="Title 1">
            <a:extLst>
              <a:ext uri="{FF2B5EF4-FFF2-40B4-BE49-F238E27FC236}">
                <a16:creationId xmlns:a16="http://schemas.microsoft.com/office/drawing/2014/main" id="{879BB3E7-4226-42D0-99FB-328D61AC65DD}"/>
              </a:ext>
            </a:extLst>
          </p:cNvPr>
          <p:cNvSpPr>
            <a:spLocks noGrp="1" noChangeArrowheads="1"/>
          </p:cNvSpPr>
          <p:nvPr>
            <p:ph type="title"/>
          </p:nvPr>
        </p:nvSpPr>
        <p:spPr>
          <a:xfrm>
            <a:off x="1055688" y="280850"/>
            <a:ext cx="11110186" cy="557933"/>
          </a:xfrm>
        </p:spPr>
        <p:txBody>
          <a:bodyPr/>
          <a:lstStyle/>
          <a:p>
            <a:pPr eaLnBrk="1" hangingPunct="1"/>
            <a:r>
              <a:rPr lang="en-US" altLang="en-US" sz="4000" b="1" dirty="0"/>
              <a:t>2023 POLY Workshops</a:t>
            </a:r>
          </a:p>
        </p:txBody>
      </p:sp>
      <p:graphicFrame>
        <p:nvGraphicFramePr>
          <p:cNvPr id="8" name="Table 7">
            <a:extLst>
              <a:ext uri="{FF2B5EF4-FFF2-40B4-BE49-F238E27FC236}">
                <a16:creationId xmlns:a16="http://schemas.microsoft.com/office/drawing/2014/main" id="{7DB6E809-74B0-4AC5-8170-26B4B12B847D}"/>
              </a:ext>
            </a:extLst>
          </p:cNvPr>
          <p:cNvGraphicFramePr>
            <a:graphicFrameLocks noGrp="1"/>
          </p:cNvGraphicFramePr>
          <p:nvPr/>
        </p:nvGraphicFramePr>
        <p:xfrm>
          <a:off x="507293" y="5180257"/>
          <a:ext cx="7482821" cy="1436116"/>
        </p:xfrm>
        <a:graphic>
          <a:graphicData uri="http://schemas.openxmlformats.org/drawingml/2006/table">
            <a:tbl>
              <a:tblPr firstRow="1" firstCol="1" bandRow="1">
                <a:tableStyleId>{0505E3EF-67EA-436B-97B2-0124C06EBD24}</a:tableStyleId>
              </a:tblPr>
              <a:tblGrid>
                <a:gridCol w="2307949">
                  <a:extLst>
                    <a:ext uri="{9D8B030D-6E8A-4147-A177-3AD203B41FA5}">
                      <a16:colId xmlns:a16="http://schemas.microsoft.com/office/drawing/2014/main" val="2119710191"/>
                    </a:ext>
                  </a:extLst>
                </a:gridCol>
                <a:gridCol w="5174872">
                  <a:extLst>
                    <a:ext uri="{9D8B030D-6E8A-4147-A177-3AD203B41FA5}">
                      <a16:colId xmlns:a16="http://schemas.microsoft.com/office/drawing/2014/main" val="3942159417"/>
                    </a:ext>
                  </a:extLst>
                </a:gridCol>
              </a:tblGrid>
              <a:tr h="1290637">
                <a:tc>
                  <a:txBody>
                    <a:bodyPr/>
                    <a:lstStyle/>
                    <a:p>
                      <a:pPr marL="114300" indent="0" algn="l"/>
                      <a:r>
                        <a:rPr lang="en-US" sz="1600" b="0" dirty="0">
                          <a:solidFill>
                            <a:schemeClr val="tx1"/>
                          </a:solidFill>
                          <a:latin typeface="Arial" panose="020B0604020202020204" pitchFamily="34" charset="0"/>
                          <a:cs typeface="Arial" panose="020B0604020202020204" pitchFamily="34" charset="0"/>
                        </a:rPr>
                        <a:t>76  Total Attendees</a:t>
                      </a:r>
                    </a:p>
                    <a:p>
                      <a:pPr marL="114300" indent="0" algn="l"/>
                      <a:r>
                        <a:rPr lang="en-US" sz="1600" b="0" dirty="0">
                          <a:solidFill>
                            <a:schemeClr val="tx1"/>
                          </a:solidFill>
                          <a:latin typeface="Arial" panose="020B0604020202020204" pitchFamily="34" charset="0"/>
                          <a:cs typeface="Arial" panose="020B0604020202020204" pitchFamily="34" charset="0"/>
                        </a:rPr>
                        <a:t>35  Speakers</a:t>
                      </a:r>
                    </a:p>
                    <a:p>
                      <a:pPr marL="114300" indent="0" algn="l"/>
                      <a:r>
                        <a:rPr lang="en-US" sz="1600" b="0" dirty="0">
                          <a:solidFill>
                            <a:schemeClr val="tx1"/>
                          </a:solidFill>
                          <a:latin typeface="Arial" panose="020B0604020202020204" pitchFamily="34" charset="0"/>
                          <a:cs typeface="Arial" panose="020B0604020202020204" pitchFamily="34" charset="0"/>
                        </a:rPr>
                        <a:t>26  Posters </a:t>
                      </a:r>
                    </a:p>
                    <a:p>
                      <a:pPr marL="114300" indent="0" algn="l"/>
                      <a:r>
                        <a:rPr lang="en-US" sz="1600" b="0" dirty="0">
                          <a:solidFill>
                            <a:schemeClr val="tx1"/>
                          </a:solidFill>
                          <a:latin typeface="Arial" panose="020B0604020202020204" pitchFamily="34" charset="0"/>
                          <a:cs typeface="Arial" panose="020B0604020202020204" pitchFamily="34" charset="0"/>
                        </a:rPr>
                        <a:t>3    Sponsors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0">
                        <a:lnSpc>
                          <a:spcPct val="120000"/>
                        </a:lnSpc>
                        <a:spcBef>
                          <a:spcPts val="0"/>
                        </a:spcBef>
                        <a:spcAft>
                          <a:spcPts val="0"/>
                        </a:spcAft>
                        <a:tabLst>
                          <a:tab pos="971550" algn="l"/>
                        </a:tabLst>
                      </a:pPr>
                      <a:r>
                        <a:rPr lang="en-US" sz="1600" b="0" u="sng" dirty="0">
                          <a:latin typeface="Arial" panose="020B0604020202020204" pitchFamily="34" charset="0"/>
                          <a:ea typeface="Calibri" panose="020F0502020204030204" pitchFamily="34" charset="0"/>
                          <a:cs typeface="Arial" panose="020B0604020202020204" pitchFamily="34" charset="0"/>
                        </a:rPr>
                        <a:t>Budget Overview</a:t>
                      </a:r>
                      <a:r>
                        <a:rPr lang="en-US" sz="1600" b="0" dirty="0">
                          <a:latin typeface="Arial" panose="020B0604020202020204" pitchFamily="34" charset="0"/>
                          <a:ea typeface="Calibri" panose="020F0502020204030204" pitchFamily="34" charset="0"/>
                          <a:cs typeface="Arial" panose="020B0604020202020204" pitchFamily="34" charset="0"/>
                        </a:rPr>
                        <a:t>:</a:t>
                      </a:r>
                    </a:p>
                    <a:p>
                      <a:pPr marL="171450" indent="0">
                        <a:lnSpc>
                          <a:spcPct val="120000"/>
                        </a:lnSpc>
                        <a:spcBef>
                          <a:spcPts val="0"/>
                        </a:spcBef>
                        <a:spcAft>
                          <a:spcPts val="0"/>
                        </a:spcAft>
                        <a:tabLst>
                          <a:tab pos="971550" algn="l"/>
                        </a:tabLst>
                      </a:pPr>
                      <a:r>
                        <a:rPr lang="en-US" sz="1600" b="0" dirty="0">
                          <a:latin typeface="Arial" panose="020B0604020202020204" pitchFamily="34" charset="0"/>
                          <a:ea typeface="Calibri" panose="020F0502020204030204" pitchFamily="34" charset="0"/>
                          <a:cs typeface="Arial" panose="020B0604020202020204" pitchFamily="34" charset="0"/>
                        </a:rPr>
                        <a:t>$56,150 	Income</a:t>
                      </a:r>
                    </a:p>
                    <a:p>
                      <a:pPr marL="171450" marR="0" indent="0">
                        <a:lnSpc>
                          <a:spcPct val="120000"/>
                        </a:lnSpc>
                        <a:spcBef>
                          <a:spcPts val="0"/>
                        </a:spcBef>
                        <a:spcAft>
                          <a:spcPts val="0"/>
                        </a:spcAft>
                        <a:tabLst>
                          <a:tab pos="971550" algn="l"/>
                        </a:tabLst>
                      </a:pPr>
                      <a:r>
                        <a:rPr lang="en-US" sz="1600" b="0" u="sng" dirty="0">
                          <a:latin typeface="Arial" panose="020B0604020202020204" pitchFamily="34" charset="0"/>
                          <a:ea typeface="Calibri" panose="020F0502020204030204" pitchFamily="34" charset="0"/>
                          <a:cs typeface="Arial" panose="020B0604020202020204" pitchFamily="34" charset="0"/>
                        </a:rPr>
                        <a:t>$63,510 	Expenses (including 15k Admin Fee)</a:t>
                      </a:r>
                    </a:p>
                    <a:p>
                      <a:pPr marL="171450" marR="0" indent="0">
                        <a:lnSpc>
                          <a:spcPct val="120000"/>
                        </a:lnSpc>
                        <a:spcBef>
                          <a:spcPts val="0"/>
                        </a:spcBef>
                        <a:spcAft>
                          <a:spcPts val="0"/>
                        </a:spcAft>
                        <a:tabLst>
                          <a:tab pos="971550" algn="l"/>
                        </a:tabLst>
                      </a:pPr>
                      <a:r>
                        <a:rPr lang="en-US" sz="1600" b="0" dirty="0">
                          <a:latin typeface="Arial" panose="020B0604020202020204" pitchFamily="34" charset="0"/>
                          <a:ea typeface="Calibri" panose="020F0502020204030204" pitchFamily="34" charset="0"/>
                          <a:cs typeface="Arial" panose="020B0604020202020204" pitchFamily="34" charset="0"/>
                        </a:rPr>
                        <a:t>$-7,360 	Meeting Gains donated to POLY</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p>
                      <a:pPr marL="171450" marR="0" indent="0">
                        <a:lnSpc>
                          <a:spcPct val="120000"/>
                        </a:lnSpc>
                        <a:spcBef>
                          <a:spcPts val="0"/>
                        </a:spcBef>
                        <a:spcAft>
                          <a:spcPts val="0"/>
                        </a:spcAft>
                        <a:tabLst>
                          <a:tab pos="971550" algn="l"/>
                        </a:tabLst>
                      </a:pPr>
                      <a:r>
                        <a:rPr lang="en-US" sz="1600" b="0" i="1" dirty="0">
                          <a:latin typeface="Arial" panose="020B0604020202020204" pitchFamily="34" charset="0"/>
                          <a:ea typeface="Calibri" panose="020F0502020204030204" pitchFamily="34" charset="0"/>
                          <a:cs typeface="Arial" panose="020B0604020202020204" pitchFamily="34" charset="0"/>
                        </a:rPr>
                        <a:t>	</a:t>
                      </a:r>
                      <a:r>
                        <a:rPr lang="en-US" sz="1600" b="0" i="1" dirty="0">
                          <a:solidFill>
                            <a:srgbClr val="0070C0"/>
                          </a:solidFill>
                          <a:latin typeface="Arial" panose="020B0604020202020204" pitchFamily="34" charset="0"/>
                          <a:ea typeface="Calibri" panose="020F0502020204030204" pitchFamily="34" charset="0"/>
                          <a:cs typeface="Arial" panose="020B0604020202020204" pitchFamily="34" charset="0"/>
                        </a:rPr>
                        <a:t>$4,000 Pending Sponsor Payment</a:t>
                      </a:r>
                      <a:endParaRPr lang="en-US" sz="1600" b="0" i="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2845"/>
                  </a:ext>
                </a:extLst>
              </a:tr>
            </a:tbl>
          </a:graphicData>
        </a:graphic>
      </p:graphicFrame>
      <p:pic>
        <p:nvPicPr>
          <p:cNvPr id="5" name="Picture 24">
            <a:extLst>
              <a:ext uri="{FF2B5EF4-FFF2-40B4-BE49-F238E27FC236}">
                <a16:creationId xmlns:a16="http://schemas.microsoft.com/office/drawing/2014/main" id="{07652907-E8BC-4A3B-A2CB-4167C9974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72"/>
          <a:stretch/>
        </p:blipFill>
        <p:spPr bwMode="auto">
          <a:xfrm>
            <a:off x="36144" y="1084629"/>
            <a:ext cx="8039714" cy="408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CA597B9-70FC-51EE-41CF-EA7BAB885676}"/>
              </a:ext>
            </a:extLst>
          </p:cNvPr>
          <p:cNvSpPr txBox="1"/>
          <p:nvPr/>
        </p:nvSpPr>
        <p:spPr>
          <a:xfrm>
            <a:off x="8763000" y="1572455"/>
            <a:ext cx="2550249" cy="3108543"/>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2023 workshops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summary: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+$335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+$9703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-$7360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 $2678 </a:t>
            </a:r>
            <a:r>
              <a:rPr kumimoji="0" lang="en-US" sz="2800" b="0"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($6678)</a:t>
            </a:r>
          </a:p>
        </p:txBody>
      </p:sp>
    </p:spTree>
    <p:extLst>
      <p:ext uri="{BB962C8B-B14F-4D97-AF65-F5344CB8AC3E}">
        <p14:creationId xmlns:p14="http://schemas.microsoft.com/office/powerpoint/2010/main" val="3549451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472CF-41D4-4E50-BE5F-46F16F5133B3}"/>
              </a:ext>
            </a:extLst>
          </p:cNvPr>
          <p:cNvSpPr>
            <a:spLocks noGrp="1"/>
          </p:cNvSpPr>
          <p:nvPr>
            <p:ph idx="1"/>
          </p:nvPr>
        </p:nvSpPr>
        <p:spPr>
          <a:xfrm>
            <a:off x="1436528" y="1535588"/>
            <a:ext cx="9094153" cy="5079525"/>
          </a:xfrm>
        </p:spPr>
        <p:txBody>
          <a:bodyPr/>
          <a:lstStyle/>
          <a:p>
            <a:pPr marL="44450" indent="0">
              <a:lnSpc>
                <a:spcPct val="100000"/>
              </a:lnSpc>
              <a:spcBef>
                <a:spcPts val="0"/>
              </a:spcBef>
              <a:buNone/>
              <a:tabLst>
                <a:tab pos="6400800" algn="r"/>
                <a:tab pos="8286750" algn="r"/>
              </a:tabLst>
            </a:pPr>
            <a:r>
              <a:rPr lang="en-US" sz="1600" b="1" dirty="0">
                <a:solidFill>
                  <a:schemeClr val="tx1"/>
                </a:solidFill>
                <a:latin typeface="Arial" panose="020B0604020202020204" pitchFamily="34" charset="0"/>
                <a:cs typeface="Arial" panose="020B0604020202020204" pitchFamily="34" charset="0"/>
              </a:rPr>
              <a:t>For example . . . </a:t>
            </a:r>
          </a:p>
          <a:p>
            <a:pPr marL="44450" indent="0">
              <a:lnSpc>
                <a:spcPct val="100000"/>
              </a:lnSpc>
              <a:spcBef>
                <a:spcPts val="0"/>
              </a:spcBef>
              <a:buNone/>
              <a:tabLst>
                <a:tab pos="6400800" algn="r"/>
                <a:tab pos="8286750" algn="r"/>
              </a:tabLst>
            </a:pPr>
            <a:endParaRPr lang="en-US" sz="1600" b="1" u="sng" dirty="0">
              <a:solidFill>
                <a:schemeClr val="tx1"/>
              </a:solidFill>
              <a:latin typeface="Arial" panose="020B0604020202020204" pitchFamily="34" charset="0"/>
              <a:cs typeface="Arial" panose="020B0604020202020204" pitchFamily="34" charset="0"/>
            </a:endParaRPr>
          </a:p>
          <a:p>
            <a:pPr marL="44450" indent="0">
              <a:lnSpc>
                <a:spcPct val="100000"/>
              </a:lnSpc>
              <a:spcBef>
                <a:spcPts val="0"/>
              </a:spcBef>
              <a:buNone/>
              <a:tabLst>
                <a:tab pos="6400800" algn="r"/>
                <a:tab pos="8286750" algn="r"/>
              </a:tabLst>
            </a:pPr>
            <a:r>
              <a:rPr lang="en-US" sz="1600" b="1" u="sng" dirty="0">
                <a:solidFill>
                  <a:schemeClr val="tx1"/>
                </a:solidFill>
                <a:latin typeface="Arial" panose="020B0604020202020204" pitchFamily="34" charset="0"/>
                <a:cs typeface="Arial" panose="020B0604020202020204" pitchFamily="34" charset="0"/>
              </a:rPr>
              <a:t>2023 ACTUAL</a:t>
            </a:r>
            <a:r>
              <a:rPr lang="en-US" sz="1600" u="sng" dirty="0">
                <a:solidFill>
                  <a:schemeClr val="tx1"/>
                </a:solidFill>
                <a:latin typeface="Arial" panose="020B0604020202020204" pitchFamily="34" charset="0"/>
                <a:cs typeface="Arial" panose="020B0604020202020204" pitchFamily="34" charset="0"/>
              </a:rPr>
              <a:t>	EXPENSE	INCOME</a:t>
            </a:r>
            <a:endParaRPr lang="en-US" sz="1600" dirty="0">
              <a:solidFill>
                <a:schemeClr val="tx1"/>
              </a:solidFill>
              <a:latin typeface="Arial" panose="020B0604020202020204" pitchFamily="34" charset="0"/>
              <a:cs typeface="Arial" panose="020B0604020202020204" pitchFamily="34" charset="0"/>
            </a:endParaRP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2015 Medicine and Biology		$2,500</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2022 Biomedical	$6,248	$5,748</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2023 Controlled Radical	$41,469	$53,960</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2023 Fluoropolymers	$29,979	$60,120</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2023 Sustainable Polymers	$47,383	$75,095</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2024 APO	$4,948	-</a:t>
            </a:r>
          </a:p>
          <a:p>
            <a:pPr marL="44450" indent="0">
              <a:lnSpc>
                <a:spcPct val="100000"/>
              </a:lnSpc>
              <a:spcBef>
                <a:spcPts val="0"/>
              </a:spcBef>
              <a:buNone/>
              <a:tabLst>
                <a:tab pos="6400800" algn="r"/>
                <a:tab pos="8286750" algn="r"/>
              </a:tabLst>
            </a:pPr>
            <a:r>
              <a:rPr lang="en-US" sz="1600" u="sng" dirty="0">
                <a:solidFill>
                  <a:schemeClr val="tx1"/>
                </a:solidFill>
                <a:latin typeface="Arial" panose="020B0604020202020204" pitchFamily="34" charset="0"/>
                <a:cs typeface="Arial" panose="020B0604020202020204" pitchFamily="34" charset="0"/>
              </a:rPr>
              <a:t>2024 Fire and Polymers	$13,957	$17,445</a:t>
            </a:r>
          </a:p>
          <a:p>
            <a:pPr marL="44450" indent="0">
              <a:lnSpc>
                <a:spcPct val="100000"/>
              </a:lnSpc>
              <a:spcBef>
                <a:spcPts val="0"/>
              </a:spcBef>
              <a:buNone/>
              <a:tabLst>
                <a:tab pos="6400800" algn="r"/>
                <a:tab pos="8286750" algn="r"/>
              </a:tabLst>
            </a:pP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TOTAL	$143,982	$214,868</a:t>
            </a:r>
          </a:p>
          <a:p>
            <a:pPr marL="44450" indent="0">
              <a:lnSpc>
                <a:spcPct val="100000"/>
              </a:lnSpc>
              <a:spcBef>
                <a:spcPts val="0"/>
              </a:spcBef>
              <a:buNone/>
              <a:tabLst>
                <a:tab pos="6400800" algn="r"/>
                <a:tab pos="8286750" algn="r"/>
              </a:tabLst>
            </a:pPr>
            <a:endParaRPr lang="en-US" sz="1600" b="1" dirty="0">
              <a:solidFill>
                <a:schemeClr val="tx1"/>
              </a:solidFill>
              <a:latin typeface="Arial" panose="020B0604020202020204" pitchFamily="34" charset="0"/>
              <a:cs typeface="Arial" panose="020B0604020202020204" pitchFamily="34" charset="0"/>
            </a:endParaRPr>
          </a:p>
          <a:p>
            <a:pPr marL="44450" indent="0">
              <a:lnSpc>
                <a:spcPct val="100000"/>
              </a:lnSpc>
              <a:spcBef>
                <a:spcPts val="0"/>
              </a:spcBef>
              <a:buNone/>
              <a:tabLst>
                <a:tab pos="6400800" algn="r"/>
                <a:tab pos="8286750" algn="r"/>
              </a:tabLst>
            </a:pPr>
            <a:r>
              <a:rPr lang="en-US" sz="1600" b="1" u="sng" dirty="0">
                <a:solidFill>
                  <a:schemeClr val="tx1"/>
                </a:solidFill>
                <a:latin typeface="Arial" panose="020B0604020202020204" pitchFamily="34" charset="0"/>
                <a:cs typeface="Arial" panose="020B0604020202020204" pitchFamily="34" charset="0"/>
              </a:rPr>
              <a:t>2024 PROJECTED ACTIVITY PROJECTION</a:t>
            </a:r>
            <a:r>
              <a:rPr lang="en-US" sz="1600" u="sng" dirty="0">
                <a:solidFill>
                  <a:schemeClr val="tx1"/>
                </a:solidFill>
                <a:latin typeface="Arial" panose="020B0604020202020204" pitchFamily="34" charset="0"/>
                <a:cs typeface="Arial" panose="020B0604020202020204" pitchFamily="34" charset="0"/>
              </a:rPr>
              <a:t>	EXPENSE	INCOME</a:t>
            </a:r>
            <a:endParaRPr lang="en-US" sz="1600" dirty="0">
              <a:solidFill>
                <a:schemeClr val="tx1"/>
              </a:solidFill>
              <a:latin typeface="Arial" panose="020B0604020202020204" pitchFamily="34" charset="0"/>
              <a:cs typeface="Arial" panose="020B0604020202020204" pitchFamily="34" charset="0"/>
            </a:endParaRPr>
          </a:p>
          <a:p>
            <a:pPr marL="44450" indent="0">
              <a:lnSpc>
                <a:spcPct val="100000"/>
              </a:lnSpc>
              <a:spcBef>
                <a:spcPts val="0"/>
              </a:spcBef>
              <a:buNone/>
              <a:tabLst>
                <a:tab pos="6400800" algn="r"/>
                <a:tab pos="8286750" algn="r"/>
              </a:tabLst>
            </a:pPr>
            <a:r>
              <a:rPr lang="en-US" sz="1600" dirty="0">
                <a:latin typeface="Arial" panose="020B0604020202020204" pitchFamily="34" charset="0"/>
                <a:cs typeface="Arial" panose="020B0604020202020204" pitchFamily="34" charset="0"/>
              </a:rPr>
              <a:t>2023 Sustainable Polymers 		$3,000</a:t>
            </a:r>
          </a:p>
          <a:p>
            <a:pPr marL="44450" indent="0">
              <a:lnSpc>
                <a:spcPct val="100000"/>
              </a:lnSpc>
              <a:spcBef>
                <a:spcPts val="0"/>
              </a:spcBef>
              <a:buNone/>
              <a:tabLst>
                <a:tab pos="6400800" algn="r"/>
                <a:tab pos="8286750" algn="r"/>
              </a:tabLst>
            </a:pPr>
            <a:r>
              <a:rPr lang="en-US" sz="1600" dirty="0">
                <a:latin typeface="Arial" panose="020B0604020202020204" pitchFamily="34" charset="0"/>
                <a:cs typeface="Arial" panose="020B0604020202020204" pitchFamily="34" charset="0"/>
              </a:rPr>
              <a:t>2023 Controlled Polymers 	 	</a:t>
            </a:r>
            <a:r>
              <a:rPr lang="en-US" sz="1600" dirty="0">
                <a:solidFill>
                  <a:srgbClr val="0070C0"/>
                </a:solidFill>
                <a:latin typeface="Arial" panose="020B0604020202020204" pitchFamily="34" charset="0"/>
                <a:cs typeface="Arial" panose="020B0604020202020204" pitchFamily="34" charset="0"/>
              </a:rPr>
              <a:t>$4,000</a:t>
            </a:r>
          </a:p>
          <a:p>
            <a:pPr marL="44450" indent="0">
              <a:lnSpc>
                <a:spcPct val="100000"/>
              </a:lnSpc>
              <a:spcBef>
                <a:spcPts val="0"/>
              </a:spcBef>
              <a:buNone/>
              <a:tabLst>
                <a:tab pos="6400800" algn="r"/>
                <a:tab pos="8286750" algn="r"/>
              </a:tabLst>
            </a:pPr>
            <a:r>
              <a:rPr lang="en-US" sz="1600" dirty="0">
                <a:latin typeface="Arial" panose="020B0604020202020204" pitchFamily="34" charset="0"/>
                <a:cs typeface="Arial" panose="020B0604020202020204" pitchFamily="34" charset="0"/>
              </a:rPr>
              <a:t>2024 APO 	$52,000	$88,000</a:t>
            </a:r>
          </a:p>
          <a:p>
            <a:pPr marL="44450" indent="0">
              <a:lnSpc>
                <a:spcPct val="100000"/>
              </a:lnSpc>
              <a:spcBef>
                <a:spcPts val="0"/>
              </a:spcBef>
              <a:buNone/>
              <a:tabLst>
                <a:tab pos="6400800" algn="r"/>
                <a:tab pos="8286750" algn="r"/>
              </a:tabLst>
            </a:pPr>
            <a:r>
              <a:rPr lang="en-US" sz="1600" dirty="0">
                <a:latin typeface="Arial" panose="020B0604020202020204" pitchFamily="34" charset="0"/>
                <a:cs typeface="Arial" panose="020B0604020202020204" pitchFamily="34" charset="0"/>
              </a:rPr>
              <a:t>2024 Fire &amp; Polymers 	45,000	60,000</a:t>
            </a:r>
          </a:p>
          <a:p>
            <a:pPr marL="44450" indent="0">
              <a:lnSpc>
                <a:spcPct val="100000"/>
              </a:lnSpc>
              <a:spcBef>
                <a:spcPts val="0"/>
              </a:spcBef>
              <a:buNone/>
              <a:tabLst>
                <a:tab pos="6400800" algn="r"/>
                <a:tab pos="8286750" algn="r"/>
              </a:tabLst>
            </a:pPr>
            <a:r>
              <a:rPr lang="en-US" sz="1600" dirty="0">
                <a:latin typeface="Arial" panose="020B0604020202020204" pitchFamily="34" charset="0"/>
                <a:cs typeface="Arial" panose="020B0604020202020204" pitchFamily="34" charset="0"/>
              </a:rPr>
              <a:t>2025 Spring Workshops 	 $9,000</a:t>
            </a:r>
          </a:p>
          <a:p>
            <a:pPr marL="44450" indent="0">
              <a:lnSpc>
                <a:spcPct val="100000"/>
              </a:lnSpc>
              <a:spcBef>
                <a:spcPts val="0"/>
              </a:spcBef>
              <a:buNone/>
              <a:tabLst>
                <a:tab pos="6400800" algn="r"/>
                <a:tab pos="8286750" algn="r"/>
              </a:tabLst>
            </a:pPr>
            <a:r>
              <a:rPr lang="en-US" sz="1600" u="sng" dirty="0">
                <a:latin typeface="Arial" panose="020B0604020202020204" pitchFamily="34" charset="0"/>
                <a:cs typeface="Arial" panose="020B0604020202020204" pitchFamily="34" charset="0"/>
              </a:rPr>
              <a:t>2025 Spring Workshops	 $4,000	</a:t>
            </a:r>
          </a:p>
          <a:p>
            <a:pPr marL="44450" indent="0">
              <a:lnSpc>
                <a:spcPct val="100000"/>
              </a:lnSpc>
              <a:spcBef>
                <a:spcPts val="0"/>
              </a:spcBef>
              <a:buNone/>
              <a:tabLst>
                <a:tab pos="285750" algn="l"/>
                <a:tab pos="6400800" algn="r"/>
                <a:tab pos="8286750" algn="r"/>
              </a:tabLst>
            </a:pP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TOTAL</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$ 110,000 	 $ 155,000</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0A8F36-7E70-427F-AB64-051156DEC37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48B75F-BD2B-F747-BF87-864B65691EC0}" type="slidenum">
              <a:rPr kumimoji="0" lang="en-US" altLang="en-US" sz="1100" b="0" i="0" u="none" strike="noStrike" kern="1200" cap="none" spc="0" normalizeH="0" baseline="0" noProof="0" smtClean="0">
                <a:ln>
                  <a:noFill/>
                </a:ln>
                <a:solidFill>
                  <a:srgbClr val="E5E8E8"/>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endParaRPr>
          </a:p>
        </p:txBody>
      </p:sp>
      <p:sp>
        <p:nvSpPr>
          <p:cNvPr id="7" name="Freeform: Shape 18">
            <a:extLst>
              <a:ext uri="{FF2B5EF4-FFF2-40B4-BE49-F238E27FC236}">
                <a16:creationId xmlns:a16="http://schemas.microsoft.com/office/drawing/2014/main" id="{0BA53B3F-79E0-4A27-A41F-174EC9D972F2}"/>
              </a:ext>
            </a:extLst>
          </p:cNvPr>
          <p:cNvSpPr>
            <a:spLocks noChangeAspect="1"/>
          </p:cNvSpPr>
          <p:nvPr/>
        </p:nvSpPr>
        <p:spPr>
          <a:xfrm>
            <a:off x="352425" y="177705"/>
            <a:ext cx="703263" cy="69373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8" name="Title 1">
            <a:extLst>
              <a:ext uri="{FF2B5EF4-FFF2-40B4-BE49-F238E27FC236}">
                <a16:creationId xmlns:a16="http://schemas.microsoft.com/office/drawing/2014/main" id="{6116416F-5A4E-482C-B0D6-61DE9A6A491E}"/>
              </a:ext>
            </a:extLst>
          </p:cNvPr>
          <p:cNvSpPr>
            <a:spLocks noGrp="1" noChangeArrowheads="1"/>
          </p:cNvSpPr>
          <p:nvPr>
            <p:ph type="title"/>
          </p:nvPr>
        </p:nvSpPr>
        <p:spPr>
          <a:xfrm>
            <a:off x="1127805" y="296386"/>
            <a:ext cx="11064195" cy="1177289"/>
          </a:xfrm>
        </p:spPr>
        <p:txBody>
          <a:bodyPr/>
          <a:lstStyle/>
          <a:p>
            <a:pPr eaLnBrk="1" hangingPunct="1"/>
            <a:r>
              <a:rPr lang="en-US" altLang="en-US" b="1" dirty="0"/>
              <a:t>Annual Workshop Budgets </a:t>
            </a:r>
            <a:r>
              <a:rPr lang="en-US" altLang="en-US" b="1" i="1" dirty="0"/>
              <a:t>(January-December)</a:t>
            </a:r>
            <a:br>
              <a:rPr lang="en-US" altLang="en-US" b="1" dirty="0"/>
            </a:br>
            <a:r>
              <a:rPr lang="en-US" altLang="en-US" b="1" dirty="0"/>
              <a:t>    </a:t>
            </a:r>
            <a:r>
              <a:rPr lang="en-US" altLang="en-US" b="1" i="1" dirty="0">
                <a:solidFill>
                  <a:srgbClr val="0070C0"/>
                </a:solidFill>
              </a:rPr>
              <a:t>Represents Multiple Workshops with Ongoing</a:t>
            </a:r>
            <a:br>
              <a:rPr lang="en-US" altLang="en-US" b="1" i="1" dirty="0">
                <a:solidFill>
                  <a:srgbClr val="0070C0"/>
                </a:solidFill>
              </a:rPr>
            </a:br>
            <a:r>
              <a:rPr lang="en-US" altLang="en-US" b="1" i="1" dirty="0">
                <a:solidFill>
                  <a:srgbClr val="0070C0"/>
                </a:solidFill>
              </a:rPr>
              <a:t>	Activity For Multiple Workshops</a:t>
            </a:r>
          </a:p>
        </p:txBody>
      </p:sp>
    </p:spTree>
    <p:extLst>
      <p:ext uri="{BB962C8B-B14F-4D97-AF65-F5344CB8AC3E}">
        <p14:creationId xmlns:p14="http://schemas.microsoft.com/office/powerpoint/2010/main" val="134218287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89FE020A-EE02-5A03-96D4-F6AA38A421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1D2A14-30A8-2448-B841-4C6C5FB2178A}" type="slidenum">
              <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endParaRPr>
          </a:p>
        </p:txBody>
      </p:sp>
      <p:sp>
        <p:nvSpPr>
          <p:cNvPr id="7" name="Freeform: Shape 18">
            <a:extLst>
              <a:ext uri="{FF2B5EF4-FFF2-40B4-BE49-F238E27FC236}">
                <a16:creationId xmlns:a16="http://schemas.microsoft.com/office/drawing/2014/main" id="{39E16C42-7A09-4C18-8DB4-31E9D62ACDCC}"/>
              </a:ext>
            </a:extLst>
          </p:cNvPr>
          <p:cNvSpPr>
            <a:spLocks noChangeAspect="1"/>
          </p:cNvSpPr>
          <p:nvPr/>
        </p:nvSpPr>
        <p:spPr>
          <a:xfrm>
            <a:off x="668338" y="255588"/>
            <a:ext cx="703262" cy="69215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24580" name="Title 1">
            <a:extLst>
              <a:ext uri="{FF2B5EF4-FFF2-40B4-BE49-F238E27FC236}">
                <a16:creationId xmlns:a16="http://schemas.microsoft.com/office/drawing/2014/main" id="{4053A987-BCD9-BB43-140C-FAA32ECF35B3}"/>
              </a:ext>
            </a:extLst>
          </p:cNvPr>
          <p:cNvSpPr txBox="1">
            <a:spLocks noChangeArrowheads="1"/>
          </p:cNvSpPr>
          <p:nvPr/>
        </p:nvSpPr>
        <p:spPr bwMode="auto">
          <a:xfrm>
            <a:off x="1503363" y="136208"/>
            <a:ext cx="10290175" cy="8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1D243C"/>
                </a:solidFill>
                <a:effectLst/>
                <a:uLnTx/>
                <a:uFillTx/>
                <a:latin typeface="Corbel" panose="020B0503020204020204" pitchFamily="34" charset="0"/>
                <a:ea typeface="+mn-ea"/>
                <a:cs typeface="+mn-cs"/>
              </a:rPr>
              <a:t>2024 POLY Approved Workshops (2)</a:t>
            </a:r>
          </a:p>
        </p:txBody>
      </p:sp>
      <p:pic>
        <p:nvPicPr>
          <p:cNvPr id="24581" name="Picture 4">
            <a:extLst>
              <a:ext uri="{FF2B5EF4-FFF2-40B4-BE49-F238E27FC236}">
                <a16:creationId xmlns:a16="http://schemas.microsoft.com/office/drawing/2014/main" id="{E9B30C9E-F429-3F83-0EF3-26B6CA6EB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722852"/>
            <a:ext cx="5963602" cy="3354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8">
            <a:extLst>
              <a:ext uri="{FF2B5EF4-FFF2-40B4-BE49-F238E27FC236}">
                <a16:creationId xmlns:a16="http://schemas.microsoft.com/office/drawing/2014/main" id="{4D31B634-EEA6-E139-7FBA-04C51598A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524" y="1687354"/>
            <a:ext cx="6027420" cy="339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43F7E6-120E-4963-B66A-40F00F4E9598}"/>
              </a:ext>
            </a:extLst>
          </p:cNvPr>
          <p:cNvSpPr txBox="1"/>
          <p:nvPr/>
        </p:nvSpPr>
        <p:spPr>
          <a:xfrm>
            <a:off x="896938" y="3295968"/>
            <a:ext cx="3355022" cy="600164"/>
          </a:xfrm>
          <a:prstGeom prst="rect">
            <a:avLst/>
          </a:prstGeom>
          <a:solidFill>
            <a:srgbClr val="FE0000"/>
          </a:solidFill>
          <a:ln w="12700">
            <a:solidFill>
              <a:schemeClr val="bg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0" i="0" u="none" strike="noStrike" kern="1200" cap="none" spc="0" normalizeH="0" baseline="0" noProof="0" dirty="0">
                <a:ln>
                  <a:solidFill>
                    <a:prstClr val="white"/>
                  </a:solidFill>
                </a:ln>
                <a:solidFill>
                  <a:prstClr val="white"/>
                </a:solidFill>
                <a:effectLst/>
                <a:uLnTx/>
                <a:uFillTx/>
                <a:latin typeface="Britannic Bold" panose="020B0903060703020204" pitchFamily="34" charset="0"/>
                <a:ea typeface="+mn-ea"/>
                <a:cs typeface="+mn-cs"/>
              </a:rPr>
              <a:t>Fire &amp; Polymers</a:t>
            </a:r>
          </a:p>
        </p:txBody>
      </p:sp>
      <p:sp>
        <p:nvSpPr>
          <p:cNvPr id="9" name="Rectangle 8">
            <a:extLst>
              <a:ext uri="{FF2B5EF4-FFF2-40B4-BE49-F238E27FC236}">
                <a16:creationId xmlns:a16="http://schemas.microsoft.com/office/drawing/2014/main" id="{1A764DDB-023C-41B5-8AAD-205510D8EEC0}"/>
              </a:ext>
            </a:extLst>
          </p:cNvPr>
          <p:cNvSpPr/>
          <p:nvPr/>
        </p:nvSpPr>
        <p:spPr>
          <a:xfrm>
            <a:off x="105766" y="5209222"/>
            <a:ext cx="5910224" cy="1059008"/>
          </a:xfrm>
          <a:prstGeom prst="rect">
            <a:avLst/>
          </a:prstGeom>
        </p:spPr>
        <p:txBody>
          <a:bodyPr wrap="square">
            <a:spAutoFit/>
          </a:bodyPr>
          <a:lstStyle/>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3½ Months Away</a:t>
            </a:r>
          </a:p>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At least 6 Confirmed Sponsors ($16,000)</a:t>
            </a:r>
          </a:p>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Registration Opened January 16th</a:t>
            </a:r>
          </a:p>
        </p:txBody>
      </p:sp>
      <p:sp>
        <p:nvSpPr>
          <p:cNvPr id="10" name="Rectangle 9">
            <a:extLst>
              <a:ext uri="{FF2B5EF4-FFF2-40B4-BE49-F238E27FC236}">
                <a16:creationId xmlns:a16="http://schemas.microsoft.com/office/drawing/2014/main" id="{AB6070E9-C89B-457B-8534-4FC9C6BBC96C}"/>
              </a:ext>
            </a:extLst>
          </p:cNvPr>
          <p:cNvSpPr/>
          <p:nvPr/>
        </p:nvSpPr>
        <p:spPr>
          <a:xfrm>
            <a:off x="6216244" y="5204522"/>
            <a:ext cx="5910224" cy="1059008"/>
          </a:xfrm>
          <a:prstGeom prst="rect">
            <a:avLst/>
          </a:prstGeom>
        </p:spPr>
        <p:txBody>
          <a:bodyPr wrap="square">
            <a:spAutoFit/>
          </a:bodyPr>
          <a:lstStyle/>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8 Months Away</a:t>
            </a:r>
          </a:p>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At least 2 Confirmed Sponsors ($6,000)</a:t>
            </a:r>
          </a:p>
          <a:p>
            <a:pPr marL="0" marR="0" lvl="0" indent="0" algn="ctr" defTabSz="914400" rtl="0" eaLnBrk="0" fontAlgn="base" latinLnBrk="0" hangingPunct="0">
              <a:lnSpc>
                <a:spcPct val="120000"/>
              </a:lnSpc>
              <a:spcBef>
                <a:spcPts val="0"/>
              </a:spcBef>
              <a:spcAft>
                <a:spcPts val="0"/>
              </a:spcAft>
              <a:buClrTx/>
              <a:buSzTx/>
              <a:buFontTx/>
              <a:buNone/>
              <a:tabLst>
                <a:tab pos="1371600" algn="l"/>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Registration to Open Shortly</a:t>
            </a:r>
          </a:p>
        </p:txBody>
      </p:sp>
      <p:sp>
        <p:nvSpPr>
          <p:cNvPr id="3" name="TextBox 2">
            <a:extLst>
              <a:ext uri="{FF2B5EF4-FFF2-40B4-BE49-F238E27FC236}">
                <a16:creationId xmlns:a16="http://schemas.microsoft.com/office/drawing/2014/main" id="{17500B64-6C07-3E4A-64DA-33A2CBA55060}"/>
              </a:ext>
            </a:extLst>
          </p:cNvPr>
          <p:cNvSpPr txBox="1"/>
          <p:nvPr/>
        </p:nvSpPr>
        <p:spPr>
          <a:xfrm>
            <a:off x="1617851" y="1075434"/>
            <a:ext cx="89562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rPr>
              <a:t>Time frames for these workshops works perfectly with POLY business office travel calendars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0D7AE96D-A265-4B1B-A099-2B893EDBBE8C}"/>
              </a:ext>
            </a:extLst>
          </p:cNvPr>
          <p:cNvSpPr>
            <a:spLocks noGrp="1"/>
          </p:cNvSpPr>
          <p:nvPr>
            <p:ph type="sldNum" sz="quarter" idx="12"/>
          </p:nvPr>
        </p:nvSpPr>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D22D0-024A-174A-ADF6-CEE354F6F706}" type="slidenum">
              <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100" b="0" i="0" u="none" strike="noStrike" kern="1200" cap="none" spc="0" normalizeH="0" baseline="0" noProof="0">
              <a:ln>
                <a:noFill/>
              </a:ln>
              <a:solidFill>
                <a:srgbClr val="E5E8E8"/>
              </a:solidFill>
              <a:effectLst/>
              <a:uLnTx/>
              <a:uFillTx/>
              <a:latin typeface="Corbel" panose="020B0503020204020204" pitchFamily="34" charset="0"/>
              <a:ea typeface="+mn-ea"/>
              <a:cs typeface="+mn-cs"/>
            </a:endParaRPr>
          </a:p>
        </p:txBody>
      </p:sp>
      <p:sp>
        <p:nvSpPr>
          <p:cNvPr id="12" name="Freeform: Shape 18">
            <a:extLst>
              <a:ext uri="{FF2B5EF4-FFF2-40B4-BE49-F238E27FC236}">
                <a16:creationId xmlns:a16="http://schemas.microsoft.com/office/drawing/2014/main" id="{7E6F52D0-8020-4F29-BDC1-1952E8FF9F13}"/>
              </a:ext>
            </a:extLst>
          </p:cNvPr>
          <p:cNvSpPr>
            <a:spLocks noChangeAspect="1"/>
          </p:cNvSpPr>
          <p:nvPr/>
        </p:nvSpPr>
        <p:spPr>
          <a:xfrm>
            <a:off x="668338" y="209868"/>
            <a:ext cx="703262" cy="69215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75000"/>
            </a:schemeClr>
          </a:solidFill>
          <a:ln w="9525" cap="flat">
            <a:no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panose="020B0503020204020204" pitchFamily="34" charset="0"/>
              <a:ea typeface="+mn-ea"/>
              <a:cs typeface="+mn-cs"/>
            </a:endParaRPr>
          </a:p>
        </p:txBody>
      </p:sp>
      <p:sp>
        <p:nvSpPr>
          <p:cNvPr id="29700" name="Title 1">
            <a:extLst>
              <a:ext uri="{FF2B5EF4-FFF2-40B4-BE49-F238E27FC236}">
                <a16:creationId xmlns:a16="http://schemas.microsoft.com/office/drawing/2014/main" id="{F739472D-461F-511A-5759-026B393328F2}"/>
              </a:ext>
            </a:extLst>
          </p:cNvPr>
          <p:cNvSpPr txBox="1">
            <a:spLocks noChangeArrowheads="1"/>
          </p:cNvSpPr>
          <p:nvPr/>
        </p:nvSpPr>
        <p:spPr bwMode="auto">
          <a:xfrm>
            <a:off x="1392238" y="106680"/>
            <a:ext cx="1032986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1D243C"/>
                </a:solidFill>
                <a:effectLst/>
                <a:uLnTx/>
                <a:uFillTx/>
                <a:latin typeface="Corbel" panose="020B0503020204020204" pitchFamily="34" charset="0"/>
                <a:ea typeface="+mn-ea"/>
                <a:cs typeface="+mn-cs"/>
              </a:rPr>
              <a:t>2025 Workshops</a:t>
            </a:r>
          </a:p>
        </p:txBody>
      </p:sp>
      <p:graphicFrame>
        <p:nvGraphicFramePr>
          <p:cNvPr id="14" name="Table 13">
            <a:extLst>
              <a:ext uri="{FF2B5EF4-FFF2-40B4-BE49-F238E27FC236}">
                <a16:creationId xmlns:a16="http://schemas.microsoft.com/office/drawing/2014/main" id="{943ADA34-CF9E-461F-9D89-53BE292DC8F1}"/>
              </a:ext>
            </a:extLst>
          </p:cNvPr>
          <p:cNvGraphicFramePr>
            <a:graphicFrameLocks noGrp="1"/>
          </p:cNvGraphicFramePr>
          <p:nvPr/>
        </p:nvGraphicFramePr>
        <p:xfrm>
          <a:off x="798513" y="1118018"/>
          <a:ext cx="10052050" cy="4294063"/>
        </p:xfrm>
        <a:graphic>
          <a:graphicData uri="http://schemas.openxmlformats.org/drawingml/2006/table">
            <a:tbl>
              <a:tblPr firstRow="1" firstCol="1" bandRow="1">
                <a:tableStyleId>{69CF1AB2-1976-4502-BF36-3FF5EA218861}</a:tableStyleId>
              </a:tblPr>
              <a:tblGrid>
                <a:gridCol w="6794500">
                  <a:extLst>
                    <a:ext uri="{9D8B030D-6E8A-4147-A177-3AD203B41FA5}">
                      <a16:colId xmlns:a16="http://schemas.microsoft.com/office/drawing/2014/main" val="43030255"/>
                    </a:ext>
                  </a:extLst>
                </a:gridCol>
                <a:gridCol w="3257550">
                  <a:extLst>
                    <a:ext uri="{9D8B030D-6E8A-4147-A177-3AD203B41FA5}">
                      <a16:colId xmlns:a16="http://schemas.microsoft.com/office/drawing/2014/main" val="1397231024"/>
                    </a:ext>
                  </a:extLst>
                </a:gridCol>
              </a:tblGrid>
              <a:tr h="1030822">
                <a:tc>
                  <a:txBody>
                    <a:bodyPr/>
                    <a:lstStyle/>
                    <a:p>
                      <a:pPr marL="0" marR="0">
                        <a:lnSpc>
                          <a:spcPct val="100000"/>
                        </a:lnSpc>
                        <a:spcBef>
                          <a:spcPts val="0"/>
                        </a:spcBef>
                        <a:spcAft>
                          <a:spcPts val="0"/>
                        </a:spcAft>
                      </a:pPr>
                      <a:r>
                        <a:rPr lang="en-US" sz="1800" b="1" strike="sngStrike" dirty="0">
                          <a:solidFill>
                            <a:schemeClr val="tx1"/>
                          </a:solidFill>
                          <a:effectLst/>
                          <a:latin typeface="Arial" panose="020B0604020202020204" pitchFamily="34" charset="0"/>
                          <a:cs typeface="Arial" panose="020B0604020202020204" pitchFamily="34" charset="0"/>
                        </a:rPr>
                        <a:t>Polymer Upcycling and Circularity</a:t>
                      </a:r>
                    </a:p>
                    <a:p>
                      <a:pPr marL="0" marR="0">
                        <a:lnSpc>
                          <a:spcPct val="100000"/>
                        </a:lnSpc>
                        <a:spcBef>
                          <a:spcPts val="0"/>
                        </a:spcBef>
                        <a:spcAft>
                          <a:spcPts val="0"/>
                        </a:spcAft>
                      </a:pPr>
                      <a:r>
                        <a:rPr lang="en-US" sz="1800" b="1" strike="sngStrike" dirty="0">
                          <a:solidFill>
                            <a:schemeClr val="tx1"/>
                          </a:solidFill>
                          <a:effectLst/>
                          <a:latin typeface="Arial" panose="020B0604020202020204" pitchFamily="34" charset="0"/>
                          <a:cs typeface="Arial" panose="020B0604020202020204" pitchFamily="34" charset="0"/>
                        </a:rPr>
                        <a:t>Spring 2025</a:t>
                      </a:r>
                    </a:p>
                    <a:p>
                      <a:pPr marL="0" marR="0">
                        <a:lnSpc>
                          <a:spcPct val="100000"/>
                        </a:lnSpc>
                        <a:spcBef>
                          <a:spcPts val="0"/>
                        </a:spcBef>
                        <a:spcAft>
                          <a:spcPts val="0"/>
                        </a:spcAft>
                      </a:pPr>
                      <a:r>
                        <a:rPr lang="en-US" sz="1800" b="0" strike="sngStrike" dirty="0">
                          <a:solidFill>
                            <a:schemeClr val="tx1"/>
                          </a:solidFill>
                          <a:effectLst/>
                          <a:latin typeface="Arial" panose="020B0604020202020204" pitchFamily="34" charset="0"/>
                          <a:cs typeface="Arial" panose="020B0604020202020204" pitchFamily="34" charset="0"/>
                        </a:rPr>
                        <a:t>Org: Helms, </a:t>
                      </a:r>
                      <a:r>
                        <a:rPr lang="en-US" sz="1800" b="0" strike="sngStrike" dirty="0" err="1">
                          <a:solidFill>
                            <a:schemeClr val="tx1"/>
                          </a:solidFill>
                          <a:effectLst/>
                          <a:latin typeface="Arial" panose="020B0604020202020204" pitchFamily="34" charset="0"/>
                          <a:cs typeface="Arial" panose="020B0604020202020204" pitchFamily="34" charset="0"/>
                        </a:rPr>
                        <a:t>Korley</a:t>
                      </a:r>
                      <a:r>
                        <a:rPr lang="en-US" sz="1800" b="0" strike="sngStrike" dirty="0">
                          <a:solidFill>
                            <a:schemeClr val="tx1"/>
                          </a:solidFill>
                          <a:effectLst/>
                          <a:latin typeface="Arial" panose="020B0604020202020204" pitchFamily="34" charset="0"/>
                          <a:cs typeface="Arial" panose="020B0604020202020204" pitchFamily="34" charset="0"/>
                        </a:rPr>
                        <a:t>, Knauer</a:t>
                      </a:r>
                    </a:p>
                  </a:txBody>
                  <a:tcPr marL="68576" marR="68576" marT="0" marB="0" anchor="ctr"/>
                </a:tc>
                <a:tc>
                  <a:txBody>
                    <a:bodyPr/>
                    <a:lstStyle/>
                    <a:p>
                      <a:pPr marL="0" marR="0" algn="ctr">
                        <a:lnSpc>
                          <a:spcPct val="100000"/>
                        </a:lnSpc>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Ex-Comm Approved</a:t>
                      </a:r>
                    </a:p>
                  </a:txBody>
                  <a:tcPr marL="68576" marR="68576" marT="0" marB="0" anchor="ctr"/>
                </a:tc>
                <a:extLst>
                  <a:ext uri="{0D108BD9-81ED-4DB2-BD59-A6C34878D82A}">
                    <a16:rowId xmlns:a16="http://schemas.microsoft.com/office/drawing/2014/main" val="3628752298"/>
                  </a:ext>
                </a:extLst>
              </a:tr>
              <a:tr h="1457773">
                <a:tc>
                  <a:txBody>
                    <a:bodyPr/>
                    <a:lstStyle/>
                    <a:p>
                      <a:pPr marL="0" marR="0">
                        <a:lnSpc>
                          <a:spcPct val="100000"/>
                        </a:lnSpc>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Fluoropolymers 2025 (</a:t>
                      </a:r>
                      <a:r>
                        <a:rPr lang="en-US" sz="1800" b="1" i="1" dirty="0">
                          <a:solidFill>
                            <a:schemeClr val="tx1"/>
                          </a:solidFill>
                          <a:effectLst/>
                          <a:latin typeface="Arial" panose="020B0604020202020204" pitchFamily="34" charset="0"/>
                          <a:cs typeface="Arial" panose="020B0604020202020204" pitchFamily="34" charset="0"/>
                        </a:rPr>
                        <a:t>uploaded to </a:t>
                      </a:r>
                      <a:r>
                        <a:rPr lang="en-US" sz="1800" b="1" i="1" dirty="0" err="1">
                          <a:solidFill>
                            <a:schemeClr val="tx1"/>
                          </a:solidFill>
                          <a:effectLst/>
                          <a:latin typeface="Arial" panose="020B0604020202020204" pitchFamily="34" charset="0"/>
                          <a:cs typeface="Arial" panose="020B0604020202020204" pitchFamily="34" charset="0"/>
                        </a:rPr>
                        <a:t>ExComm</a:t>
                      </a:r>
                      <a:r>
                        <a:rPr lang="en-US" sz="1800" b="1" i="1" dirty="0">
                          <a:solidFill>
                            <a:schemeClr val="tx1"/>
                          </a:solidFill>
                          <a:effectLst/>
                          <a:latin typeface="Arial" panose="020B0604020202020204" pitchFamily="34" charset="0"/>
                          <a:cs typeface="Arial" panose="020B0604020202020204" pitchFamily="34" charset="0"/>
                        </a:rPr>
                        <a:t> meeting site)</a:t>
                      </a:r>
                      <a:endParaRPr lang="en-US" sz="1800" b="1" dirty="0">
                        <a:solidFill>
                          <a:schemeClr val="tx1"/>
                        </a:solidFill>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1800" b="1" i="1" dirty="0">
                          <a:solidFill>
                            <a:schemeClr val="tx1"/>
                          </a:solidFill>
                          <a:effectLst/>
                          <a:latin typeface="Arial" panose="020B0604020202020204" pitchFamily="34" charset="0"/>
                          <a:cs typeface="Arial" panose="020B0604020202020204" pitchFamily="34" charset="0"/>
                        </a:rPr>
                        <a:t>(12</a:t>
                      </a:r>
                      <a:r>
                        <a:rPr lang="en-US" sz="1800" b="1" i="1" baseline="30000" dirty="0">
                          <a:solidFill>
                            <a:schemeClr val="tx1"/>
                          </a:solidFill>
                          <a:effectLst/>
                          <a:latin typeface="Arial" panose="020B0604020202020204" pitchFamily="34" charset="0"/>
                          <a:cs typeface="Arial" panose="020B0604020202020204" pitchFamily="34" charset="0"/>
                        </a:rPr>
                        <a:t>th</a:t>
                      </a:r>
                      <a:r>
                        <a:rPr lang="en-US" sz="1800" b="1" i="1" dirty="0">
                          <a:solidFill>
                            <a:schemeClr val="tx1"/>
                          </a:solidFill>
                          <a:effectLst/>
                          <a:latin typeface="Arial" panose="020B0604020202020204" pitchFamily="34" charset="0"/>
                          <a:cs typeface="Arial" panose="020B0604020202020204" pitchFamily="34" charset="0"/>
                        </a:rPr>
                        <a:t> Biennial POLY Workshop)</a:t>
                      </a:r>
                    </a:p>
                    <a:p>
                      <a:pPr marL="0" marR="0">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Org: Jena McCollum and Dr. Bruno </a:t>
                      </a:r>
                      <a:r>
                        <a:rPr lang="en-US" sz="1800" b="0" dirty="0" err="1">
                          <a:solidFill>
                            <a:schemeClr val="tx1"/>
                          </a:solidFill>
                          <a:effectLst/>
                          <a:latin typeface="Arial" panose="020B0604020202020204" pitchFamily="34" charset="0"/>
                          <a:cs typeface="Arial" panose="020B0604020202020204" pitchFamily="34" charset="0"/>
                        </a:rPr>
                        <a:t>Ameduri</a:t>
                      </a:r>
                      <a:r>
                        <a:rPr lang="en-US" sz="1800" b="0" dirty="0">
                          <a:solidFill>
                            <a:schemeClr val="tx1"/>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New Org: Cameron Parrish, Frank Leibfarth</a:t>
                      </a:r>
                      <a:endParaRPr lang="en-US" sz="1800" b="0" i="1" dirty="0">
                        <a:solidFill>
                          <a:schemeClr val="tx1"/>
                        </a:solidFill>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1800" b="0" i="1" dirty="0">
                          <a:solidFill>
                            <a:schemeClr val="tx1"/>
                          </a:solidFill>
                          <a:effectLst/>
                          <a:latin typeface="Arial" panose="020B0604020202020204" pitchFamily="34" charset="0"/>
                          <a:cs typeface="Arial" panose="020B0604020202020204" pitchFamily="34" charset="0"/>
                        </a:rPr>
                        <a:t>  Potential Location: East Coast (Philly, Savannah, or Charleston)</a:t>
                      </a:r>
                    </a:p>
                  </a:txBody>
                  <a:tcPr marL="68576" marR="68576" marT="0" marB="0" anchor="ctr"/>
                </a:tc>
                <a:tc>
                  <a:txBody>
                    <a:bodyPr/>
                    <a:lstStyle/>
                    <a:p>
                      <a:pPr marL="0" marR="0" algn="ctr">
                        <a:lnSpc>
                          <a:spcPct val="100000"/>
                        </a:lnSpc>
                        <a:spcBef>
                          <a:spcPts val="0"/>
                        </a:spcBef>
                        <a:spcAft>
                          <a:spcPts val="0"/>
                        </a:spcAft>
                      </a:pP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Requires </a:t>
                      </a:r>
                      <a:r>
                        <a:rPr lang="en-US" sz="1800" b="0" dirty="0" err="1">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ExComm</a:t>
                      </a: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Approval</a:t>
                      </a:r>
                    </a:p>
                    <a:p>
                      <a:pPr marL="0" marR="0" algn="ctr">
                        <a:lnSpc>
                          <a:spcPct val="100000"/>
                        </a:lnSpc>
                        <a:spcBef>
                          <a:spcPts val="0"/>
                        </a:spcBef>
                        <a:spcAft>
                          <a:spcPts val="0"/>
                        </a:spcAft>
                      </a:pP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Winter Meeting </a:t>
                      </a:r>
                    </a:p>
                  </a:txBody>
                  <a:tcPr marL="68576" marR="68576" marT="0" marB="0" anchor="ctr"/>
                </a:tc>
                <a:extLst>
                  <a:ext uri="{0D108BD9-81ED-4DB2-BD59-A6C34878D82A}">
                    <a16:rowId xmlns:a16="http://schemas.microsoft.com/office/drawing/2014/main" val="1079186069"/>
                  </a:ext>
                </a:extLst>
              </a:tr>
              <a:tr h="825977">
                <a:tc>
                  <a:txBody>
                    <a:bodyPr/>
                    <a:lstStyle/>
                    <a:p>
                      <a:pPr marL="0" indent="0">
                        <a:lnSpc>
                          <a:spcPct val="100000"/>
                        </a:lnSpc>
                        <a:spcBef>
                          <a:spcPts val="0"/>
                        </a:spcBef>
                        <a:buFont typeface="Arial" panose="020B0604020202020204" pitchFamily="34" charset="0"/>
                        <a:buNone/>
                        <a:tabLst>
                          <a:tab pos="292100" algn="l"/>
                        </a:tabLst>
                      </a:pPr>
                      <a:r>
                        <a:rPr lang="en-US" sz="1800" b="0" dirty="0">
                          <a:latin typeface="Arial" panose="020B0604020202020204" pitchFamily="34" charset="0"/>
                          <a:cs typeface="Arial" panose="020B0604020202020204" pitchFamily="34" charset="0"/>
                        </a:rPr>
                        <a:t>Soliciting Proposals for one other workshop for Fall of 2025</a:t>
                      </a:r>
                    </a:p>
                  </a:txBody>
                  <a:tcPr marL="68576" marR="68576" marT="0" marB="0" anchor="ctr"/>
                </a:tc>
                <a:tc>
                  <a:txBody>
                    <a:bodyPr/>
                    <a:lstStyle/>
                    <a:p>
                      <a:pPr marL="0" marR="0" algn="ctr">
                        <a:lnSpc>
                          <a:spcPct val="100000"/>
                        </a:lnSpc>
                        <a:spcBef>
                          <a:spcPts val="0"/>
                        </a:spcBef>
                        <a:spcAft>
                          <a:spcPts val="0"/>
                        </a:spcAft>
                      </a:pPr>
                      <a:r>
                        <a:rPr lang="en-US" sz="18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Ready for </a:t>
                      </a:r>
                      <a:r>
                        <a:rPr lang="en-US" sz="1800" b="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ExComm</a:t>
                      </a:r>
                      <a:r>
                        <a:rPr lang="en-US" sz="18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Review </a:t>
                      </a:r>
                    </a:p>
                    <a:p>
                      <a:pPr marL="0" marR="0" algn="ctr">
                        <a:lnSpc>
                          <a:spcPct val="100000"/>
                        </a:lnSpc>
                        <a:spcBef>
                          <a:spcPts val="0"/>
                        </a:spcBef>
                        <a:spcAft>
                          <a:spcPts val="0"/>
                        </a:spcAft>
                      </a:pPr>
                      <a:r>
                        <a:rPr lang="en-US" sz="18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March 2024</a:t>
                      </a:r>
                    </a:p>
                  </a:txBody>
                  <a:tcPr marL="68576" marR="68576" marT="0" marB="0" anchor="ctr"/>
                </a:tc>
                <a:extLst>
                  <a:ext uri="{0D108BD9-81ED-4DB2-BD59-A6C34878D82A}">
                    <a16:rowId xmlns:a16="http://schemas.microsoft.com/office/drawing/2014/main" val="1879199769"/>
                  </a:ext>
                </a:extLst>
              </a:tr>
              <a:tr h="979491">
                <a:tc>
                  <a:txBody>
                    <a:bodyPr/>
                    <a:lstStyle/>
                    <a:p>
                      <a:pPr marL="0" indent="0">
                        <a:lnSpc>
                          <a:spcPct val="100000"/>
                        </a:lnSpc>
                        <a:spcBef>
                          <a:spcPts val="0"/>
                        </a:spcBef>
                        <a:buFont typeface="Arial" panose="020B0604020202020204" pitchFamily="34" charset="0"/>
                        <a:buNone/>
                        <a:tabLst>
                          <a:tab pos="292100" algn="l"/>
                        </a:tabLst>
                      </a:pPr>
                      <a:r>
                        <a:rPr lang="en-US" altLang="en-US" sz="2400" b="1" dirty="0"/>
                        <a:t>POLY NGRPC (next slide)</a:t>
                      </a:r>
                      <a:br>
                        <a:rPr lang="en-US" altLang="en-US" sz="2400" b="1" dirty="0"/>
                      </a:br>
                      <a:r>
                        <a:rPr lang="en-US" altLang="en-US" sz="1800" b="1" i="1" dirty="0"/>
                        <a:t>National Graduate Research Polymer Conference</a:t>
                      </a:r>
                    </a:p>
                  </a:txBody>
                  <a:tcPr marL="68576" marR="68576" marT="0" marB="0" anchor="ctr"/>
                </a:tc>
                <a:tc>
                  <a:txBody>
                    <a:bodyPr/>
                    <a:lstStyle/>
                    <a:p>
                      <a:pPr marL="0" marR="0" algn="ctr">
                        <a:lnSpc>
                          <a:spcPct val="100000"/>
                        </a:lnSpc>
                        <a:spcBef>
                          <a:spcPts val="0"/>
                        </a:spcBef>
                        <a:spcAft>
                          <a:spcPts val="0"/>
                        </a:spcAft>
                      </a:pP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Requires </a:t>
                      </a:r>
                      <a:r>
                        <a:rPr lang="en-US" sz="1800" b="0" dirty="0" err="1">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ExComm</a:t>
                      </a: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Approval</a:t>
                      </a:r>
                    </a:p>
                    <a:p>
                      <a:pPr marL="0" marR="0" algn="ctr">
                        <a:lnSpc>
                          <a:spcPct val="100000"/>
                        </a:lnSpc>
                        <a:spcBef>
                          <a:spcPts val="0"/>
                        </a:spcBef>
                        <a:spcAft>
                          <a:spcPts val="0"/>
                        </a:spcAft>
                      </a:pPr>
                      <a:r>
                        <a:rPr lang="en-US" sz="1800" b="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Winter Meeting </a:t>
                      </a:r>
                    </a:p>
                  </a:txBody>
                  <a:tcPr marL="68576" marR="68576" marT="0" marB="0" anchor="ctr"/>
                </a:tc>
                <a:extLst>
                  <a:ext uri="{0D108BD9-81ED-4DB2-BD59-A6C34878D82A}">
                    <a16:rowId xmlns:a16="http://schemas.microsoft.com/office/drawing/2014/main" val="3740322489"/>
                  </a:ext>
                </a:extLst>
              </a:tr>
            </a:tbl>
          </a:graphicData>
        </a:graphic>
      </p:graphicFrame>
      <p:sp>
        <p:nvSpPr>
          <p:cNvPr id="6" name="Rectangle 5">
            <a:extLst>
              <a:ext uri="{FF2B5EF4-FFF2-40B4-BE49-F238E27FC236}">
                <a16:creationId xmlns:a16="http://schemas.microsoft.com/office/drawing/2014/main" id="{79B05E9B-0A78-419A-91D2-F761E6C8F7C7}"/>
              </a:ext>
            </a:extLst>
          </p:cNvPr>
          <p:cNvSpPr/>
          <p:nvPr/>
        </p:nvSpPr>
        <p:spPr>
          <a:xfrm rot="21106551">
            <a:off x="3424684" y="1446605"/>
            <a:ext cx="4537460" cy="461665"/>
          </a:xfrm>
          <a:prstGeom prst="rect">
            <a:avLst/>
          </a:prstGeom>
          <a:solidFill>
            <a:schemeClr val="accent2">
              <a:lumMod val="40000"/>
              <a:lumOff val="60000"/>
            </a:schemeClr>
          </a:solidFill>
        </p:spPr>
        <p:txBody>
          <a:bodyPr wrap="none" lIns="91440" tIns="45720" rIns="91440" bIns="45720">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prstClr val="white"/>
                  </a:solidFill>
                  <a:prstDash val="solid"/>
                </a:ln>
                <a:solidFill>
                  <a:srgbClr val="CB3E3A">
                    <a:lumMod val="75000"/>
                  </a:srgbClr>
                </a:solidFill>
                <a:effectLst>
                  <a:outerShdw dist="38100" dir="2700000" algn="bl" rotWithShape="0">
                    <a:srgbClr val="F08F1E"/>
                  </a:outerShdw>
                </a:effectLst>
                <a:uLnTx/>
                <a:uFillTx/>
                <a:latin typeface="Arial" panose="020B0604020202020204" pitchFamily="34" charset="0"/>
                <a:ea typeface="+mn-ea"/>
                <a:cs typeface="Arial" panose="020B0604020202020204" pitchFamily="34" charset="0"/>
              </a:rPr>
              <a:t>POSTPONED </a:t>
            </a:r>
            <a:r>
              <a:rPr kumimoji="0" lang="en-US" sz="2400" b="1" i="0" u="none" strike="noStrike" kern="1200" cap="none" spc="0" normalizeH="0" baseline="0" noProof="0" dirty="0" err="1">
                <a:ln w="13462">
                  <a:solidFill>
                    <a:prstClr val="white"/>
                  </a:solidFill>
                  <a:prstDash val="solid"/>
                </a:ln>
                <a:solidFill>
                  <a:srgbClr val="CB3E3A">
                    <a:lumMod val="75000"/>
                  </a:srgbClr>
                </a:solidFill>
                <a:effectLst>
                  <a:outerShdw dist="38100" dir="2700000" algn="bl" rotWithShape="0">
                    <a:srgbClr val="F08F1E"/>
                  </a:outerShdw>
                </a:effectLst>
                <a:uLnTx/>
                <a:uFillTx/>
                <a:latin typeface="Arial" panose="020B0604020202020204" pitchFamily="34" charset="0"/>
                <a:ea typeface="+mn-ea"/>
                <a:cs typeface="Arial" panose="020B0604020202020204" pitchFamily="34" charset="0"/>
              </a:rPr>
              <a:t>LiKELY</a:t>
            </a:r>
            <a:r>
              <a:rPr kumimoji="0" lang="en-US" sz="2400" b="1" i="0" u="none" strike="noStrike" kern="1200" cap="none" spc="0" normalizeH="0" baseline="0" noProof="0" dirty="0">
                <a:ln w="13462">
                  <a:solidFill>
                    <a:prstClr val="white"/>
                  </a:solidFill>
                  <a:prstDash val="solid"/>
                </a:ln>
                <a:solidFill>
                  <a:srgbClr val="CB3E3A">
                    <a:lumMod val="75000"/>
                  </a:srgbClr>
                </a:solidFill>
                <a:effectLst>
                  <a:outerShdw dist="38100" dir="2700000" algn="bl" rotWithShape="0">
                    <a:srgbClr val="F08F1E"/>
                  </a:outerShdw>
                </a:effectLst>
                <a:uLnTx/>
                <a:uFillTx/>
                <a:latin typeface="Arial" panose="020B0604020202020204" pitchFamily="34" charset="0"/>
                <a:ea typeface="+mn-ea"/>
                <a:cs typeface="Arial" panose="020B0604020202020204" pitchFamily="34" charset="0"/>
              </a:rPr>
              <a:t> TO 2026</a:t>
            </a:r>
          </a:p>
        </p:txBody>
      </p:sp>
      <p:sp>
        <p:nvSpPr>
          <p:cNvPr id="13" name="TextBox 12">
            <a:extLst>
              <a:ext uri="{FF2B5EF4-FFF2-40B4-BE49-F238E27FC236}">
                <a16:creationId xmlns:a16="http://schemas.microsoft.com/office/drawing/2014/main" id="{740A14DC-FD94-42CE-BD51-C01837852121}"/>
              </a:ext>
            </a:extLst>
          </p:cNvPr>
          <p:cNvSpPr txBox="1"/>
          <p:nvPr/>
        </p:nvSpPr>
        <p:spPr>
          <a:xfrm>
            <a:off x="811689" y="5688197"/>
            <a:ext cx="1023143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Reminder: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2 Workshops Recommended Per Year (reduced from the typical 4+)</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Workshop will be scheduled May/June or October/November (6-8 weeks post-ACS Meetings)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243839" y="149292"/>
            <a:ext cx="11704319" cy="729962"/>
          </a:xfrm>
        </p:spPr>
        <p:txBody>
          <a:bodyPr>
            <a:noAutofit/>
          </a:bodyPr>
          <a:lstStyle/>
          <a:p>
            <a:pPr algn="ctr"/>
            <a:r>
              <a:rPr kumimoji="0" lang="en-US" sz="36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Review Potential Workshop Chair Change </a:t>
            </a:r>
            <a:endParaRPr lang="en-US" sz="3600" b="1" dirty="0">
              <a:solidFill>
                <a:srgbClr val="000099"/>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A26E64D-DC57-734E-3710-9FCAC3D8D546}"/>
              </a:ext>
            </a:extLst>
          </p:cNvPr>
          <p:cNvPicPr>
            <a:picLocks noChangeAspect="1"/>
          </p:cNvPicPr>
          <p:nvPr/>
        </p:nvPicPr>
        <p:blipFill>
          <a:blip r:embed="rId3"/>
          <a:stretch>
            <a:fillRect/>
          </a:stretch>
        </p:blipFill>
        <p:spPr>
          <a:xfrm>
            <a:off x="1083733" y="986900"/>
            <a:ext cx="9875520" cy="5318754"/>
          </a:xfrm>
          <a:prstGeom prst="rect">
            <a:avLst/>
          </a:prstGeom>
        </p:spPr>
      </p:pic>
    </p:spTree>
    <p:extLst>
      <p:ext uri="{BB962C8B-B14F-4D97-AF65-F5344CB8AC3E}">
        <p14:creationId xmlns:p14="http://schemas.microsoft.com/office/powerpoint/2010/main" val="21861836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Rectangle 22">
            <a:extLst>
              <a:ext uri="{FF2B5EF4-FFF2-40B4-BE49-F238E27FC236}">
                <a16:creationId xmlns:a16="http://schemas.microsoft.com/office/drawing/2014/main" id="{111A5DA6-341B-47DB-8F46-B6C2E5E6F2BA}"/>
              </a:ext>
            </a:extLst>
          </p:cNvPr>
          <p:cNvSpPr>
            <a:spLocks noChangeArrowheads="1"/>
          </p:cNvSpPr>
          <p:nvPr/>
        </p:nvSpPr>
        <p:spPr bwMode="auto">
          <a:xfrm>
            <a:off x="844103" y="1278102"/>
            <a:ext cx="6679751" cy="3243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2025 NGRPC Winner:</a:t>
            </a:r>
          </a:p>
          <a:p>
            <a:pPr marL="285750" indent="-285750" eaLnBrk="0" fontAlgn="base" hangingPunct="0">
              <a:lnSpc>
                <a:spcPct val="120000"/>
              </a:lnSpc>
              <a:spcBef>
                <a:spcPct val="0"/>
              </a:spcBef>
              <a:spcAft>
                <a:spcPct val="0"/>
              </a:spcAft>
              <a:buClr>
                <a:srgbClr val="FFC000"/>
              </a:buClr>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Arizona State University</a:t>
            </a:r>
            <a:b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b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(uploaded to </a:t>
            </a:r>
            <a:r>
              <a:rPr kumimoji="0" lang="en-US" b="1" i="0" strike="noStrike" kern="1200" cap="none" spc="0" normalizeH="0" baseline="0" noProof="0" dirty="0" err="1">
                <a:ln>
                  <a:noFill/>
                </a:ln>
                <a:solidFill>
                  <a:srgbClr val="000099"/>
                </a:solidFill>
                <a:effectLst/>
                <a:uLnTx/>
                <a:uFillTx/>
                <a:latin typeface="Arial" panose="020B0604020202020204" pitchFamily="34" charset="0"/>
                <a:ea typeface="+mn-ea"/>
                <a:cs typeface="+mn-cs"/>
              </a:rPr>
              <a:t>ExComm</a:t>
            </a: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 meeting site)</a:t>
            </a:r>
          </a:p>
          <a:p>
            <a:pPr marL="285750" indent="-285750" eaLnBrk="0" fontAlgn="base" hangingPunct="0">
              <a:lnSpc>
                <a:spcPct val="120000"/>
              </a:lnSpc>
              <a:spcBef>
                <a:spcPct val="0"/>
              </a:spcBef>
              <a:spcAft>
                <a:spcPct val="0"/>
              </a:spcAft>
              <a:buClr>
                <a:srgbClr val="FFC000"/>
              </a:buClr>
              <a:defRPr/>
            </a:pPr>
            <a:r>
              <a:rPr lang="en-US" b="1" dirty="0">
                <a:solidFill>
                  <a:srgbClr val="000099"/>
                </a:solidFill>
                <a:latin typeface="Arial" panose="020B0604020202020204" pitchFamily="34" charset="0"/>
              </a:rPr>
              <a:t>V</a:t>
            </a:r>
            <a:r>
              <a:rPr kumimoji="0" lang="en-US" b="1" i="0" strike="noStrike" kern="1200" cap="none" spc="0" normalizeH="0" baseline="0" noProof="0" dirty="0" err="1">
                <a:ln>
                  <a:noFill/>
                </a:ln>
                <a:solidFill>
                  <a:srgbClr val="000099"/>
                </a:solidFill>
                <a:effectLst/>
                <a:uLnTx/>
                <a:uFillTx/>
                <a:latin typeface="Arial" panose="020B0604020202020204" pitchFamily="34" charset="0"/>
                <a:ea typeface="+mn-ea"/>
                <a:cs typeface="+mn-cs"/>
              </a:rPr>
              <a:t>ery</a:t>
            </a: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 strong and comprehensive proposal</a:t>
            </a:r>
          </a:p>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	runner-up in the last competition</a:t>
            </a:r>
          </a:p>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	capable and experienced organizers</a:t>
            </a:r>
          </a:p>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	west coast location</a:t>
            </a:r>
          </a:p>
          <a:p>
            <a:pPr marL="738188" indent="-285750" eaLnBrk="0" fontAlgn="base" hangingPunct="0">
              <a:lnSpc>
                <a:spcPct val="120000"/>
              </a:lnSpc>
              <a:spcBef>
                <a:spcPct val="0"/>
              </a:spcBef>
              <a:spcAft>
                <a:spcPct val="0"/>
              </a:spcAft>
              <a:buClr>
                <a:srgbClr val="FFC000"/>
              </a:buClr>
              <a:tabLst>
                <a:tab pos="738188" algn="l"/>
                <a:tab pos="1260475" algn="l"/>
              </a:tabLst>
              <a:defRPr/>
            </a:pPr>
            <a:endPar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55563" eaLnBrk="0" fontAlgn="base" hangingPunct="0">
              <a:lnSpc>
                <a:spcPct val="120000"/>
              </a:lnSpc>
              <a:spcBef>
                <a:spcPct val="0"/>
              </a:spcBef>
              <a:spcAft>
                <a:spcPct val="0"/>
              </a:spcAft>
              <a:buClr>
                <a:srgbClr val="FFC000"/>
              </a:buClr>
              <a:buNone/>
              <a:tabLst>
                <a:tab pos="738188" algn="l"/>
                <a:tab pos="1260475" algn="l"/>
              </a:tabLst>
              <a:defRPr/>
            </a:pPr>
            <a:endParaRPr lang="en-US" b="1" dirty="0">
              <a:solidFill>
                <a:srgbClr val="000099"/>
              </a:solidFill>
              <a:latin typeface="Arial" panose="020B0604020202020204" pitchFamily="34" charset="0"/>
            </a:endParaRPr>
          </a:p>
        </p:txBody>
      </p: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243839" y="149292"/>
            <a:ext cx="11704319" cy="729962"/>
          </a:xfrm>
        </p:spPr>
        <p:txBody>
          <a:bodyPr>
            <a:noAutofit/>
          </a:bodyPr>
          <a:lstStyle/>
          <a:p>
            <a:pPr algn="ctr"/>
            <a:r>
              <a:rPr kumimoji="0" lang="en-US" sz="3600" b="1" i="0" strike="noStrike" kern="1200" cap="none" spc="0" normalizeH="0" baseline="0" noProof="0" dirty="0">
                <a:ln>
                  <a:noFill/>
                </a:ln>
                <a:solidFill>
                  <a:srgbClr val="000099"/>
                </a:solidFill>
                <a:effectLst/>
                <a:uLnTx/>
                <a:uFillTx/>
                <a:latin typeface="Arial" panose="020B0604020202020204" pitchFamily="34" charset="0"/>
                <a:ea typeface="+mn-ea"/>
                <a:cs typeface="+mn-cs"/>
              </a:rPr>
              <a:t>National Graduate Research Polymer Conference </a:t>
            </a:r>
            <a:endParaRPr lang="en-US" sz="3600" b="1" dirty="0">
              <a:solidFill>
                <a:srgbClr val="000099"/>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5759319-DF0C-B10A-3737-B53CE8A79D49}"/>
              </a:ext>
            </a:extLst>
          </p:cNvPr>
          <p:cNvSpPr txBox="1"/>
          <p:nvPr/>
        </p:nvSpPr>
        <p:spPr>
          <a:xfrm>
            <a:off x="7054744" y="1147999"/>
            <a:ext cx="3871912" cy="4995727"/>
          </a:xfrm>
          <a:prstGeom prst="rect">
            <a:avLst/>
          </a:prstGeom>
          <a:solidFill>
            <a:srgbClr val="598531"/>
          </a:solidFill>
        </p:spPr>
        <p:txBody>
          <a:bodyPr>
            <a:spAutoFit/>
          </a:bodyPr>
          <a:lstStyle/>
          <a:p>
            <a:pPr algn="ctr" eaLnBrk="1" fontAlgn="auto" hangingPunct="1">
              <a:lnSpc>
                <a:spcPct val="111000"/>
              </a:lnSpc>
              <a:spcBef>
                <a:spcPts val="0"/>
              </a:spcBef>
              <a:spcAft>
                <a:spcPts val="0"/>
              </a:spcAft>
              <a:defRPr/>
            </a:pPr>
            <a:r>
              <a:rPr lang="en-US" b="1" dirty="0">
                <a:solidFill>
                  <a:schemeClr val="bg1"/>
                </a:solidFill>
                <a:latin typeface="+mn-lt"/>
                <a:ea typeface="Arial" panose="020B0604020202020204" pitchFamily="34" charset="0"/>
              </a:rPr>
              <a:t>Previously Graduate Conferences</a:t>
            </a:r>
          </a:p>
          <a:p>
            <a:pPr algn="ctr" eaLnBrk="1" fontAlgn="auto" hangingPunct="1">
              <a:lnSpc>
                <a:spcPct val="111000"/>
              </a:lnSpc>
              <a:spcBef>
                <a:spcPts val="0"/>
              </a:spcBef>
              <a:spcAft>
                <a:spcPts val="0"/>
              </a:spcAft>
              <a:defRPr/>
            </a:pPr>
            <a:endParaRPr lang="en-US" b="1" dirty="0">
              <a:solidFill>
                <a:schemeClr val="bg1"/>
              </a:solidFill>
              <a:latin typeface="+mn-lt"/>
              <a:ea typeface="Arial" panose="020B060402020202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Penn State, 1994</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Virginia Tech, 1996</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University of Akron, 1998</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Southern Mississippi Univ., 2000</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Lehigh, 2003</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UMASS, 2005</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UT Knoxville, 2007</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Univ. of NC at Chapel Hill, 2010 </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Case Western Reserve Univ., 2012</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Louisiana State Univ., 2014</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University of Akron, 2016</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University of Minnesota, 2018</a:t>
            </a:r>
            <a:endParaRPr lang="en-US" dirty="0">
              <a:solidFill>
                <a:schemeClr val="bg1"/>
              </a:solidFill>
              <a:latin typeface="+mn-lt"/>
              <a:ea typeface="Calibri" panose="020F0502020204030204" pitchFamily="34" charset="0"/>
            </a:endParaRP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Arial" panose="020B0604020202020204" pitchFamily="34" charset="0"/>
              </a:rPr>
              <a:t>Virginia Tech (virtual), 2021</a:t>
            </a:r>
          </a:p>
          <a:p>
            <a:pPr marL="342900" indent="-342900" eaLnBrk="1" fontAlgn="auto" hangingPunct="1">
              <a:lnSpc>
                <a:spcPct val="111000"/>
              </a:lnSpc>
              <a:spcBef>
                <a:spcPts val="0"/>
              </a:spcBef>
              <a:spcAft>
                <a:spcPts val="0"/>
              </a:spcAft>
              <a:buFont typeface="+mj-lt"/>
              <a:buAutoNum type="arabicPeriod"/>
              <a:defRPr/>
            </a:pPr>
            <a:r>
              <a:rPr lang="en-US" dirty="0">
                <a:solidFill>
                  <a:schemeClr val="bg1"/>
                </a:solidFill>
                <a:latin typeface="+mn-lt"/>
                <a:ea typeface="Calibri" panose="020F0502020204030204" pitchFamily="34" charset="0"/>
              </a:rPr>
              <a:t>University of Michigan 2023 	</a:t>
            </a:r>
          </a:p>
        </p:txBody>
      </p:sp>
    </p:spTree>
    <p:extLst>
      <p:ext uri="{BB962C8B-B14F-4D97-AF65-F5344CB8AC3E}">
        <p14:creationId xmlns:p14="http://schemas.microsoft.com/office/powerpoint/2010/main" val="30892757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3307B5C7-CE91-415C-82D6-82AB0B0C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12" name="TextBox 11">
            <a:extLst>
              <a:ext uri="{FF2B5EF4-FFF2-40B4-BE49-F238E27FC236}">
                <a16:creationId xmlns:a16="http://schemas.microsoft.com/office/drawing/2014/main" id="{F8510C6B-E48D-4D02-A328-A08BEB7D4636}"/>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3" name="Straight Connector 12">
            <a:extLst>
              <a:ext uri="{FF2B5EF4-FFF2-40B4-BE49-F238E27FC236}">
                <a16:creationId xmlns:a16="http://schemas.microsoft.com/office/drawing/2014/main" id="{E52FE246-3A36-4431-B718-B1543D676CED}"/>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Rectangle 22">
            <a:extLst>
              <a:ext uri="{FF2B5EF4-FFF2-40B4-BE49-F238E27FC236}">
                <a16:creationId xmlns:a16="http://schemas.microsoft.com/office/drawing/2014/main" id="{111A5DA6-341B-47DB-8F46-B6C2E5E6F2BA}"/>
              </a:ext>
            </a:extLst>
          </p:cNvPr>
          <p:cNvSpPr>
            <a:spLocks noChangeArrowheads="1"/>
          </p:cNvSpPr>
          <p:nvPr/>
        </p:nvSpPr>
        <p:spPr bwMode="auto">
          <a:xfrm>
            <a:off x="258116" y="1870771"/>
            <a:ext cx="7265739" cy="3243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2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POLY offered to support:</a:t>
            </a:r>
            <a:endParaRPr lang="en-US" i="1" dirty="0">
              <a:solidFill>
                <a:srgbClr val="000000"/>
              </a:solidFill>
              <a:latin typeface="Arial" panose="020B0604020202020204" pitchFamily="34" charset="0"/>
            </a:endParaRP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Provide website registration site &amp; collection</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lang="en-US" b="1" dirty="0">
                <a:solidFill>
                  <a:srgbClr val="000099"/>
                </a:solidFill>
                <a:latin typeface="Arial" panose="020B0604020202020204" pitchFamily="34" charset="0"/>
              </a:rPr>
              <a:t>Promote the meeting via Emails/Twitter/Facebook</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Collect Sponsor Support</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Distribution refunds for the meeting</a:t>
            </a:r>
          </a:p>
          <a:p>
            <a:pPr marL="738188" indent="-285750" eaLnBrk="0" fontAlgn="base" hangingPunct="0">
              <a:lnSpc>
                <a:spcPct val="120000"/>
              </a:lnSpc>
              <a:spcBef>
                <a:spcPct val="0"/>
              </a:spcBef>
              <a:spcAft>
                <a:spcPct val="0"/>
              </a:spcAft>
              <a:buClr>
                <a:srgbClr val="FFC000"/>
              </a:buClr>
              <a:tabLst>
                <a:tab pos="738188" algn="l"/>
                <a:tab pos="1260475" algn="l"/>
              </a:tabLst>
              <a:defRPr/>
            </a:pPr>
            <a:endPar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eaLnBrk="0" fontAlgn="base" hangingPunct="0">
              <a:lnSpc>
                <a:spcPct val="120000"/>
              </a:lnSpc>
              <a:spcBef>
                <a:spcPct val="0"/>
              </a:spcBef>
              <a:spcAft>
                <a:spcPct val="0"/>
              </a:spcAft>
              <a:buClr>
                <a:srgbClr val="FFC000"/>
              </a:buClr>
              <a:buNone/>
              <a:defRPr/>
            </a:pPr>
            <a:r>
              <a:rPr lang="en-US" b="1" dirty="0">
                <a:solidFill>
                  <a:srgbClr val="000099"/>
                </a:solidFill>
                <a:latin typeface="Arial" panose="020B0604020202020204" pitchFamily="34" charset="0"/>
              </a:rPr>
              <a:t>In Exchange:</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lang="en-US" b="1" dirty="0">
                <a:solidFill>
                  <a:srgbClr val="000099"/>
                </a:solidFill>
                <a:latin typeface="Arial" panose="020B0604020202020204" pitchFamily="34" charset="0"/>
              </a:rPr>
              <a:t>Charge 1k Admin Fee</a:t>
            </a:r>
          </a:p>
          <a:p>
            <a:pPr marL="738188" indent="-285750" eaLnBrk="0" fontAlgn="base" hangingPunct="0">
              <a:lnSpc>
                <a:spcPct val="120000"/>
              </a:lnSpc>
              <a:spcBef>
                <a:spcPct val="0"/>
              </a:spcBef>
              <a:spcAft>
                <a:spcPct val="0"/>
              </a:spcAft>
              <a:buClr>
                <a:srgbClr val="FFC000"/>
              </a:buClr>
              <a:tabLst>
                <a:tab pos="738188" algn="l"/>
                <a:tab pos="1260475" algn="l"/>
              </a:tabLst>
              <a:defRPr/>
            </a:pPr>
            <a:r>
              <a:rPr kumimoji="0" lang="en-US" b="1" i="0" strike="noStrike" kern="1200" cap="none" spc="0" normalizeH="0" baseline="0" noProof="0" dirty="0">
                <a:ln>
                  <a:noFill/>
                </a:ln>
                <a:solidFill>
                  <a:srgbClr val="000099"/>
                </a:solidFill>
                <a:effectLst/>
                <a:uLnTx/>
                <a:uFillTx/>
                <a:latin typeface="Arial" panose="020B0604020202020204" pitchFamily="34" charset="0"/>
                <a:ea typeface="+mn-ea"/>
                <a:cs typeface="+mn-cs"/>
              </a:rPr>
              <a:t>10% Sponsor Collection Fee</a:t>
            </a:r>
          </a:p>
          <a:p>
            <a:pPr marL="55563" eaLnBrk="0" fontAlgn="base" hangingPunct="0">
              <a:lnSpc>
                <a:spcPct val="120000"/>
              </a:lnSpc>
              <a:spcBef>
                <a:spcPct val="0"/>
              </a:spcBef>
              <a:spcAft>
                <a:spcPct val="0"/>
              </a:spcAft>
              <a:buClr>
                <a:srgbClr val="FFC000"/>
              </a:buClr>
              <a:buNone/>
              <a:tabLst>
                <a:tab pos="738188" algn="l"/>
                <a:tab pos="1260475" algn="l"/>
              </a:tabLst>
              <a:defRPr/>
            </a:pPr>
            <a:endParaRPr lang="en-US" b="1" dirty="0">
              <a:solidFill>
                <a:srgbClr val="000099"/>
              </a:solidFill>
              <a:latin typeface="Arial" panose="020B0604020202020204" pitchFamily="34" charset="0"/>
            </a:endParaRPr>
          </a:p>
        </p:txBody>
      </p:sp>
      <p:sp>
        <p:nvSpPr>
          <p:cNvPr id="15" name="Title 1">
            <a:extLst>
              <a:ext uri="{FF2B5EF4-FFF2-40B4-BE49-F238E27FC236}">
                <a16:creationId xmlns:a16="http://schemas.microsoft.com/office/drawing/2014/main" id="{9CE9D85C-725C-48E8-BEC1-79F4B3B2B947}"/>
              </a:ext>
            </a:extLst>
          </p:cNvPr>
          <p:cNvSpPr>
            <a:spLocks noGrp="1"/>
          </p:cNvSpPr>
          <p:nvPr>
            <p:ph type="title"/>
          </p:nvPr>
        </p:nvSpPr>
        <p:spPr>
          <a:xfrm>
            <a:off x="844104" y="149292"/>
            <a:ext cx="10515600" cy="729962"/>
          </a:xfrm>
        </p:spPr>
        <p:txBody>
          <a:bodyPr/>
          <a:lstStyle/>
          <a:p>
            <a:pPr algn="ctr"/>
            <a:r>
              <a:rPr lang="en-US" b="1" dirty="0" err="1">
                <a:solidFill>
                  <a:srgbClr val="000099"/>
                </a:solidFill>
                <a:latin typeface="Arial" panose="020B0604020202020204" pitchFamily="34" charset="0"/>
                <a:cs typeface="Arial" panose="020B0604020202020204" pitchFamily="34" charset="0"/>
              </a:rPr>
              <a:t>PoWers</a:t>
            </a:r>
            <a:r>
              <a:rPr lang="en-US" b="1" dirty="0">
                <a:solidFill>
                  <a:srgbClr val="000099"/>
                </a:solidFill>
                <a:latin typeface="Arial" panose="020B0604020202020204" pitchFamily="34" charset="0"/>
                <a:cs typeface="Arial" panose="020B0604020202020204" pitchFamily="34" charset="0"/>
              </a:rPr>
              <a:t> – June 2024</a:t>
            </a:r>
          </a:p>
        </p:txBody>
      </p:sp>
      <p:cxnSp>
        <p:nvCxnSpPr>
          <p:cNvPr id="16" name="Straight Connector 15">
            <a:extLst>
              <a:ext uri="{FF2B5EF4-FFF2-40B4-BE49-F238E27FC236}">
                <a16:creationId xmlns:a16="http://schemas.microsoft.com/office/drawing/2014/main" id="{27B43A61-26E9-4570-8892-AEB31A6C4854}"/>
              </a:ext>
            </a:extLst>
          </p:cNvPr>
          <p:cNvCxnSpPr>
            <a:cxnSpLocks/>
          </p:cNvCxnSpPr>
          <p:nvPr/>
        </p:nvCxnSpPr>
        <p:spPr>
          <a:xfrm>
            <a:off x="243840" y="80507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95E97B39-3760-48EA-9751-F0D5E9CD1A15}"/>
              </a:ext>
            </a:extLst>
          </p:cNvPr>
          <p:cNvGraphicFramePr>
            <a:graphicFrameLocks noGrp="1"/>
          </p:cNvGraphicFramePr>
          <p:nvPr>
            <p:extLst>
              <p:ext uri="{D42A27DB-BD31-4B8C-83A1-F6EECF244321}">
                <p14:modId xmlns:p14="http://schemas.microsoft.com/office/powerpoint/2010/main" val="1965470998"/>
              </p:ext>
            </p:extLst>
          </p:nvPr>
        </p:nvGraphicFramePr>
        <p:xfrm>
          <a:off x="6882440" y="3332753"/>
          <a:ext cx="5113251" cy="2937199"/>
        </p:xfrm>
        <a:graphic>
          <a:graphicData uri="http://schemas.openxmlformats.org/drawingml/2006/table">
            <a:tbl>
              <a:tblPr>
                <a:tableStyleId>{5C22544A-7EE6-4342-B048-85BDC9FD1C3A}</a:tableStyleId>
              </a:tblPr>
              <a:tblGrid>
                <a:gridCol w="1403348">
                  <a:extLst>
                    <a:ext uri="{9D8B030D-6E8A-4147-A177-3AD203B41FA5}">
                      <a16:colId xmlns:a16="http://schemas.microsoft.com/office/drawing/2014/main" val="1358604327"/>
                    </a:ext>
                  </a:extLst>
                </a:gridCol>
                <a:gridCol w="3709903">
                  <a:extLst>
                    <a:ext uri="{9D8B030D-6E8A-4147-A177-3AD203B41FA5}">
                      <a16:colId xmlns:a16="http://schemas.microsoft.com/office/drawing/2014/main" val="552184610"/>
                    </a:ext>
                  </a:extLst>
                </a:gridCol>
              </a:tblGrid>
              <a:tr h="583603">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Projected Budget</a:t>
                      </a:r>
                      <a:endParaRPr lang="en-U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986479"/>
                  </a:ext>
                </a:extLst>
              </a:tr>
              <a:tr h="336228">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225920"/>
                  </a:ext>
                </a:extLst>
              </a:tr>
              <a:tr h="336228">
                <a:tc>
                  <a:txBody>
                    <a:bodyPr/>
                    <a:lstStyle/>
                    <a:p>
                      <a:pPr algn="r" fontAlgn="b"/>
                      <a:r>
                        <a:rPr lang="en-US" sz="1800" u="none" strike="noStrike" dirty="0">
                          <a:effectLst/>
                        </a:rPr>
                        <a:t>$5,000 </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Sponsor Support</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49417000"/>
                  </a:ext>
                </a:extLst>
              </a:tr>
              <a:tr h="336228">
                <a:tc>
                  <a:txBody>
                    <a:bodyPr/>
                    <a:lstStyle/>
                    <a:p>
                      <a:pPr algn="r" fontAlgn="b"/>
                      <a:r>
                        <a:rPr lang="en-US" sz="1800" u="none" strike="noStrike">
                          <a:effectLst/>
                        </a:rPr>
                        <a:t>$5,000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Registration Collection</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3993453"/>
                  </a:ext>
                </a:extLst>
              </a:tr>
              <a:tr h="336228">
                <a:tc>
                  <a:txBody>
                    <a:bodyPr/>
                    <a:lstStyle/>
                    <a:p>
                      <a:pPr algn="r" fontAlgn="b"/>
                      <a:r>
                        <a:rPr lang="en-US" sz="1800" u="none" strike="noStrike">
                          <a:effectLst/>
                        </a:rPr>
                        <a:t>$8,000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ACS IPG Grant (received in 2023)</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6093328"/>
                  </a:ext>
                </a:extLst>
              </a:tr>
              <a:tr h="336228">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7006217"/>
                  </a:ext>
                </a:extLst>
              </a:tr>
              <a:tr h="336228">
                <a:tc>
                  <a:txBody>
                    <a:bodyPr/>
                    <a:lstStyle/>
                    <a:p>
                      <a:pPr algn="r" fontAlgn="b"/>
                      <a:r>
                        <a:rPr lang="en-US" sz="1800" u="none" strike="noStrike">
                          <a:effectLst/>
                        </a:rPr>
                        <a:t>$1,000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Admin Fee</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0785906"/>
                  </a:ext>
                </a:extLst>
              </a:tr>
              <a:tr h="336228">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  Sponsor Collection Fee</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0054101"/>
                  </a:ext>
                </a:extLst>
              </a:tr>
            </a:tbl>
          </a:graphicData>
        </a:graphic>
      </p:graphicFrame>
      <p:sp>
        <p:nvSpPr>
          <p:cNvPr id="3" name="TextBox 2">
            <a:extLst>
              <a:ext uri="{FF2B5EF4-FFF2-40B4-BE49-F238E27FC236}">
                <a16:creationId xmlns:a16="http://schemas.microsoft.com/office/drawing/2014/main" id="{E8B9193E-CF6D-6169-0409-37A2FA6FAAC4}"/>
              </a:ext>
            </a:extLst>
          </p:cNvPr>
          <p:cNvSpPr txBox="1"/>
          <p:nvPr/>
        </p:nvSpPr>
        <p:spPr>
          <a:xfrm>
            <a:off x="592667" y="1013589"/>
            <a:ext cx="11218333" cy="646331"/>
          </a:xfrm>
          <a:prstGeom prst="rect">
            <a:avLst/>
          </a:prstGeom>
          <a:noFill/>
        </p:spPr>
        <p:txBody>
          <a:bodyPr wrap="square">
            <a:spAutoFit/>
          </a:bodyPr>
          <a:lstStyle/>
          <a:p>
            <a:pPr algn="l"/>
            <a:r>
              <a:rPr lang="en-US" sz="1800" b="1" i="0" u="none" strike="noStrike" baseline="0" dirty="0">
                <a:solidFill>
                  <a:srgbClr val="000099"/>
                </a:solidFill>
                <a:latin typeface="Arial" panose="020B0604020202020204" pitchFamily="34" charset="0"/>
                <a:cs typeface="Arial" panose="020B0604020202020204" pitchFamily="34" charset="0"/>
              </a:rPr>
              <a:t>Meeting goal: Create a leadin</a:t>
            </a:r>
            <a:r>
              <a:rPr lang="en-US" b="1" dirty="0">
                <a:solidFill>
                  <a:srgbClr val="000099"/>
                </a:solidFill>
                <a:latin typeface="Arial" panose="020B0604020202020204" pitchFamily="34" charset="0"/>
                <a:cs typeface="Arial" panose="020B0604020202020204" pitchFamily="34" charset="0"/>
              </a:rPr>
              <a:t>g </a:t>
            </a:r>
            <a:r>
              <a:rPr lang="en-US" sz="1800" b="1" i="0" u="none" strike="noStrike" baseline="0" dirty="0">
                <a:solidFill>
                  <a:srgbClr val="000099"/>
                </a:solidFill>
                <a:latin typeface="Arial" panose="020B0604020202020204" pitchFamily="34" charset="0"/>
                <a:cs typeface="Arial" panose="020B0604020202020204" pitchFamily="34" charset="0"/>
              </a:rPr>
              <a:t>conference supporting women and gender minorities in the field of polymer science.</a:t>
            </a:r>
            <a:endParaRPr lang="en-US" b="1" dirty="0">
              <a:solidFill>
                <a:srgbClr val="0000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3007EA-AD69-7E65-B419-8821E05A4F0F}"/>
              </a:ext>
            </a:extLst>
          </p:cNvPr>
          <p:cNvSpPr txBox="1"/>
          <p:nvPr/>
        </p:nvSpPr>
        <p:spPr>
          <a:xfrm>
            <a:off x="6865506" y="1870771"/>
            <a:ext cx="5113251" cy="1200329"/>
          </a:xfrm>
          <a:prstGeom prst="rect">
            <a:avLst/>
          </a:prstGeom>
          <a:noFill/>
        </p:spPr>
        <p:txBody>
          <a:bodyPr wrap="square">
            <a:spAutoFit/>
          </a:bodyPr>
          <a:lstStyle/>
          <a:p>
            <a:pPr algn="l"/>
            <a:r>
              <a:rPr lang="fi-FI" sz="1800" b="1" i="0" u="none" strike="noStrike" baseline="0" dirty="0">
                <a:solidFill>
                  <a:srgbClr val="000099"/>
                </a:solidFill>
                <a:latin typeface="Arial" panose="020B0604020202020204" pitchFamily="34" charset="0"/>
                <a:cs typeface="Arial" panose="020B0604020202020204" pitchFamily="34" charset="0"/>
              </a:rPr>
              <a:t>Organizing Team: </a:t>
            </a:r>
            <a:r>
              <a:rPr lang="fi-FI" sz="1800" b="0" i="0" u="none" strike="noStrike" baseline="0" dirty="0">
                <a:solidFill>
                  <a:srgbClr val="000099"/>
                </a:solidFill>
                <a:latin typeface="Arial" panose="020B0604020202020204" pitchFamily="34" charset="0"/>
                <a:cs typeface="Arial" panose="020B0604020202020204" pitchFamily="34" charset="0"/>
              </a:rPr>
              <a:t>Julia Kalow </a:t>
            </a:r>
            <a:r>
              <a:rPr lang="en-US" sz="1800" b="0" i="0" u="none" strike="noStrike" baseline="0" dirty="0">
                <a:solidFill>
                  <a:srgbClr val="000099"/>
                </a:solidFill>
                <a:latin typeface="Arial" panose="020B0604020202020204" pitchFamily="34" charset="0"/>
                <a:cs typeface="Arial" panose="020B0604020202020204" pitchFamily="34" charset="0"/>
              </a:rPr>
              <a:t>(Northwestern), </a:t>
            </a:r>
            <a:r>
              <a:rPr lang="fi-FI" sz="1800" b="0" i="0" u="none" strike="noStrike" baseline="0" dirty="0">
                <a:solidFill>
                  <a:srgbClr val="000099"/>
                </a:solidFill>
                <a:latin typeface="Arial" panose="020B0604020202020204" pitchFamily="34" charset="0"/>
                <a:cs typeface="Arial" panose="020B0604020202020204" pitchFamily="34" charset="0"/>
              </a:rPr>
              <a:t>Jill Alty (MIT)</a:t>
            </a:r>
            <a:r>
              <a:rPr lang="en-US" sz="1800" b="0" i="0" u="none" strike="noStrike" baseline="0" dirty="0">
                <a:solidFill>
                  <a:srgbClr val="000099"/>
                </a:solidFill>
                <a:latin typeface="Arial" panose="020B0604020202020204" pitchFamily="34" charset="0"/>
                <a:cs typeface="Arial" panose="020B0604020202020204" pitchFamily="34" charset="0"/>
              </a:rPr>
              <a:t>, Symone Alexander (Auburn), Helen Tran (Toronto), Sara Orski (NIST), and Katie Houston (Eastman)</a:t>
            </a:r>
            <a:endParaRPr lang="en-US"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031164"/>
      </p:ext>
    </p:extLst>
  </p:cSld>
  <p:clrMapOvr>
    <a:masterClrMapping/>
  </p:clrMapOvr>
  <p:transition>
    <p:fade/>
  </p:transition>
</p:sld>
</file>

<file path=ppt/theme/theme1.xml><?xml version="1.0" encoding="utf-8"?>
<a:theme xmlns:a="http://schemas.openxmlformats.org/drawingml/2006/main" name="Title of Presentation">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themeOverride>
</file>

<file path=docProps/app.xml><?xml version="1.0" encoding="utf-8"?>
<Properties xmlns="http://schemas.openxmlformats.org/officeDocument/2006/extended-properties" xmlns:vt="http://schemas.openxmlformats.org/officeDocument/2006/docPropsVTypes">
  <TotalTime>415</TotalTime>
  <Words>1510</Words>
  <Application>Microsoft Office PowerPoint</Application>
  <PresentationFormat>Widescreen</PresentationFormat>
  <Paragraphs>200</Paragraphs>
  <Slides>12</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Britannic Bold</vt:lpstr>
      <vt:lpstr>Calibri</vt:lpstr>
      <vt:lpstr>Calibri Light</vt:lpstr>
      <vt:lpstr>Corbel</vt:lpstr>
      <vt:lpstr>Euphemia</vt:lpstr>
      <vt:lpstr>Wingdings</vt:lpstr>
      <vt:lpstr>Wingdings 3</vt:lpstr>
      <vt:lpstr>Title of Presentation</vt:lpstr>
      <vt:lpstr>Office Theme</vt:lpstr>
      <vt:lpstr>Banded Design Blue 16x9</vt:lpstr>
      <vt:lpstr>Workshops, Meetings, &amp; International</vt:lpstr>
      <vt:lpstr>2023 POLY Workshops</vt:lpstr>
      <vt:lpstr>2023 POLY Workshops</vt:lpstr>
      <vt:lpstr>Annual Workshop Budgets (January-December)     Represents Multiple Workshops with Ongoing  Activity For Multiple Workshops</vt:lpstr>
      <vt:lpstr>PowerPoint Presentation</vt:lpstr>
      <vt:lpstr>PowerPoint Presentation</vt:lpstr>
      <vt:lpstr>Review Potential Workshop Chair Change </vt:lpstr>
      <vt:lpstr>National Graduate Research Polymer Conference </vt:lpstr>
      <vt:lpstr>PoWers – June 2024</vt:lpstr>
      <vt:lpstr>PoWers – June 2024</vt:lpstr>
      <vt:lpstr>PoWers – June 2024</vt:lpstr>
      <vt:lpstr>PPC18  - December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Carlee</dc:creator>
  <cp:lastModifiedBy>Derek Patton</cp:lastModifiedBy>
  <cp:revision>18</cp:revision>
  <dcterms:created xsi:type="dcterms:W3CDTF">2022-01-05T19:55:31Z</dcterms:created>
  <dcterms:modified xsi:type="dcterms:W3CDTF">2024-01-27T18:54:03Z</dcterms:modified>
</cp:coreProperties>
</file>