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2" r:id="rId2"/>
    <p:sldId id="256" r:id="rId3"/>
    <p:sldId id="266" r:id="rId4"/>
    <p:sldId id="267" r:id="rId5"/>
    <p:sldId id="264" r:id="rId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C4FF"/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0340"/>
  </p:normalViewPr>
  <p:slideViewPr>
    <p:cSldViewPr>
      <p:cViewPr varScale="1">
        <p:scale>
          <a:sx n="97" d="100"/>
          <a:sy n="97" d="100"/>
        </p:scale>
        <p:origin x="400" y="4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pirilertem/Documents/ACS/POLY/POLY%202025/Membership%20data%20compiled_Jan20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irilertem/Documents/ACS/POLY/membership%20rosters/acsrosters/ACS%20POLY%20Membership%20roster_Fe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irilertem/Documents/ACS/POLY/membership%20rosters/acsrosters/year-on-year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irilertem/Documents/ACS/POLY/membership%20rosters/acsrosters/year-on-yea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1"/>
          <c:spPr>
            <a:ln w="38100">
              <a:noFill/>
            </a:ln>
            <a:effectLst/>
          </c:spPr>
          <c:marker>
            <c:symbol val="circle"/>
            <c:size val="12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Sheet1!$A$3:$A$31</c:f>
              <c:numCache>
                <c:formatCode>General</c:formatCode>
                <c:ptCount val="29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  <c:pt idx="6">
                  <c:v>2018</c:v>
                </c:pt>
                <c:pt idx="7">
                  <c:v>2017</c:v>
                </c:pt>
                <c:pt idx="8">
                  <c:v>2016</c:v>
                </c:pt>
                <c:pt idx="9">
                  <c:v>2015</c:v>
                </c:pt>
                <c:pt idx="10">
                  <c:v>2014</c:v>
                </c:pt>
                <c:pt idx="11">
                  <c:v>2013</c:v>
                </c:pt>
                <c:pt idx="12">
                  <c:v>2012</c:v>
                </c:pt>
                <c:pt idx="13">
                  <c:v>2011</c:v>
                </c:pt>
                <c:pt idx="14">
                  <c:v>2010</c:v>
                </c:pt>
                <c:pt idx="15">
                  <c:v>2009</c:v>
                </c:pt>
                <c:pt idx="16">
                  <c:v>2007</c:v>
                </c:pt>
              </c:numCache>
            </c:numRef>
          </c:xVal>
          <c:yVal>
            <c:numRef>
              <c:f>Sheet1!$B$3:$B$31</c:f>
              <c:numCache>
                <c:formatCode>#,##0</c:formatCode>
                <c:ptCount val="29"/>
                <c:pt idx="0">
                  <c:v>2450</c:v>
                </c:pt>
                <c:pt idx="1">
                  <c:v>2574</c:v>
                </c:pt>
                <c:pt idx="2">
                  <c:v>3019</c:v>
                </c:pt>
                <c:pt idx="3">
                  <c:v>3226</c:v>
                </c:pt>
                <c:pt idx="4">
                  <c:v>4133</c:v>
                </c:pt>
                <c:pt idx="5">
                  <c:v>4164</c:v>
                </c:pt>
                <c:pt idx="6">
                  <c:v>4641</c:v>
                </c:pt>
                <c:pt idx="7">
                  <c:v>4560</c:v>
                </c:pt>
                <c:pt idx="8">
                  <c:v>4254</c:v>
                </c:pt>
                <c:pt idx="9">
                  <c:v>4302</c:v>
                </c:pt>
                <c:pt idx="10">
                  <c:v>4489</c:v>
                </c:pt>
                <c:pt idx="11">
                  <c:v>4886</c:v>
                </c:pt>
                <c:pt idx="12">
                  <c:v>4977</c:v>
                </c:pt>
                <c:pt idx="13">
                  <c:v>5300</c:v>
                </c:pt>
                <c:pt idx="14">
                  <c:v>5677</c:v>
                </c:pt>
                <c:pt idx="15">
                  <c:v>6193</c:v>
                </c:pt>
                <c:pt idx="16">
                  <c:v>6604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4D8-0049-AA43-443259B6F0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188336"/>
        <c:axId val="423190048"/>
      </c:scatterChart>
      <c:scatterChart>
        <c:scatterStyle val="lineMarker"/>
        <c:varyColors val="0"/>
        <c:ser>
          <c:idx val="1"/>
          <c:order val="0"/>
          <c:spPr>
            <a:ln w="38100">
              <a:noFill/>
            </a:ln>
          </c:spPr>
          <c:marker>
            <c:symbol val="square"/>
            <c:size val="12"/>
          </c:marker>
          <c:xVal>
            <c:numRef>
              <c:f>Sheet1!$A$3:$A$31</c:f>
              <c:numCache>
                <c:formatCode>General</c:formatCode>
                <c:ptCount val="29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  <c:pt idx="6">
                  <c:v>2018</c:v>
                </c:pt>
                <c:pt idx="7">
                  <c:v>2017</c:v>
                </c:pt>
                <c:pt idx="8">
                  <c:v>2016</c:v>
                </c:pt>
                <c:pt idx="9">
                  <c:v>2015</c:v>
                </c:pt>
                <c:pt idx="10">
                  <c:v>2014</c:v>
                </c:pt>
                <c:pt idx="11">
                  <c:v>2013</c:v>
                </c:pt>
                <c:pt idx="12">
                  <c:v>2012</c:v>
                </c:pt>
                <c:pt idx="13">
                  <c:v>2011</c:v>
                </c:pt>
                <c:pt idx="14">
                  <c:v>2010</c:v>
                </c:pt>
                <c:pt idx="15">
                  <c:v>2009</c:v>
                </c:pt>
                <c:pt idx="16">
                  <c:v>2007</c:v>
                </c:pt>
              </c:numCache>
            </c:numRef>
          </c:xVal>
          <c:yVal>
            <c:numRef>
              <c:f>Sheet1!$J$3:$J$31</c:f>
              <c:numCache>
                <c:formatCode>General</c:formatCode>
                <c:ptCount val="29"/>
                <c:pt idx="0">
                  <c:v>208403</c:v>
                </c:pt>
                <c:pt idx="2">
                  <c:v>173679</c:v>
                </c:pt>
                <c:pt idx="3">
                  <c:v>151000</c:v>
                </c:pt>
                <c:pt idx="5">
                  <c:v>152000</c:v>
                </c:pt>
                <c:pt idx="6">
                  <c:v>155000</c:v>
                </c:pt>
                <c:pt idx="7">
                  <c:v>157000</c:v>
                </c:pt>
                <c:pt idx="8">
                  <c:v>155000</c:v>
                </c:pt>
                <c:pt idx="9">
                  <c:v>161000</c:v>
                </c:pt>
                <c:pt idx="10">
                  <c:v>158000</c:v>
                </c:pt>
                <c:pt idx="11">
                  <c:v>161000</c:v>
                </c:pt>
                <c:pt idx="12">
                  <c:v>163000</c:v>
                </c:pt>
                <c:pt idx="13">
                  <c:v>164000</c:v>
                </c:pt>
                <c:pt idx="15">
                  <c:v>160491</c:v>
                </c:pt>
                <c:pt idx="16">
                  <c:v>165530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4D8-0049-AA43-443259B6F0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8346944"/>
        <c:axId val="1096905632"/>
      </c:scatterChart>
      <c:valAx>
        <c:axId val="423188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Years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3190048"/>
        <c:crosses val="autoZero"/>
        <c:crossBetween val="midCat"/>
      </c:valAx>
      <c:valAx>
        <c:axId val="42319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>
                    <a:solidFill>
                      <a:schemeClr val="accent1"/>
                    </a:solidFill>
                  </a:rPr>
                  <a:t>POLY Membership</a:t>
                </a:r>
              </a:p>
            </c:rich>
          </c:tx>
          <c:overlay val="0"/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3188336"/>
        <c:crosses val="autoZero"/>
        <c:crossBetween val="midCat"/>
      </c:valAx>
      <c:valAx>
        <c:axId val="1096905632"/>
        <c:scaling>
          <c:orientation val="minMax"/>
          <c:min val="100000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>
                    <a:solidFill>
                      <a:schemeClr val="accent2"/>
                    </a:solidFill>
                  </a:rPr>
                  <a:t>ACS Membership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658346944"/>
        <c:crosses val="max"/>
        <c:crossBetween val="midCat"/>
      </c:valAx>
      <c:valAx>
        <c:axId val="658346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6905632"/>
        <c:crosses val="autoZero"/>
        <c:crossBetween val="midCat"/>
      </c:valAx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FEB 2025</a:t>
            </a:r>
          </a:p>
        </c:rich>
      </c:tx>
      <c:layout>
        <c:manualLayout>
          <c:xMode val="edge"/>
          <c:yMode val="edge"/>
          <c:x val="0.32603248457153838"/>
          <c:y val="2.60545345734002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52D-F946-A184-285ED04E90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52D-F946-A184-285ED04E90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52D-F946-A184-285ED04E90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52D-F946-A184-285ED04E90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52D-F946-A184-285ED04E90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Membership!$C$77:$C$81</c:f>
              <c:strCache>
                <c:ptCount val="5"/>
                <c:pt idx="0">
                  <c:v>Academic Institutions</c:v>
                </c:pt>
                <c:pt idx="1">
                  <c:v>Private Sector</c:v>
                </c:pt>
                <c:pt idx="2">
                  <c:v>Government</c:v>
                </c:pt>
                <c:pt idx="3">
                  <c:v>No response</c:v>
                </c:pt>
                <c:pt idx="4">
                  <c:v>N/A</c:v>
                </c:pt>
              </c:strCache>
            </c:strRef>
          </c:cat>
          <c:val>
            <c:numRef>
              <c:f>Membership!$E$77:$E$81</c:f>
              <c:numCache>
                <c:formatCode>0.00</c:formatCode>
                <c:ptCount val="5"/>
                <c:pt idx="0">
                  <c:v>32.387515200648558</c:v>
                </c:pt>
                <c:pt idx="1">
                  <c:v>24.523713011755166</c:v>
                </c:pt>
                <c:pt idx="2">
                  <c:v>2.8374543980543172</c:v>
                </c:pt>
                <c:pt idx="3">
                  <c:v>7.7827320632346977</c:v>
                </c:pt>
                <c:pt idx="4">
                  <c:v>32.468585326307256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52D-F946-A184-285ED04E907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Year</a:t>
            </a:r>
            <a:r>
              <a:rPr lang="en-US" baseline="0" dirty="0"/>
              <a:t>-on-Year on February</a:t>
            </a:r>
            <a:endParaRPr lang="en-US" dirty="0"/>
          </a:p>
        </c:rich>
      </c:tx>
      <c:layout>
        <c:manualLayout>
          <c:xMode val="edge"/>
          <c:yMode val="edge"/>
          <c:x val="0.30161452085574636"/>
          <c:y val="8.70827086882258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'by industry'!$B$32</c:f>
              <c:strCache>
                <c:ptCount val="1"/>
                <c:pt idx="0">
                  <c:v>Academic Institutions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'by industry'!$C$31:$H$31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xVal>
          <c:yVal>
            <c:numRef>
              <c:f>'by industry'!$C$32:$H$32</c:f>
              <c:numCache>
                <c:formatCode>General</c:formatCode>
                <c:ptCount val="6"/>
                <c:pt idx="0">
                  <c:v>1709</c:v>
                </c:pt>
                <c:pt idx="1">
                  <c:v>1520</c:v>
                </c:pt>
                <c:pt idx="2">
                  <c:v>1274</c:v>
                </c:pt>
                <c:pt idx="3">
                  <c:v>1077</c:v>
                </c:pt>
                <c:pt idx="4">
                  <c:v>882</c:v>
                </c:pt>
                <c:pt idx="5">
                  <c:v>799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DFB-B142-9D5A-63E6F75161A6}"/>
            </c:ext>
          </c:extLst>
        </c:ser>
        <c:ser>
          <c:idx val="1"/>
          <c:order val="1"/>
          <c:tx>
            <c:strRef>
              <c:f>'by industry'!$B$33</c:f>
              <c:strCache>
                <c:ptCount val="1"/>
                <c:pt idx="0">
                  <c:v>Private Sector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'by industry'!$C$31:$H$31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xVal>
          <c:yVal>
            <c:numRef>
              <c:f>'by industry'!$C$33:$H$33</c:f>
              <c:numCache>
                <c:formatCode>General</c:formatCode>
                <c:ptCount val="6"/>
                <c:pt idx="0">
                  <c:v>1488</c:v>
                </c:pt>
                <c:pt idx="1">
                  <c:v>1364</c:v>
                </c:pt>
                <c:pt idx="2">
                  <c:v>1243</c:v>
                </c:pt>
                <c:pt idx="3">
                  <c:v>1031</c:v>
                </c:pt>
                <c:pt idx="4">
                  <c:v>780</c:v>
                </c:pt>
                <c:pt idx="5">
                  <c:v>605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DFB-B142-9D5A-63E6F75161A6}"/>
            </c:ext>
          </c:extLst>
        </c:ser>
        <c:ser>
          <c:idx val="2"/>
          <c:order val="2"/>
          <c:tx>
            <c:strRef>
              <c:f>'by industry'!$B$34</c:f>
              <c:strCache>
                <c:ptCount val="1"/>
                <c:pt idx="0">
                  <c:v>Government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'by industry'!$C$31:$H$31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xVal>
          <c:yVal>
            <c:numRef>
              <c:f>'by industry'!$C$34:$H$34</c:f>
              <c:numCache>
                <c:formatCode>General</c:formatCode>
                <c:ptCount val="6"/>
                <c:pt idx="0">
                  <c:v>149</c:v>
                </c:pt>
                <c:pt idx="1">
                  <c:v>136</c:v>
                </c:pt>
                <c:pt idx="2">
                  <c:v>118</c:v>
                </c:pt>
                <c:pt idx="3">
                  <c:v>96</c:v>
                </c:pt>
                <c:pt idx="4">
                  <c:v>76</c:v>
                </c:pt>
                <c:pt idx="5">
                  <c:v>70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DFB-B142-9D5A-63E6F75161A6}"/>
            </c:ext>
          </c:extLst>
        </c:ser>
        <c:ser>
          <c:idx val="3"/>
          <c:order val="3"/>
          <c:tx>
            <c:strRef>
              <c:f>'by industry'!$B$35</c:f>
              <c:strCache>
                <c:ptCount val="1"/>
                <c:pt idx="0">
                  <c:v>No response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'by industry'!$C$31:$H$31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xVal>
          <c:yVal>
            <c:numRef>
              <c:f>'by industry'!$C$35:$H$35</c:f>
              <c:numCache>
                <c:formatCode>General</c:formatCode>
                <c:ptCount val="6"/>
                <c:pt idx="0">
                  <c:v>505</c:v>
                </c:pt>
                <c:pt idx="1">
                  <c:v>420</c:v>
                </c:pt>
                <c:pt idx="2">
                  <c:v>387</c:v>
                </c:pt>
                <c:pt idx="3">
                  <c:v>368</c:v>
                </c:pt>
                <c:pt idx="4">
                  <c:v>217</c:v>
                </c:pt>
                <c:pt idx="5">
                  <c:v>192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CDFB-B142-9D5A-63E6F75161A6}"/>
            </c:ext>
          </c:extLst>
        </c:ser>
        <c:ser>
          <c:idx val="4"/>
          <c:order val="4"/>
          <c:tx>
            <c:strRef>
              <c:f>'by industry'!$B$36</c:f>
              <c:strCache>
                <c:ptCount val="1"/>
                <c:pt idx="0">
                  <c:v>N/A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'by industry'!$C$31:$H$31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xVal>
          <c:yVal>
            <c:numRef>
              <c:f>'by industry'!$C$36:$H$36</c:f>
              <c:numCache>
                <c:formatCode>General</c:formatCode>
                <c:ptCount val="6"/>
                <c:pt idx="0">
                  <c:v>251</c:v>
                </c:pt>
                <c:pt idx="1">
                  <c:v>118</c:v>
                </c:pt>
                <c:pt idx="2">
                  <c:v>71</c:v>
                </c:pt>
                <c:pt idx="3">
                  <c:v>214</c:v>
                </c:pt>
                <c:pt idx="4">
                  <c:v>640</c:v>
                </c:pt>
                <c:pt idx="5">
                  <c:v>801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CDFB-B142-9D5A-63E6F75161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499775"/>
        <c:axId val="1990722896"/>
      </c:scatterChart>
      <c:valAx>
        <c:axId val="3149977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0722896"/>
        <c:crosses val="autoZero"/>
        <c:crossBetween val="midCat"/>
      </c:valAx>
      <c:valAx>
        <c:axId val="199072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977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3693234459065553E-2"/>
          <c:y val="0.76635914966134888"/>
          <c:w val="0.95566837116858228"/>
          <c:h val="0.2162243086010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'by age'!$Q$35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'by age'!$R$34:$AC$34</c:f>
              <c:strCache>
                <c:ptCount val="12"/>
                <c:pt idx="0">
                  <c:v>11- 20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 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</c:strCache>
            </c:strRef>
          </c:cat>
          <c:val>
            <c:numRef>
              <c:f>'by age'!$R$35:$AC$35</c:f>
              <c:numCache>
                <c:formatCode>General</c:formatCode>
                <c:ptCount val="12"/>
                <c:pt idx="0">
                  <c:v>45</c:v>
                </c:pt>
                <c:pt idx="1">
                  <c:v>309</c:v>
                </c:pt>
                <c:pt idx="2">
                  <c:v>429</c:v>
                </c:pt>
                <c:pt idx="3">
                  <c:v>337</c:v>
                </c:pt>
                <c:pt idx="4">
                  <c:v>271</c:v>
                </c:pt>
                <c:pt idx="5">
                  <c:v>246</c:v>
                </c:pt>
                <c:pt idx="6">
                  <c:v>288</c:v>
                </c:pt>
                <c:pt idx="7">
                  <c:v>302</c:v>
                </c:pt>
                <c:pt idx="8">
                  <c:v>320</c:v>
                </c:pt>
                <c:pt idx="9">
                  <c:v>288</c:v>
                </c:pt>
                <c:pt idx="10">
                  <c:v>186</c:v>
                </c:pt>
                <c:pt idx="11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59-9243-B6B9-EA1D8F77DC63}"/>
            </c:ext>
          </c:extLst>
        </c:ser>
        <c:ser>
          <c:idx val="1"/>
          <c:order val="1"/>
          <c:tx>
            <c:strRef>
              <c:f>'by age'!$Q$36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'by age'!$R$34:$AC$34</c:f>
              <c:strCache>
                <c:ptCount val="12"/>
                <c:pt idx="0">
                  <c:v>11- 20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 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</c:strCache>
            </c:strRef>
          </c:cat>
          <c:val>
            <c:numRef>
              <c:f>'by age'!$R$36:$AC$36</c:f>
              <c:numCache>
                <c:formatCode>General</c:formatCode>
                <c:ptCount val="12"/>
                <c:pt idx="0">
                  <c:v>25</c:v>
                </c:pt>
                <c:pt idx="1">
                  <c:v>234</c:v>
                </c:pt>
                <c:pt idx="2">
                  <c:v>334</c:v>
                </c:pt>
                <c:pt idx="3">
                  <c:v>316</c:v>
                </c:pt>
                <c:pt idx="4">
                  <c:v>245</c:v>
                </c:pt>
                <c:pt idx="5">
                  <c:v>235</c:v>
                </c:pt>
                <c:pt idx="6">
                  <c:v>263</c:v>
                </c:pt>
                <c:pt idx="7">
                  <c:v>280</c:v>
                </c:pt>
                <c:pt idx="8">
                  <c:v>308</c:v>
                </c:pt>
                <c:pt idx="9">
                  <c:v>265</c:v>
                </c:pt>
                <c:pt idx="10">
                  <c:v>200</c:v>
                </c:pt>
                <c:pt idx="11">
                  <c:v>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59-9243-B6B9-EA1D8F77DC63}"/>
            </c:ext>
          </c:extLst>
        </c:ser>
        <c:ser>
          <c:idx val="2"/>
          <c:order val="2"/>
          <c:tx>
            <c:strRef>
              <c:f>'by age'!$Q$37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'by age'!$R$34:$AC$34</c:f>
              <c:strCache>
                <c:ptCount val="12"/>
                <c:pt idx="0">
                  <c:v>11- 20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 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</c:strCache>
            </c:strRef>
          </c:cat>
          <c:val>
            <c:numRef>
              <c:f>'by age'!$R$37:$AC$37</c:f>
              <c:numCache>
                <c:formatCode>General</c:formatCode>
                <c:ptCount val="12"/>
                <c:pt idx="0">
                  <c:v>23</c:v>
                </c:pt>
                <c:pt idx="1">
                  <c:v>184</c:v>
                </c:pt>
                <c:pt idx="2">
                  <c:v>240</c:v>
                </c:pt>
                <c:pt idx="3">
                  <c:v>243</c:v>
                </c:pt>
                <c:pt idx="4">
                  <c:v>232</c:v>
                </c:pt>
                <c:pt idx="5">
                  <c:v>225</c:v>
                </c:pt>
                <c:pt idx="6">
                  <c:v>218</c:v>
                </c:pt>
                <c:pt idx="7">
                  <c:v>253</c:v>
                </c:pt>
                <c:pt idx="8">
                  <c:v>263</c:v>
                </c:pt>
                <c:pt idx="9">
                  <c:v>263</c:v>
                </c:pt>
                <c:pt idx="10">
                  <c:v>190</c:v>
                </c:pt>
                <c:pt idx="11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59-9243-B6B9-EA1D8F77DC63}"/>
            </c:ext>
          </c:extLst>
        </c:ser>
        <c:ser>
          <c:idx val="3"/>
          <c:order val="3"/>
          <c:tx>
            <c:strRef>
              <c:f>'by age'!$Q$38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'by age'!$R$34:$AC$34</c:f>
              <c:strCache>
                <c:ptCount val="12"/>
                <c:pt idx="0">
                  <c:v>11- 20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 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</c:strCache>
            </c:strRef>
          </c:cat>
          <c:val>
            <c:numRef>
              <c:f>'by age'!$R$38:$AC$38</c:f>
              <c:numCache>
                <c:formatCode>General</c:formatCode>
                <c:ptCount val="12"/>
                <c:pt idx="0">
                  <c:v>31</c:v>
                </c:pt>
                <c:pt idx="1">
                  <c:v>160</c:v>
                </c:pt>
                <c:pt idx="2">
                  <c:v>243</c:v>
                </c:pt>
                <c:pt idx="3">
                  <c:v>224</c:v>
                </c:pt>
                <c:pt idx="4">
                  <c:v>174</c:v>
                </c:pt>
                <c:pt idx="5">
                  <c:v>176</c:v>
                </c:pt>
                <c:pt idx="6">
                  <c:v>189</c:v>
                </c:pt>
                <c:pt idx="7">
                  <c:v>224</c:v>
                </c:pt>
                <c:pt idx="8">
                  <c:v>217</c:v>
                </c:pt>
                <c:pt idx="9">
                  <c:v>248</c:v>
                </c:pt>
                <c:pt idx="10">
                  <c:v>171</c:v>
                </c:pt>
                <c:pt idx="11">
                  <c:v>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59-9243-B6B9-EA1D8F77DC63}"/>
            </c:ext>
          </c:extLst>
        </c:ser>
        <c:ser>
          <c:idx val="4"/>
          <c:order val="4"/>
          <c:tx>
            <c:strRef>
              <c:f>'by age'!$Q$39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'by age'!$R$34:$AC$34</c:f>
              <c:strCache>
                <c:ptCount val="12"/>
                <c:pt idx="0">
                  <c:v>11- 20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 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</c:strCache>
            </c:strRef>
          </c:cat>
          <c:val>
            <c:numRef>
              <c:f>'by age'!$R$39:$AC$39</c:f>
              <c:numCache>
                <c:formatCode>General</c:formatCode>
                <c:ptCount val="12"/>
                <c:pt idx="0">
                  <c:v>41</c:v>
                </c:pt>
                <c:pt idx="1">
                  <c:v>192</c:v>
                </c:pt>
                <c:pt idx="2">
                  <c:v>275</c:v>
                </c:pt>
                <c:pt idx="3">
                  <c:v>211</c:v>
                </c:pt>
                <c:pt idx="4">
                  <c:v>176</c:v>
                </c:pt>
                <c:pt idx="5">
                  <c:v>165</c:v>
                </c:pt>
                <c:pt idx="6">
                  <c:v>162</c:v>
                </c:pt>
                <c:pt idx="7">
                  <c:v>194</c:v>
                </c:pt>
                <c:pt idx="8">
                  <c:v>211</c:v>
                </c:pt>
                <c:pt idx="9">
                  <c:v>211</c:v>
                </c:pt>
                <c:pt idx="10">
                  <c:v>168</c:v>
                </c:pt>
                <c:pt idx="11">
                  <c:v>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59-9243-B6B9-EA1D8F77DC63}"/>
            </c:ext>
          </c:extLst>
        </c:ser>
        <c:ser>
          <c:idx val="5"/>
          <c:order val="5"/>
          <c:tx>
            <c:strRef>
              <c:f>'by age'!$Q$40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'by age'!$R$34:$AC$34</c:f>
              <c:strCache>
                <c:ptCount val="12"/>
                <c:pt idx="0">
                  <c:v>11- 20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 </c:v>
                </c:pt>
                <c:pt idx="9">
                  <c:v>61 - 65</c:v>
                </c:pt>
                <c:pt idx="10">
                  <c:v>66 - 70</c:v>
                </c:pt>
                <c:pt idx="11">
                  <c:v>71+</c:v>
                </c:pt>
              </c:strCache>
            </c:strRef>
          </c:cat>
          <c:val>
            <c:numRef>
              <c:f>'by age'!$R$40:$AC$40</c:f>
              <c:numCache>
                <c:formatCode>General</c:formatCode>
                <c:ptCount val="12"/>
                <c:pt idx="0">
                  <c:v>52</c:v>
                </c:pt>
                <c:pt idx="1">
                  <c:v>242</c:v>
                </c:pt>
                <c:pt idx="2">
                  <c:v>287</c:v>
                </c:pt>
                <c:pt idx="3">
                  <c:v>206</c:v>
                </c:pt>
                <c:pt idx="4">
                  <c:v>185</c:v>
                </c:pt>
                <c:pt idx="5">
                  <c:v>164</c:v>
                </c:pt>
                <c:pt idx="6">
                  <c:v>148</c:v>
                </c:pt>
                <c:pt idx="7">
                  <c:v>165</c:v>
                </c:pt>
                <c:pt idx="8">
                  <c:v>187</c:v>
                </c:pt>
                <c:pt idx="9">
                  <c:v>185</c:v>
                </c:pt>
                <c:pt idx="10">
                  <c:v>144</c:v>
                </c:pt>
                <c:pt idx="11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59-9243-B6B9-EA1D8F77DC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950895"/>
        <c:axId val="72162687"/>
      </c:barChart>
      <c:catAx>
        <c:axId val="2295089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/>
                  <a:t>Age group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62687"/>
        <c:crosses val="autoZero"/>
        <c:auto val="1"/>
        <c:lblAlgn val="ctr"/>
        <c:lblOffset val="100"/>
        <c:noMultiLvlLbl val="0"/>
      </c:catAx>
      <c:valAx>
        <c:axId val="72162687"/>
        <c:scaling>
          <c:orientation val="minMax"/>
          <c:max val="6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/>
                  <a:t>Member 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50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'by service'!$A$26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'by service'!$C$25:$Q$25</c:f>
              <c:strCach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6 - 10</c:v>
                </c:pt>
                <c:pt idx="6">
                  <c:v>11 - 15</c:v>
                </c:pt>
                <c:pt idx="7">
                  <c:v>16 - 20</c:v>
                </c:pt>
                <c:pt idx="8">
                  <c:v>21 - 25</c:v>
                </c:pt>
                <c:pt idx="9">
                  <c:v>26 - 30</c:v>
                </c:pt>
                <c:pt idx="10">
                  <c:v>31 - 35</c:v>
                </c:pt>
                <c:pt idx="11">
                  <c:v>36 - 40</c:v>
                </c:pt>
                <c:pt idx="12">
                  <c:v>41 - 45</c:v>
                </c:pt>
                <c:pt idx="13">
                  <c:v>46 - 50</c:v>
                </c:pt>
                <c:pt idx="14">
                  <c:v>51 - 55</c:v>
                </c:pt>
              </c:strCache>
            </c:strRef>
          </c:cat>
          <c:val>
            <c:numRef>
              <c:f>'by service'!$C$26:$Q$26</c:f>
              <c:numCache>
                <c:formatCode>General</c:formatCode>
                <c:ptCount val="15"/>
                <c:pt idx="0">
                  <c:v>1545</c:v>
                </c:pt>
                <c:pt idx="1">
                  <c:v>346</c:v>
                </c:pt>
                <c:pt idx="2">
                  <c:v>212</c:v>
                </c:pt>
                <c:pt idx="3">
                  <c:v>164</c:v>
                </c:pt>
                <c:pt idx="4">
                  <c:v>136</c:v>
                </c:pt>
                <c:pt idx="5">
                  <c:v>420</c:v>
                </c:pt>
                <c:pt idx="6">
                  <c:v>217</c:v>
                </c:pt>
                <c:pt idx="7">
                  <c:v>189</c:v>
                </c:pt>
                <c:pt idx="8">
                  <c:v>246</c:v>
                </c:pt>
                <c:pt idx="9">
                  <c:v>196</c:v>
                </c:pt>
                <c:pt idx="10">
                  <c:v>148</c:v>
                </c:pt>
                <c:pt idx="11">
                  <c:v>137</c:v>
                </c:pt>
                <c:pt idx="12">
                  <c:v>57</c:v>
                </c:pt>
                <c:pt idx="13">
                  <c:v>43</c:v>
                </c:pt>
                <c:pt idx="14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41-D643-B4BC-D3C427AB5731}"/>
            </c:ext>
          </c:extLst>
        </c:ser>
        <c:ser>
          <c:idx val="1"/>
          <c:order val="1"/>
          <c:tx>
            <c:strRef>
              <c:f>'by service'!$A$27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'by service'!$C$25:$Q$25</c:f>
              <c:strCach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6 - 10</c:v>
                </c:pt>
                <c:pt idx="6">
                  <c:v>11 - 15</c:v>
                </c:pt>
                <c:pt idx="7">
                  <c:v>16 - 20</c:v>
                </c:pt>
                <c:pt idx="8">
                  <c:v>21 - 25</c:v>
                </c:pt>
                <c:pt idx="9">
                  <c:v>26 - 30</c:v>
                </c:pt>
                <c:pt idx="10">
                  <c:v>31 - 35</c:v>
                </c:pt>
                <c:pt idx="11">
                  <c:v>36 - 40</c:v>
                </c:pt>
                <c:pt idx="12">
                  <c:v>41 - 45</c:v>
                </c:pt>
                <c:pt idx="13">
                  <c:v>46 - 50</c:v>
                </c:pt>
                <c:pt idx="14">
                  <c:v>51 - 55</c:v>
                </c:pt>
              </c:strCache>
            </c:strRef>
          </c:cat>
          <c:val>
            <c:numRef>
              <c:f>'by service'!$C$27:$Q$27</c:f>
              <c:numCache>
                <c:formatCode>General</c:formatCode>
                <c:ptCount val="15"/>
                <c:pt idx="0">
                  <c:v>1152</c:v>
                </c:pt>
                <c:pt idx="1">
                  <c:v>285</c:v>
                </c:pt>
                <c:pt idx="2">
                  <c:v>211</c:v>
                </c:pt>
                <c:pt idx="3">
                  <c:v>159</c:v>
                </c:pt>
                <c:pt idx="4">
                  <c:v>124</c:v>
                </c:pt>
                <c:pt idx="5">
                  <c:v>429</c:v>
                </c:pt>
                <c:pt idx="6">
                  <c:v>207</c:v>
                </c:pt>
                <c:pt idx="7">
                  <c:v>179</c:v>
                </c:pt>
                <c:pt idx="8">
                  <c:v>216</c:v>
                </c:pt>
                <c:pt idx="9">
                  <c:v>172</c:v>
                </c:pt>
                <c:pt idx="10">
                  <c:v>138</c:v>
                </c:pt>
                <c:pt idx="11">
                  <c:v>137</c:v>
                </c:pt>
                <c:pt idx="12">
                  <c:v>50</c:v>
                </c:pt>
                <c:pt idx="13">
                  <c:v>44</c:v>
                </c:pt>
                <c:pt idx="1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41-D643-B4BC-D3C427AB5731}"/>
            </c:ext>
          </c:extLst>
        </c:ser>
        <c:ser>
          <c:idx val="2"/>
          <c:order val="2"/>
          <c:tx>
            <c:strRef>
              <c:f>'by service'!$A$28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'by service'!$C$25:$Q$25</c:f>
              <c:strCach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6 - 10</c:v>
                </c:pt>
                <c:pt idx="6">
                  <c:v>11 - 15</c:v>
                </c:pt>
                <c:pt idx="7">
                  <c:v>16 - 20</c:v>
                </c:pt>
                <c:pt idx="8">
                  <c:v>21 - 25</c:v>
                </c:pt>
                <c:pt idx="9">
                  <c:v>26 - 30</c:v>
                </c:pt>
                <c:pt idx="10">
                  <c:v>31 - 35</c:v>
                </c:pt>
                <c:pt idx="11">
                  <c:v>36 - 40</c:v>
                </c:pt>
                <c:pt idx="12">
                  <c:v>41 - 45</c:v>
                </c:pt>
                <c:pt idx="13">
                  <c:v>46 - 50</c:v>
                </c:pt>
                <c:pt idx="14">
                  <c:v>51 - 55</c:v>
                </c:pt>
              </c:strCache>
            </c:strRef>
          </c:cat>
          <c:val>
            <c:numRef>
              <c:f>'by service'!$C$28:$Q$28</c:f>
              <c:numCache>
                <c:formatCode>General</c:formatCode>
                <c:ptCount val="15"/>
                <c:pt idx="0">
                  <c:v>910</c:v>
                </c:pt>
                <c:pt idx="1">
                  <c:v>224</c:v>
                </c:pt>
                <c:pt idx="2">
                  <c:v>185</c:v>
                </c:pt>
                <c:pt idx="3">
                  <c:v>134</c:v>
                </c:pt>
                <c:pt idx="4">
                  <c:v>122</c:v>
                </c:pt>
                <c:pt idx="5">
                  <c:v>403</c:v>
                </c:pt>
                <c:pt idx="6">
                  <c:v>193</c:v>
                </c:pt>
                <c:pt idx="7">
                  <c:v>173</c:v>
                </c:pt>
                <c:pt idx="8">
                  <c:v>184</c:v>
                </c:pt>
                <c:pt idx="9">
                  <c:v>164</c:v>
                </c:pt>
                <c:pt idx="10">
                  <c:v>128</c:v>
                </c:pt>
                <c:pt idx="11">
                  <c:v>118</c:v>
                </c:pt>
                <c:pt idx="12">
                  <c:v>63</c:v>
                </c:pt>
                <c:pt idx="13">
                  <c:v>41</c:v>
                </c:pt>
                <c:pt idx="14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41-D643-B4BC-D3C427AB5731}"/>
            </c:ext>
          </c:extLst>
        </c:ser>
        <c:ser>
          <c:idx val="3"/>
          <c:order val="3"/>
          <c:tx>
            <c:strRef>
              <c:f>'by service'!$A$29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'by service'!$C$25:$Q$25</c:f>
              <c:strCach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6 - 10</c:v>
                </c:pt>
                <c:pt idx="6">
                  <c:v>11 - 15</c:v>
                </c:pt>
                <c:pt idx="7">
                  <c:v>16 - 20</c:v>
                </c:pt>
                <c:pt idx="8">
                  <c:v>21 - 25</c:v>
                </c:pt>
                <c:pt idx="9">
                  <c:v>26 - 30</c:v>
                </c:pt>
                <c:pt idx="10">
                  <c:v>31 - 35</c:v>
                </c:pt>
                <c:pt idx="11">
                  <c:v>36 - 40</c:v>
                </c:pt>
                <c:pt idx="12">
                  <c:v>41 - 45</c:v>
                </c:pt>
                <c:pt idx="13">
                  <c:v>46 - 50</c:v>
                </c:pt>
                <c:pt idx="14">
                  <c:v>51 - 55</c:v>
                </c:pt>
              </c:strCache>
            </c:strRef>
          </c:cat>
          <c:val>
            <c:numRef>
              <c:f>'by service'!$C$29:$Q$29</c:f>
              <c:numCache>
                <c:formatCode>General</c:formatCode>
                <c:ptCount val="15"/>
                <c:pt idx="0">
                  <c:v>912</c:v>
                </c:pt>
                <c:pt idx="1">
                  <c:v>230</c:v>
                </c:pt>
                <c:pt idx="2">
                  <c:v>110</c:v>
                </c:pt>
                <c:pt idx="3">
                  <c:v>91</c:v>
                </c:pt>
                <c:pt idx="4">
                  <c:v>100</c:v>
                </c:pt>
                <c:pt idx="5">
                  <c:v>355</c:v>
                </c:pt>
                <c:pt idx="6">
                  <c:v>176</c:v>
                </c:pt>
                <c:pt idx="7">
                  <c:v>127</c:v>
                </c:pt>
                <c:pt idx="8">
                  <c:v>162</c:v>
                </c:pt>
                <c:pt idx="9">
                  <c:v>149</c:v>
                </c:pt>
                <c:pt idx="10">
                  <c:v>116</c:v>
                </c:pt>
                <c:pt idx="11">
                  <c:v>113</c:v>
                </c:pt>
                <c:pt idx="12">
                  <c:v>58</c:v>
                </c:pt>
                <c:pt idx="13">
                  <c:v>39</c:v>
                </c:pt>
                <c:pt idx="1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41-D643-B4BC-D3C427AB5731}"/>
            </c:ext>
          </c:extLst>
        </c:ser>
        <c:ser>
          <c:idx val="4"/>
          <c:order val="4"/>
          <c:tx>
            <c:strRef>
              <c:f>'by service'!$A$30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'by service'!$C$25:$Q$25</c:f>
              <c:strCach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6 - 10</c:v>
                </c:pt>
                <c:pt idx="6">
                  <c:v>11 - 15</c:v>
                </c:pt>
                <c:pt idx="7">
                  <c:v>16 - 20</c:v>
                </c:pt>
                <c:pt idx="8">
                  <c:v>21 - 25</c:v>
                </c:pt>
                <c:pt idx="9">
                  <c:v>26 - 30</c:v>
                </c:pt>
                <c:pt idx="10">
                  <c:v>31 - 35</c:v>
                </c:pt>
                <c:pt idx="11">
                  <c:v>36 - 40</c:v>
                </c:pt>
                <c:pt idx="12">
                  <c:v>41 - 45</c:v>
                </c:pt>
                <c:pt idx="13">
                  <c:v>46 - 50</c:v>
                </c:pt>
                <c:pt idx="14">
                  <c:v>51 - 55</c:v>
                </c:pt>
              </c:strCache>
            </c:strRef>
          </c:cat>
          <c:val>
            <c:numRef>
              <c:f>'by service'!$C$30:$Q$30</c:f>
              <c:numCache>
                <c:formatCode>General</c:formatCode>
                <c:ptCount val="15"/>
                <c:pt idx="0">
                  <c:v>971</c:v>
                </c:pt>
                <c:pt idx="1">
                  <c:v>204</c:v>
                </c:pt>
                <c:pt idx="2">
                  <c:v>122</c:v>
                </c:pt>
                <c:pt idx="3">
                  <c:v>65</c:v>
                </c:pt>
                <c:pt idx="4">
                  <c:v>61</c:v>
                </c:pt>
                <c:pt idx="5">
                  <c:v>299</c:v>
                </c:pt>
                <c:pt idx="6">
                  <c:v>150</c:v>
                </c:pt>
                <c:pt idx="7">
                  <c:v>113</c:v>
                </c:pt>
                <c:pt idx="8">
                  <c:v>125</c:v>
                </c:pt>
                <c:pt idx="9">
                  <c:v>144</c:v>
                </c:pt>
                <c:pt idx="10">
                  <c:v>112</c:v>
                </c:pt>
                <c:pt idx="11">
                  <c:v>78</c:v>
                </c:pt>
                <c:pt idx="12">
                  <c:v>68</c:v>
                </c:pt>
                <c:pt idx="13">
                  <c:v>38</c:v>
                </c:pt>
                <c:pt idx="1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41-D643-B4BC-D3C427AB5731}"/>
            </c:ext>
          </c:extLst>
        </c:ser>
        <c:ser>
          <c:idx val="5"/>
          <c:order val="5"/>
          <c:tx>
            <c:strRef>
              <c:f>'by service'!$A$31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'by service'!$C$25:$Q$25</c:f>
              <c:strCach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6 - 10</c:v>
                </c:pt>
                <c:pt idx="6">
                  <c:v>11 - 15</c:v>
                </c:pt>
                <c:pt idx="7">
                  <c:v>16 - 20</c:v>
                </c:pt>
                <c:pt idx="8">
                  <c:v>21 - 25</c:v>
                </c:pt>
                <c:pt idx="9">
                  <c:v>26 - 30</c:v>
                </c:pt>
                <c:pt idx="10">
                  <c:v>31 - 35</c:v>
                </c:pt>
                <c:pt idx="11">
                  <c:v>36 - 40</c:v>
                </c:pt>
                <c:pt idx="12">
                  <c:v>41 - 45</c:v>
                </c:pt>
                <c:pt idx="13">
                  <c:v>46 - 50</c:v>
                </c:pt>
                <c:pt idx="14">
                  <c:v>51 - 55</c:v>
                </c:pt>
              </c:strCache>
            </c:strRef>
          </c:cat>
          <c:val>
            <c:numRef>
              <c:f>'by service'!$C$31:$Q$31</c:f>
              <c:numCache>
                <c:formatCode>General</c:formatCode>
                <c:ptCount val="15"/>
                <c:pt idx="0">
                  <c:v>1018</c:v>
                </c:pt>
                <c:pt idx="1">
                  <c:v>231</c:v>
                </c:pt>
                <c:pt idx="2">
                  <c:v>126</c:v>
                </c:pt>
                <c:pt idx="3">
                  <c:v>65</c:v>
                </c:pt>
                <c:pt idx="4">
                  <c:v>37</c:v>
                </c:pt>
                <c:pt idx="5">
                  <c:v>229</c:v>
                </c:pt>
                <c:pt idx="6">
                  <c:v>137</c:v>
                </c:pt>
                <c:pt idx="7">
                  <c:v>104</c:v>
                </c:pt>
                <c:pt idx="8">
                  <c:v>80</c:v>
                </c:pt>
                <c:pt idx="9">
                  <c:v>134</c:v>
                </c:pt>
                <c:pt idx="10">
                  <c:v>104</c:v>
                </c:pt>
                <c:pt idx="11">
                  <c:v>57</c:v>
                </c:pt>
                <c:pt idx="12">
                  <c:v>63</c:v>
                </c:pt>
                <c:pt idx="13">
                  <c:v>37</c:v>
                </c:pt>
                <c:pt idx="1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D41-D643-B4BC-D3C427AB57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145679"/>
        <c:axId val="1972927744"/>
      </c:barChart>
      <c:catAx>
        <c:axId val="1531456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/>
                  <a:t>Years of service</a:t>
                </a:r>
              </a:p>
            </c:rich>
          </c:tx>
          <c:layout>
            <c:manualLayout>
              <c:xMode val="edge"/>
              <c:yMode val="edge"/>
              <c:x val="0.33544232674558061"/>
              <c:y val="0.791235659424635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2927744"/>
        <c:crosses val="autoZero"/>
        <c:auto val="1"/>
        <c:lblAlgn val="ctr"/>
        <c:lblOffset val="100"/>
        <c:noMultiLvlLbl val="0"/>
      </c:catAx>
      <c:valAx>
        <c:axId val="1972927744"/>
        <c:scaling>
          <c:orientation val="minMax"/>
          <c:max val="16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145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0.24356</cdr:x>
      <cdr:y>0.02419</cdr:y>
    </cdr:from>
    <cdr:to>
      <cdr:x>0.29671</cdr:x>
      <cdr:y>0.10894</cdr:y>
    </cdr:to>
    <cdr:sp macro="" textlink="">
      <cdr:nvSpPr>
        <cdr:cNvPr id="2" name="Down Arrow 1">
          <a:extLst xmlns:a="http://schemas.openxmlformats.org/drawingml/2006/main">
            <a:ext uri="{FF2B5EF4-FFF2-40B4-BE49-F238E27FC236}">
              <a16:creationId xmlns:a16="http://schemas.microsoft.com/office/drawing/2014/main" id="{4D6EC44D-DB4D-1D14-B8D3-FBB0720C60C7}"/>
            </a:ext>
          </a:extLst>
        </cdr:cNvPr>
        <cdr:cNvSpPr/>
      </cdr:nvSpPr>
      <cdr:spPr>
        <a:xfrm xmlns:a="http://schemas.openxmlformats.org/drawingml/2006/main" rot="10800000">
          <a:off x="1851592" y="136936"/>
          <a:ext cx="404056" cy="479863"/>
        </a:xfrm>
        <a:prstGeom xmlns:a="http://schemas.openxmlformats.org/drawingml/2006/main" prst="downArrow">
          <a:avLst/>
        </a:prstGeom>
        <a:solidFill xmlns:a="http://schemas.openxmlformats.org/drawingml/2006/main">
          <a:schemeClr val="accent3"/>
        </a:solidFill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kern="0"/>
          </a:defPPr>
          <a:lvl1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6DAA8-D705-E244-9F49-E672FAA69D71}" type="datetimeFigureOut">
              <a:rPr lang="en-US" smtClean="0"/>
              <a:t>3/23/25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40C7F-2B4E-6740-B8A7-6E1A42609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40C7F-2B4E-6740-B8A7-6E1A426099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88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40C7F-2B4E-6740-B8A7-6E1A426099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71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14050" y="408975"/>
            <a:ext cx="337185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4050" y="408975"/>
            <a:ext cx="856170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229" y="1943274"/>
            <a:ext cx="6329045" cy="3713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5">
            <a:extLst>
              <a:ext uri="{FF2B5EF4-FFF2-40B4-BE49-F238E27FC236}">
                <a16:creationId xmlns:a16="http://schemas.microsoft.com/office/drawing/2014/main" id="{41369A30-E681-C3B1-B9AC-87B2773B757D}"/>
              </a:ext>
            </a:extLst>
          </p:cNvPr>
          <p:cNvSpPr/>
          <p:nvPr/>
        </p:nvSpPr>
        <p:spPr>
          <a:xfrm>
            <a:off x="562354" y="996696"/>
            <a:ext cx="11096245" cy="199642"/>
          </a:xfrm>
          <a:custGeom>
            <a:avLst/>
            <a:gdLst/>
            <a:ahLst/>
            <a:cxnLst/>
            <a:rect l="l" t="t" r="r" b="b"/>
            <a:pathLst>
              <a:path w="9509760">
                <a:moveTo>
                  <a:pt x="0" y="0"/>
                </a:moveTo>
                <a:lnTo>
                  <a:pt x="9509760" y="0"/>
                </a:lnTo>
              </a:path>
            </a:pathLst>
          </a:custGeom>
          <a:ln w="12700">
            <a:solidFill>
              <a:srgbClr val="0431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61A18E-9B9C-30BF-D911-BCD1A27A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433427"/>
            <a:ext cx="8561705" cy="461665"/>
          </a:xfrm>
        </p:spPr>
        <p:txBody>
          <a:bodyPr/>
          <a:lstStyle/>
          <a:p>
            <a:pPr algn="ctr"/>
            <a:r>
              <a:rPr lang="en-US" dirty="0"/>
              <a:t>ACS vs POLY Membership</a:t>
            </a:r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15134CDC-EE7E-E724-8846-133FE93FAEA7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F4947FCA-6EDA-4F49-2B4A-E29CAAF788FF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57B7A083-38E9-2F76-8F06-C8ADFA29955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4AAADE3-6BBC-FE26-9F9E-1B2861F28D4C}"/>
              </a:ext>
            </a:extLst>
          </p:cNvPr>
          <p:cNvGrpSpPr/>
          <p:nvPr/>
        </p:nvGrpSpPr>
        <p:grpSpPr>
          <a:xfrm>
            <a:off x="137160" y="1471284"/>
            <a:ext cx="6813721" cy="4874258"/>
            <a:chOff x="572293" y="1196338"/>
            <a:chExt cx="8229600" cy="5126631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12D5EE9C-0F65-664D-8528-34ED5280514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8609873"/>
                </p:ext>
              </p:extLst>
            </p:nvPr>
          </p:nvGraphicFramePr>
          <p:xfrm>
            <a:off x="572293" y="1196338"/>
            <a:ext cx="8229600" cy="512663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cxnSp>
          <p:nvCxnSpPr>
            <p:cNvPr id="13" name="Elbow Connector 12">
              <a:extLst>
                <a:ext uri="{FF2B5EF4-FFF2-40B4-BE49-F238E27FC236}">
                  <a16:creationId xmlns:a16="http://schemas.microsoft.com/office/drawing/2014/main" id="{632A71C6-7D0D-16C5-3E40-DD5FBBC1C9DD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306093" y="2184396"/>
              <a:ext cx="762000" cy="308278"/>
            </a:xfrm>
            <a:prstGeom prst="bentConnector3">
              <a:avLst>
                <a:gd name="adj1" fmla="val -2174"/>
              </a:avLst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>
              <a:extLst>
                <a:ext uri="{FF2B5EF4-FFF2-40B4-BE49-F238E27FC236}">
                  <a16:creationId xmlns:a16="http://schemas.microsoft.com/office/drawing/2014/main" id="{54B3CD05-FBCB-45CB-C6CA-F3EA6CEB5B2B}"/>
                </a:ext>
              </a:extLst>
            </p:cNvPr>
            <p:cNvCxnSpPr>
              <a:cxnSpLocks/>
            </p:cNvCxnSpPr>
            <p:nvPr/>
          </p:nvCxnSpPr>
          <p:spPr>
            <a:xfrm>
              <a:off x="4839493" y="3798224"/>
              <a:ext cx="609600" cy="397564"/>
            </a:xfrm>
            <a:prstGeom prst="bentConnector3">
              <a:avLst>
                <a:gd name="adj1" fmla="val 0"/>
              </a:avLst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F20339B-061D-1D39-4433-DA19FE490170}"/>
              </a:ext>
            </a:extLst>
          </p:cNvPr>
          <p:cNvSpPr txBox="1"/>
          <p:nvPr/>
        </p:nvSpPr>
        <p:spPr>
          <a:xfrm>
            <a:off x="7315200" y="1487372"/>
            <a:ext cx="43433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ACS implemented a new membership model in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ACS saw immediate increase in membership, while POLY continued to lose members.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26" name="Picture 2" descr="A table showing different ACs membership options.">
            <a:extLst>
              <a:ext uri="{FF2B5EF4-FFF2-40B4-BE49-F238E27FC236}">
                <a16:creationId xmlns:a16="http://schemas.microsoft.com/office/drawing/2014/main" id="{E42DD4AF-3D0E-5462-794C-FE06E3F83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532732"/>
            <a:ext cx="3950637" cy="242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3E6302D-A737-1FE5-F0C8-435C0AC04BBF}"/>
              </a:ext>
            </a:extLst>
          </p:cNvPr>
          <p:cNvSpPr txBox="1"/>
          <p:nvPr/>
        </p:nvSpPr>
        <p:spPr>
          <a:xfrm>
            <a:off x="7315200" y="5959551"/>
            <a:ext cx="46902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https://</a:t>
            </a:r>
            <a:r>
              <a:rPr lang="en-US" sz="1400" dirty="0" err="1"/>
              <a:t>cen.acs.org</a:t>
            </a:r>
            <a:r>
              <a:rPr lang="en-US" sz="1400" dirty="0"/>
              <a:t>/</a:t>
            </a:r>
            <a:r>
              <a:rPr lang="en-US" sz="1400" dirty="0" err="1"/>
              <a:t>acs</a:t>
            </a:r>
            <a:r>
              <a:rPr lang="en-US" sz="1400" dirty="0"/>
              <a:t>-news/comment/ACS-Comment-Welcome-future-membership/100/i21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A436C7-5519-73EB-73C6-6CE0AEE8769E}"/>
              </a:ext>
            </a:extLst>
          </p:cNvPr>
          <p:cNvSpPr txBox="1"/>
          <p:nvPr/>
        </p:nvSpPr>
        <p:spPr>
          <a:xfrm>
            <a:off x="8462536" y="3145677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Fees 2022 - present</a:t>
            </a:r>
          </a:p>
        </p:txBody>
      </p:sp>
    </p:spTree>
    <p:extLst>
      <p:ext uri="{BB962C8B-B14F-4D97-AF65-F5344CB8AC3E}">
        <p14:creationId xmlns:p14="http://schemas.microsoft.com/office/powerpoint/2010/main" val="420189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POLY</a:t>
            </a:r>
            <a:r>
              <a:rPr spc="-70" dirty="0"/>
              <a:t> </a:t>
            </a:r>
            <a:r>
              <a:rPr spc="-10" dirty="0"/>
              <a:t>Membership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44650" y="81823"/>
            <a:ext cx="11521439" cy="1136903"/>
            <a:chOff x="137160" y="59435"/>
            <a:chExt cx="11521439" cy="1136903"/>
          </a:xfrm>
        </p:grpSpPr>
        <p:sp>
          <p:nvSpPr>
            <p:cNvPr id="5" name="object 5"/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6152941" y="3735575"/>
            <a:ext cx="507365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0650" marR="5080" indent="-108585">
              <a:lnSpc>
                <a:spcPct val="101699"/>
              </a:lnSpc>
              <a:spcBef>
                <a:spcPts val="75"/>
              </a:spcBef>
            </a:pPr>
            <a:r>
              <a:rPr sz="1200" b="1" spc="-10" dirty="0">
                <a:solidFill>
                  <a:srgbClr val="FFFFFF"/>
                </a:solidFill>
                <a:latin typeface="Calibri"/>
                <a:cs typeface="Calibri"/>
              </a:rPr>
              <a:t>Regular </a:t>
            </a: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80%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E7AE06D-2644-2B58-24E2-D5D54434F6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839411"/>
              </p:ext>
            </p:extLst>
          </p:nvPr>
        </p:nvGraphicFramePr>
        <p:xfrm>
          <a:off x="304800" y="1149096"/>
          <a:ext cx="5409645" cy="3412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07E60DF-6FBE-B405-F329-2E6B3EB00C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973427"/>
              </p:ext>
            </p:extLst>
          </p:nvPr>
        </p:nvGraphicFramePr>
        <p:xfrm>
          <a:off x="6005129" y="1149096"/>
          <a:ext cx="5624517" cy="465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9A104-FE0A-3766-BBB3-9E6629086A0C}"/>
              </a:ext>
            </a:extLst>
          </p:cNvPr>
          <p:cNvCxnSpPr>
            <a:cxnSpLocks/>
          </p:cNvCxnSpPr>
          <p:nvPr/>
        </p:nvCxnSpPr>
        <p:spPr>
          <a:xfrm>
            <a:off x="9144000" y="2347410"/>
            <a:ext cx="0" cy="1676400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1399F48-3241-4AC3-C29E-07E56C319F63}"/>
              </a:ext>
            </a:extLst>
          </p:cNvPr>
          <p:cNvSpPr txBox="1"/>
          <p:nvPr/>
        </p:nvSpPr>
        <p:spPr>
          <a:xfrm>
            <a:off x="8028193" y="1664188"/>
            <a:ext cx="2231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New ACS membership format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3424A5-3EFA-F6DF-0FDE-2E80271F73CE}"/>
              </a:ext>
            </a:extLst>
          </p:cNvPr>
          <p:cNvSpPr txBox="1"/>
          <p:nvPr/>
        </p:nvSpPr>
        <p:spPr>
          <a:xfrm>
            <a:off x="521818" y="5832773"/>
            <a:ext cx="11670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B050"/>
                </a:solidFill>
              </a:rPr>
              <a:t>Uptick in N/A category </a:t>
            </a:r>
            <a:r>
              <a:rPr lang="en-US" sz="2000" dirty="0"/>
              <a:t>coincides with ACS’s new membership model. (</a:t>
            </a:r>
            <a:r>
              <a:rPr lang="en-US" sz="2000" b="1" dirty="0"/>
              <a:t>now 32% of our members</a:t>
            </a:r>
            <a:r>
              <a:rPr lang="en-US" sz="20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Consistent </a:t>
            </a:r>
            <a:r>
              <a:rPr lang="en-US" sz="2000" dirty="0">
                <a:solidFill>
                  <a:srgbClr val="FF0000"/>
                </a:solidFill>
              </a:rPr>
              <a:t>loss in academic and private sector </a:t>
            </a:r>
            <a:r>
              <a:rPr lang="en-US" sz="2000" dirty="0"/>
              <a:t>members.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79966-A991-C300-7DDE-54F701B1E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19159C-6B74-9C8E-D7DE-20A005F8F925}"/>
              </a:ext>
            </a:extLst>
          </p:cNvPr>
          <p:cNvSpPr/>
          <p:nvPr/>
        </p:nvSpPr>
        <p:spPr>
          <a:xfrm>
            <a:off x="1552157" y="3047999"/>
            <a:ext cx="339588" cy="17794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73B1C3A-DBC7-7FC9-A5E5-981D9D720359}"/>
              </a:ext>
            </a:extLst>
          </p:cNvPr>
          <p:cNvSpPr/>
          <p:nvPr/>
        </p:nvSpPr>
        <p:spPr>
          <a:xfrm>
            <a:off x="2620615" y="3048000"/>
            <a:ext cx="311427" cy="17794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1A3AC6-A752-28B6-40AC-193884505505}"/>
              </a:ext>
            </a:extLst>
          </p:cNvPr>
          <p:cNvSpPr/>
          <p:nvPr/>
        </p:nvSpPr>
        <p:spPr>
          <a:xfrm>
            <a:off x="2050773" y="3048001"/>
            <a:ext cx="311427" cy="17794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CB8A56-E069-E6FD-E65E-34077204827C}"/>
              </a:ext>
            </a:extLst>
          </p:cNvPr>
          <p:cNvSpPr/>
          <p:nvPr/>
        </p:nvSpPr>
        <p:spPr>
          <a:xfrm>
            <a:off x="1364972" y="4905721"/>
            <a:ext cx="1524000" cy="6508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A0E992B-D845-70DF-9ADB-BA9D5AF31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4050" y="110442"/>
            <a:ext cx="85617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POLY</a:t>
            </a:r>
            <a:r>
              <a:rPr spc="-70" dirty="0"/>
              <a:t> </a:t>
            </a:r>
            <a:r>
              <a:rPr spc="-10" dirty="0"/>
              <a:t>Membership</a:t>
            </a:r>
            <a:r>
              <a:rPr lang="en-US" spc="-10" dirty="0"/>
              <a:t> – by age</a:t>
            </a:r>
            <a:endParaRPr spc="-10" dirty="0"/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834FCF42-9CE3-187C-CF47-AAB16F62CC42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6178D57A-8F7B-D9FE-BEDD-F0C9DD3ECC56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9D6D5FCC-4063-E562-F9D6-D475C76F035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sp>
        <p:nvSpPr>
          <p:cNvPr id="3" name="Down Arrow 2">
            <a:extLst>
              <a:ext uri="{FF2B5EF4-FFF2-40B4-BE49-F238E27FC236}">
                <a16:creationId xmlns:a16="http://schemas.microsoft.com/office/drawing/2014/main" id="{7CA66774-C108-B4E3-8B61-B255DED4B682}"/>
              </a:ext>
            </a:extLst>
          </p:cNvPr>
          <p:cNvSpPr/>
          <p:nvPr/>
        </p:nvSpPr>
        <p:spPr>
          <a:xfrm>
            <a:off x="5279334" y="1118881"/>
            <a:ext cx="381000" cy="45114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5391C6FE-B0D5-5443-F153-26C20AE0988B}"/>
              </a:ext>
            </a:extLst>
          </p:cNvPr>
          <p:cNvSpPr/>
          <p:nvPr/>
        </p:nvSpPr>
        <p:spPr>
          <a:xfrm rot="16200000">
            <a:off x="4968050" y="-564337"/>
            <a:ext cx="662324" cy="4641574"/>
          </a:xfrm>
          <a:prstGeom prst="rightBrace">
            <a:avLst>
              <a:gd name="adj1" fmla="val 12006"/>
              <a:gd name="adj2" fmla="val 53598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3BF96220-229D-73DC-B6D8-D62CC2B33D71}"/>
              </a:ext>
            </a:extLst>
          </p:cNvPr>
          <p:cNvSpPr/>
          <p:nvPr/>
        </p:nvSpPr>
        <p:spPr>
          <a:xfrm rot="16200000">
            <a:off x="1789182" y="1057396"/>
            <a:ext cx="688831" cy="1371601"/>
          </a:xfrm>
          <a:prstGeom prst="rightBrace">
            <a:avLst>
              <a:gd name="adj1" fmla="val 8333"/>
              <a:gd name="adj2" fmla="val 53598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6EF45A-E323-011A-2E63-202685630744}"/>
              </a:ext>
            </a:extLst>
          </p:cNvPr>
          <p:cNvSpPr txBox="1"/>
          <p:nvPr/>
        </p:nvSpPr>
        <p:spPr>
          <a:xfrm>
            <a:off x="7955280" y="1726632"/>
            <a:ext cx="40425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Since the </a:t>
            </a:r>
            <a:r>
              <a:rPr lang="en-US" sz="2000" b="1" dirty="0"/>
              <a:t>new ACS membership model (2022)</a:t>
            </a:r>
          </a:p>
          <a:p>
            <a:pPr algn="ctr"/>
            <a:endParaRPr lang="en-US" sz="2000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92D050"/>
                </a:solidFill>
              </a:rPr>
              <a:t>Avg 60% increase </a:t>
            </a:r>
            <a:r>
              <a:rPr lang="en-US" sz="2000" dirty="0">
                <a:solidFill>
                  <a:schemeClr val="tx1"/>
                </a:solidFill>
              </a:rPr>
              <a:t>in 11 – 30 year age group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Avg 25% loss </a:t>
            </a:r>
            <a:r>
              <a:rPr lang="en-US" sz="2000" dirty="0">
                <a:solidFill>
                  <a:schemeClr val="tx1"/>
                </a:solidFill>
              </a:rPr>
              <a:t>in 31 and older</a:t>
            </a:r>
            <a:endParaRPr lang="en-US" sz="200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9150AAC-A348-E475-7467-3F9F87812E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8077587"/>
              </p:ext>
            </p:extLst>
          </p:nvPr>
        </p:nvGraphicFramePr>
        <p:xfrm>
          <a:off x="170290" y="996696"/>
          <a:ext cx="7602110" cy="5661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3A425BB-1909-9E09-4241-443520BF04CA}"/>
              </a:ext>
            </a:extLst>
          </p:cNvPr>
          <p:cNvSpPr/>
          <p:nvPr/>
        </p:nvSpPr>
        <p:spPr>
          <a:xfrm>
            <a:off x="7931427" y="1447800"/>
            <a:ext cx="4090283" cy="4413504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14FA89A-B948-CA1B-041A-FC1E70E99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69925"/>
              </p:ext>
            </p:extLst>
          </p:nvPr>
        </p:nvGraphicFramePr>
        <p:xfrm>
          <a:off x="1364972" y="1965877"/>
          <a:ext cx="6304644" cy="534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387">
                  <a:extLst>
                    <a:ext uri="{9D8B030D-6E8A-4147-A177-3AD203B41FA5}">
                      <a16:colId xmlns:a16="http://schemas.microsoft.com/office/drawing/2014/main" val="1442615967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1255198393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075355317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106837253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185955799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123154654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28836399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049173597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004634317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910803304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25716931"/>
                    </a:ext>
                  </a:extLst>
                </a:gridCol>
                <a:gridCol w="525387">
                  <a:extLst>
                    <a:ext uri="{9D8B030D-6E8A-4147-A177-3AD203B41FA5}">
                      <a16:colId xmlns:a16="http://schemas.microsoft.com/office/drawing/2014/main" val="2852654075"/>
                    </a:ext>
                  </a:extLst>
                </a:gridCol>
              </a:tblGrid>
              <a:tr h="534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-15%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-20%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-27%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-32%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-35%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-29%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-30%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-24%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04" marR="5304" marT="5304" marB="0" anchor="ctr"/>
                </a:tc>
                <a:extLst>
                  <a:ext uri="{0D108BD9-81ED-4DB2-BD59-A6C34878D82A}">
                    <a16:rowId xmlns:a16="http://schemas.microsoft.com/office/drawing/2014/main" val="3095096809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CCA25DFA-4C66-A5B6-CC10-76E9D6072B83}"/>
              </a:ext>
            </a:extLst>
          </p:cNvPr>
          <p:cNvSpPr txBox="1"/>
          <p:nvPr/>
        </p:nvSpPr>
        <p:spPr>
          <a:xfrm>
            <a:off x="8184874" y="4473471"/>
            <a:ext cx="35833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We are gaining more student/ early career members</a:t>
            </a:r>
          </a:p>
        </p:txBody>
      </p:sp>
    </p:spTree>
    <p:extLst>
      <p:ext uri="{BB962C8B-B14F-4D97-AF65-F5344CB8AC3E}">
        <p14:creationId xmlns:p14="http://schemas.microsoft.com/office/powerpoint/2010/main" val="206485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EBC71-C95C-0493-1245-77524B576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46A5E0-989F-C93B-9BED-4ED94BC046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164501"/>
              </p:ext>
            </p:extLst>
          </p:nvPr>
        </p:nvGraphicFramePr>
        <p:xfrm>
          <a:off x="-50800" y="1490344"/>
          <a:ext cx="7670800" cy="516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ject 2">
            <a:extLst>
              <a:ext uri="{FF2B5EF4-FFF2-40B4-BE49-F238E27FC236}">
                <a16:creationId xmlns:a16="http://schemas.microsoft.com/office/drawing/2014/main" id="{AB88F5CF-3243-2C77-6D32-F9E77512A4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4050" y="408975"/>
            <a:ext cx="85617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POLY</a:t>
            </a:r>
            <a:r>
              <a:rPr spc="-70" dirty="0"/>
              <a:t> </a:t>
            </a:r>
            <a:r>
              <a:rPr spc="-10" dirty="0"/>
              <a:t>Membership</a:t>
            </a:r>
            <a:r>
              <a:rPr lang="en-US" spc="-10" dirty="0"/>
              <a:t> – by year of service</a:t>
            </a:r>
            <a:endParaRPr spc="-10" dirty="0"/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8F6BDD67-B3BA-95A0-346A-60BB96B8C222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025395FE-7B68-EAAC-B267-382016168E69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56B91B0A-106A-E7D9-ADE0-AD200CD60ED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sp>
        <p:nvSpPr>
          <p:cNvPr id="3" name="Down Arrow 2">
            <a:extLst>
              <a:ext uri="{FF2B5EF4-FFF2-40B4-BE49-F238E27FC236}">
                <a16:creationId xmlns:a16="http://schemas.microsoft.com/office/drawing/2014/main" id="{4EB1EE78-3545-7ECA-D12E-4DFFEEAEB509}"/>
              </a:ext>
            </a:extLst>
          </p:cNvPr>
          <p:cNvSpPr/>
          <p:nvPr/>
        </p:nvSpPr>
        <p:spPr>
          <a:xfrm>
            <a:off x="4819209" y="1089183"/>
            <a:ext cx="381000" cy="45114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53FDE73F-6CDF-9731-BAB5-2C03D3F15C8B}"/>
              </a:ext>
            </a:extLst>
          </p:cNvPr>
          <p:cNvSpPr/>
          <p:nvPr/>
        </p:nvSpPr>
        <p:spPr>
          <a:xfrm rot="16200000">
            <a:off x="4481421" y="-777015"/>
            <a:ext cx="662324" cy="5357966"/>
          </a:xfrm>
          <a:prstGeom prst="rightBrace">
            <a:avLst>
              <a:gd name="adj1" fmla="val 12006"/>
              <a:gd name="adj2" fmla="val 53598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987E70DF-4BE4-54DE-A070-48A642BCCBAD}"/>
              </a:ext>
            </a:extLst>
          </p:cNvPr>
          <p:cNvSpPr/>
          <p:nvPr/>
        </p:nvSpPr>
        <p:spPr>
          <a:xfrm rot="16200000">
            <a:off x="1331986" y="1507714"/>
            <a:ext cx="688831" cy="762000"/>
          </a:xfrm>
          <a:prstGeom prst="rightBrace">
            <a:avLst>
              <a:gd name="adj1" fmla="val 8333"/>
              <a:gd name="adj2" fmla="val 53598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B3CC59-7DB1-D5A7-7B90-AFED438FC979}"/>
              </a:ext>
            </a:extLst>
          </p:cNvPr>
          <p:cNvSpPr txBox="1"/>
          <p:nvPr/>
        </p:nvSpPr>
        <p:spPr>
          <a:xfrm>
            <a:off x="7781343" y="1928471"/>
            <a:ext cx="42582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Since the </a:t>
            </a:r>
            <a:r>
              <a:rPr lang="en-US" sz="2000" b="1" dirty="0"/>
              <a:t>new ACS membership model (2022)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92D050"/>
                </a:solidFill>
              </a:rPr>
              <a:t>Avg 7% increase </a:t>
            </a:r>
            <a:r>
              <a:rPr lang="en-US" sz="2000" dirty="0">
                <a:solidFill>
                  <a:schemeClr val="tx1"/>
                </a:solidFill>
              </a:rPr>
              <a:t>in 1 – 2 year member count</a:t>
            </a:r>
          </a:p>
          <a:p>
            <a:pPr algn="ctr"/>
            <a:r>
              <a:rPr lang="en-US" sz="2000" i="1" dirty="0">
                <a:solidFill>
                  <a:schemeClr val="tx1"/>
                </a:solidFill>
              </a:rPr>
              <a:t>(note that it has only been 3 years since the change)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Avg 36% loss </a:t>
            </a:r>
            <a:r>
              <a:rPr lang="en-US" sz="2000" dirty="0">
                <a:solidFill>
                  <a:schemeClr val="tx1"/>
                </a:solidFill>
              </a:rPr>
              <a:t>in ≧ 3 year member count</a:t>
            </a:r>
            <a:endParaRPr lang="en-US" sz="2000" dirty="0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476435E7-8CCC-2FB7-6473-BDA6170BFE2A}"/>
              </a:ext>
            </a:extLst>
          </p:cNvPr>
          <p:cNvSpPr/>
          <p:nvPr/>
        </p:nvSpPr>
        <p:spPr>
          <a:xfrm rot="10800000">
            <a:off x="1547037" y="1074443"/>
            <a:ext cx="404056" cy="454032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0"/>
            </a:defPPr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C0E0083-03E2-8D55-0CFE-A90EDCB6D3B9}"/>
              </a:ext>
            </a:extLst>
          </p:cNvPr>
          <p:cNvSpPr/>
          <p:nvPr/>
        </p:nvSpPr>
        <p:spPr>
          <a:xfrm>
            <a:off x="7865330" y="1331562"/>
            <a:ext cx="4090283" cy="4413504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C04937B-362A-876B-517F-758DD0E83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173824"/>
              </p:ext>
            </p:extLst>
          </p:nvPr>
        </p:nvGraphicFramePr>
        <p:xfrm>
          <a:off x="1162211" y="2263611"/>
          <a:ext cx="6329355" cy="218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957">
                  <a:extLst>
                    <a:ext uri="{9D8B030D-6E8A-4147-A177-3AD203B41FA5}">
                      <a16:colId xmlns:a16="http://schemas.microsoft.com/office/drawing/2014/main" val="1881901300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3446495876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509492012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1604717395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1792152055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1336006143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3794767267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626949965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221226562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728664609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2787922638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4032174840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2967532739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1697782421"/>
                    </a:ext>
                  </a:extLst>
                </a:gridCol>
                <a:gridCol w="421957">
                  <a:extLst>
                    <a:ext uri="{9D8B030D-6E8A-4147-A177-3AD203B41FA5}">
                      <a16:colId xmlns:a16="http://schemas.microsoft.com/office/drawing/2014/main" val="3028876448"/>
                    </a:ext>
                  </a:extLst>
                </a:gridCol>
              </a:tblGrid>
              <a:tr h="103866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-32%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-51%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-70%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-43%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-29%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-40%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-57%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-19%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-52%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-49%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869" marR="4869" marT="4869" marB="0" anchor="b"/>
                </a:tc>
                <a:extLst>
                  <a:ext uri="{0D108BD9-81ED-4DB2-BD59-A6C34878D82A}">
                    <a16:rowId xmlns:a16="http://schemas.microsoft.com/office/drawing/2014/main" val="2479959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92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C5D24-2F39-43EF-2785-F5CB80D63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8A09F94A-252B-336C-B248-BDA08B9C9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4050" y="408975"/>
            <a:ext cx="9957869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Membership Plans in 2025 </a:t>
            </a:r>
            <a:endParaRPr spc="-10" dirty="0"/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18AE4D39-8AC1-D84F-DB1E-5FF29D2542CF}"/>
              </a:ext>
            </a:extLst>
          </p:cNvPr>
          <p:cNvGrpSpPr/>
          <p:nvPr/>
        </p:nvGrpSpPr>
        <p:grpSpPr>
          <a:xfrm>
            <a:off x="137160" y="59435"/>
            <a:ext cx="11521439" cy="1136903"/>
            <a:chOff x="137160" y="59435"/>
            <a:chExt cx="11521439" cy="1136903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153BBD4B-49C6-4CF2-C39F-4CABDBBA690D}"/>
                </a:ext>
              </a:extLst>
            </p:cNvPr>
            <p:cNvSpPr/>
            <p:nvPr/>
          </p:nvSpPr>
          <p:spPr>
            <a:xfrm>
              <a:off x="562354" y="996696"/>
              <a:ext cx="11096245" cy="199642"/>
            </a:xfrm>
            <a:custGeom>
              <a:avLst/>
              <a:gdLst/>
              <a:ahLst/>
              <a:cxnLst/>
              <a:rect l="l" t="t" r="r" b="b"/>
              <a:pathLst>
                <a:path w="9509760">
                  <a:moveTo>
                    <a:pt x="0" y="0"/>
                  </a:moveTo>
                  <a:lnTo>
                    <a:pt x="9509760" y="0"/>
                  </a:lnTo>
                </a:path>
              </a:pathLst>
            </a:custGeom>
            <a:ln w="12700">
              <a:solidFill>
                <a:srgbClr val="0431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6B88D495-E74D-9C69-7938-74D273AAC1E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59435"/>
              <a:ext cx="809243" cy="1136903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738C404F-4BEA-78F7-A225-E8BE046B6E1B}"/>
              </a:ext>
            </a:extLst>
          </p:cNvPr>
          <p:cNvSpPr txBox="1"/>
          <p:nvPr/>
        </p:nvSpPr>
        <p:spPr>
          <a:xfrm>
            <a:off x="1841327" y="1237276"/>
            <a:ext cx="807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POLY and PMSE Membership Committees identified that: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C4BFE8-73E8-7E7B-EA7D-5721FC961546}"/>
              </a:ext>
            </a:extLst>
          </p:cNvPr>
          <p:cNvSpPr txBox="1"/>
          <p:nvPr/>
        </p:nvSpPr>
        <p:spPr>
          <a:xfrm>
            <a:off x="1087545" y="2110948"/>
            <a:ext cx="95806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en-US" sz="2000" b="1" dirty="0">
                <a:solidFill>
                  <a:srgbClr val="0432FF"/>
                </a:solidFill>
              </a:rPr>
              <a:t>Students</a:t>
            </a:r>
            <a:r>
              <a:rPr lang="en-US" sz="2000" dirty="0">
                <a:solidFill>
                  <a:srgbClr val="0432FF"/>
                </a:solidFill>
              </a:rPr>
              <a:t> ask for more opportunities to </a:t>
            </a:r>
            <a:r>
              <a:rPr lang="en-US" sz="2000" b="1" dirty="0">
                <a:solidFill>
                  <a:srgbClr val="0432FF"/>
                </a:solidFill>
              </a:rPr>
              <a:t>network with industry professionals</a:t>
            </a:r>
          </a:p>
          <a:p>
            <a:pPr marL="522287" lvl="3" algn="ctr"/>
            <a:endParaRPr lang="en-US" sz="2000" dirty="0">
              <a:solidFill>
                <a:srgbClr val="0432FF"/>
              </a:solidFill>
            </a:endParaRPr>
          </a:p>
          <a:p>
            <a:pPr marL="352425" lvl="3" indent="-339725" algn="ctr"/>
            <a:r>
              <a:rPr lang="en-US" sz="2000" dirty="0">
                <a:solidFill>
                  <a:srgbClr val="0432FF"/>
                </a:solidFill>
              </a:rPr>
              <a:t>2.  </a:t>
            </a:r>
            <a:r>
              <a:rPr lang="en-US" sz="2000" b="1" dirty="0">
                <a:solidFill>
                  <a:srgbClr val="0432FF"/>
                </a:solidFill>
              </a:rPr>
              <a:t>Government</a:t>
            </a:r>
            <a:r>
              <a:rPr lang="en-US" sz="2000" dirty="0">
                <a:solidFill>
                  <a:srgbClr val="0432FF"/>
                </a:solidFill>
              </a:rPr>
              <a:t> </a:t>
            </a:r>
            <a:r>
              <a:rPr lang="en-US" sz="2000" b="1" dirty="0">
                <a:solidFill>
                  <a:srgbClr val="0432FF"/>
                </a:solidFill>
              </a:rPr>
              <a:t>resources</a:t>
            </a:r>
            <a:r>
              <a:rPr lang="en-US" sz="2000" dirty="0">
                <a:solidFill>
                  <a:srgbClr val="0432FF"/>
                </a:solidFill>
              </a:rPr>
              <a:t> beyond large funding opportunities are largely </a:t>
            </a:r>
            <a:r>
              <a:rPr lang="en-US" sz="2000" b="1" dirty="0">
                <a:solidFill>
                  <a:srgbClr val="0432FF"/>
                </a:solidFill>
              </a:rPr>
              <a:t>unknown to industry professionals</a:t>
            </a:r>
          </a:p>
          <a:p>
            <a:pPr marL="352425" lvl="3" indent="-339725" algn="ctr"/>
            <a:endParaRPr lang="en-US" sz="2000" dirty="0">
              <a:solidFill>
                <a:srgbClr val="0432FF"/>
              </a:solidFill>
            </a:endParaRPr>
          </a:p>
          <a:p>
            <a:pPr marL="352425" lvl="3" indent="-339725" algn="ctr"/>
            <a:r>
              <a:rPr lang="en-US" sz="2000" dirty="0">
                <a:solidFill>
                  <a:srgbClr val="0432FF"/>
                </a:solidFill>
              </a:rPr>
              <a:t>3.	</a:t>
            </a:r>
            <a:r>
              <a:rPr lang="en-US" sz="2000" b="1" dirty="0">
                <a:solidFill>
                  <a:srgbClr val="0432FF"/>
                </a:solidFill>
              </a:rPr>
              <a:t>Non-technical workshops </a:t>
            </a:r>
            <a:r>
              <a:rPr lang="en-US" sz="2000" dirty="0">
                <a:solidFill>
                  <a:srgbClr val="0432FF"/>
                </a:solidFill>
              </a:rPr>
              <a:t>for building </a:t>
            </a:r>
            <a:r>
              <a:rPr lang="en-US" sz="2000" b="1" dirty="0">
                <a:solidFill>
                  <a:srgbClr val="0432FF"/>
                </a:solidFill>
              </a:rPr>
              <a:t>soft skills </a:t>
            </a:r>
            <a:r>
              <a:rPr lang="en-US" sz="2000" dirty="0">
                <a:solidFill>
                  <a:srgbClr val="0432FF"/>
                </a:solidFill>
              </a:rPr>
              <a:t>(e.g. project management) could engage </a:t>
            </a:r>
            <a:r>
              <a:rPr lang="en-US" sz="2000" b="1" dirty="0">
                <a:solidFill>
                  <a:srgbClr val="0432FF"/>
                </a:solidFill>
              </a:rPr>
              <a:t>broad range of member profile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F3A7A6-81D7-3FC5-07EA-7B3E7AFF9030}"/>
              </a:ext>
            </a:extLst>
          </p:cNvPr>
          <p:cNvSpPr txBox="1"/>
          <p:nvPr/>
        </p:nvSpPr>
        <p:spPr>
          <a:xfrm>
            <a:off x="329726" y="4805116"/>
            <a:ext cx="1109624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POLY and PMSE Membership Committees will work together to organize targeted events to address these needs.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The efforts will take </a:t>
            </a:r>
            <a:r>
              <a:rPr lang="en-US" sz="2000" b="1" dirty="0"/>
              <a:t>collaborative effort </a:t>
            </a:r>
            <a:r>
              <a:rPr lang="en-US" sz="2000" dirty="0"/>
              <a:t>with other POLY committees </a:t>
            </a:r>
          </a:p>
          <a:p>
            <a:pPr algn="ctr"/>
            <a:r>
              <a:rPr lang="en-US" sz="2000" dirty="0"/>
              <a:t>(e.g. IAB, MACRO, Student Chapters, Workshops and Webinars Committees)</a:t>
            </a:r>
          </a:p>
        </p:txBody>
      </p:sp>
    </p:spTree>
    <p:extLst>
      <p:ext uri="{BB962C8B-B14F-4D97-AF65-F5344CB8AC3E}">
        <p14:creationId xmlns:p14="http://schemas.microsoft.com/office/powerpoint/2010/main" val="1934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3789</TotalTime>
  <Words>379</Words>
  <Application>Microsoft Macintosh PowerPoint</Application>
  <PresentationFormat>Widescreen</PresentationFormat>
  <Paragraphs>74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Narrow</vt:lpstr>
      <vt:lpstr>Arial</vt:lpstr>
      <vt:lpstr>Calibri</vt:lpstr>
      <vt:lpstr>Office Theme</vt:lpstr>
      <vt:lpstr>ACS vs POLY Membership</vt:lpstr>
      <vt:lpstr>POLY Membership</vt:lpstr>
      <vt:lpstr>POLY Membership – by age</vt:lpstr>
      <vt:lpstr>POLY Membership – by year of service</vt:lpstr>
      <vt:lpstr>Membership Plans in 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S.Piril Ertem</cp:lastModifiedBy>
  <cp:revision>26</cp:revision>
  <dcterms:created xsi:type="dcterms:W3CDTF">2024-01-18T15:51:36Z</dcterms:created>
  <dcterms:modified xsi:type="dcterms:W3CDTF">2025-03-24T01:59:39Z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Acrobat PDFMaker 22 for PowerPoint</vt:lpwstr>
  </property>
  <property fmtid="{D5CDD505-2E9C-101B-9397-08002B2CF9AE}" pid="4" name="LastSaved">
    <vt:filetime>2024-01-18T00:00:00Z</vt:filetime>
  </property>
  <property fmtid="{D5CDD505-2E9C-101B-9397-08002B2CF9AE}" pid="5" name="Producer">
    <vt:lpwstr>Adobe PDF Library 22.3.90</vt:lpwstr>
  </property>
  <property fmtid="{D5CDD505-2E9C-101B-9397-08002B2CF9AE}" pid="6" name="MSIP_Label_95965d95-ecc0-4720-b759-1f33c42ed7da_Enabled">
    <vt:lpwstr>true</vt:lpwstr>
  </property>
  <property fmtid="{D5CDD505-2E9C-101B-9397-08002B2CF9AE}" pid="7" name="MSIP_Label_95965d95-ecc0-4720-b759-1f33c42ed7da_SetDate">
    <vt:lpwstr>2024-01-22T18:20:09Z</vt:lpwstr>
  </property>
  <property fmtid="{D5CDD505-2E9C-101B-9397-08002B2CF9AE}" pid="8" name="MSIP_Label_95965d95-ecc0-4720-b759-1f33c42ed7da_Method">
    <vt:lpwstr>Standard</vt:lpwstr>
  </property>
  <property fmtid="{D5CDD505-2E9C-101B-9397-08002B2CF9AE}" pid="9" name="MSIP_Label_95965d95-ecc0-4720-b759-1f33c42ed7da_Name">
    <vt:lpwstr>General</vt:lpwstr>
  </property>
  <property fmtid="{D5CDD505-2E9C-101B-9397-08002B2CF9AE}" pid="10" name="MSIP_Label_95965d95-ecc0-4720-b759-1f33c42ed7da_SiteId">
    <vt:lpwstr>a0f29d7e-28cd-4f54-8442-7885aee7c080</vt:lpwstr>
  </property>
  <property fmtid="{D5CDD505-2E9C-101B-9397-08002B2CF9AE}" pid="11" name="MSIP_Label_95965d95-ecc0-4720-b759-1f33c42ed7da_ActionId">
    <vt:lpwstr>8acc5dd3-4144-4bb3-9ac9-de5bf3c3d4f2</vt:lpwstr>
  </property>
  <property fmtid="{D5CDD505-2E9C-101B-9397-08002B2CF9AE}" pid="12" name="MSIP_Label_95965d95-ecc0-4720-b759-1f33c42ed7da_ContentBits">
    <vt:lpwstr>0</vt:lpwstr>
  </property>
</Properties>
</file>