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1" r:id="rId4"/>
    <p:sldId id="260" r:id="rId5"/>
    <p:sldId id="262" r:id="rId6"/>
    <p:sldId id="258" r:id="rId7"/>
    <p:sldId id="257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C4FF"/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0368"/>
  </p:normalViewPr>
  <p:slideViewPr>
    <p:cSldViewPr>
      <p:cViewPr>
        <p:scale>
          <a:sx n="100" d="100"/>
          <a:sy n="100" d="100"/>
        </p:scale>
        <p:origin x="1144" y="3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POLY 2024 Membership</a:t>
            </a:r>
          </a:p>
        </c:rich>
      </c:tx>
      <c:layout>
        <c:manualLayout>
          <c:xMode val="edge"/>
          <c:yMode val="edge"/>
          <c:x val="0.22069060778788469"/>
          <c:y val="8.02956701539856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v>POLY 2024 Membership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FB-F348-BC24-80F6133C9F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FB-F348-BC24-80F6133C9FB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FB-F348-BC24-80F6133C9FB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FB-F348-BC24-80F6133C9FB3}"/>
                </c:ext>
              </c:extLst>
            </c:dLbl>
            <c:dLbl>
              <c:idx val="1"/>
              <c:layout>
                <c:manualLayout>
                  <c:x val="-0.15898616991657918"/>
                  <c:y val="0.149414737886732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48694808157173"/>
                      <c:h val="9.60188771388735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2FB-F348-BC24-80F6133C9FB3}"/>
                </c:ext>
              </c:extLst>
            </c:dLbl>
            <c:dLbl>
              <c:idx val="2"/>
              <c:layout>
                <c:manualLayout>
                  <c:x val="0.18409863043863778"/>
                  <c:y val="-0.19684406280091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FB-F348-BC24-80F6133C9F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Sheet1!$F$2:$H$2</c:f>
              <c:strCache>
                <c:ptCount val="3"/>
                <c:pt idx="0">
                  <c:v>Affiliates</c:v>
                </c:pt>
                <c:pt idx="1">
                  <c:v>Students</c:v>
                </c:pt>
                <c:pt idx="2">
                  <c:v>Regular</c:v>
                </c:pt>
              </c:strCache>
            </c:strRef>
          </c:cat>
          <c:val>
            <c:numRef>
              <c:f>Sheet1!$F$3:$H$3</c:f>
              <c:numCache>
                <c:formatCode>0%</c:formatCode>
                <c:ptCount val="3"/>
                <c:pt idx="0">
                  <c:v>1.9183673469387756E-2</c:v>
                </c:pt>
                <c:pt idx="1">
                  <c:v>0.23346938775510204</c:v>
                </c:pt>
                <c:pt idx="2">
                  <c:v>0.74734693877551017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FB-F348-BC24-80F6133C9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3180747715254335"/>
          <c:y val="0.1962913805623954"/>
          <c:w val="0.24528914165378066"/>
          <c:h val="0.267434655762978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10000"/>
                <a:lumOff val="90000"/>
              </a:schemeClr>
            </a:solidFill>
            <a:ln w="44450"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Sheet3!$A$2:$A$14</c:f>
              <c:strCache>
                <c:ptCount val="13"/>
                <c:pt idx="0">
                  <c:v>11 - 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  <c:pt idx="12">
                  <c:v>N/A</c:v>
                </c:pt>
              </c:strCache>
            </c:strRef>
          </c:cat>
          <c:val>
            <c:numRef>
              <c:f>Sheet3!$D$2:$D$14</c:f>
              <c:numCache>
                <c:formatCode>0%</c:formatCode>
                <c:ptCount val="13"/>
                <c:pt idx="0">
                  <c:v>1.8775510204081632E-2</c:v>
                </c:pt>
                <c:pt idx="1">
                  <c:v>9.1020408163265301E-2</c:v>
                </c:pt>
                <c:pt idx="2">
                  <c:v>0.10530612244897959</c:v>
                </c:pt>
                <c:pt idx="3">
                  <c:v>8.3265306122448979E-2</c:v>
                </c:pt>
                <c:pt idx="4">
                  <c:v>7.2244897959183679E-2</c:v>
                </c:pt>
                <c:pt idx="5">
                  <c:v>6.9387755102040816E-2</c:v>
                </c:pt>
                <c:pt idx="6">
                  <c:v>5.63265306122449E-2</c:v>
                </c:pt>
                <c:pt idx="7">
                  <c:v>6.8571428571428575E-2</c:v>
                </c:pt>
                <c:pt idx="8">
                  <c:v>7.7551020408163265E-2</c:v>
                </c:pt>
                <c:pt idx="9">
                  <c:v>8.2448979591836738E-2</c:v>
                </c:pt>
                <c:pt idx="10">
                  <c:v>6.1632653061224486E-2</c:v>
                </c:pt>
                <c:pt idx="11">
                  <c:v>0.10693877551020409</c:v>
                </c:pt>
                <c:pt idx="12">
                  <c:v>0.10653061224489796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B-8C44-801E-D3530DBD26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"/>
        <c:axId val="750107071"/>
        <c:axId val="854197952"/>
      </c:barChart>
      <c:catAx>
        <c:axId val="75010707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Age Group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197952"/>
        <c:crosses val="autoZero"/>
        <c:auto val="1"/>
        <c:lblAlgn val="ctr"/>
        <c:lblOffset val="100"/>
        <c:noMultiLvlLbl val="0"/>
      </c:catAx>
      <c:valAx>
        <c:axId val="854197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0107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Sheet3!$G$2:$G$18</c:f>
              <c:strCach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6-10</c:v>
                </c:pt>
                <c:pt idx="7">
                  <c:v>11-15</c:v>
                </c:pt>
                <c:pt idx="8">
                  <c:v>16-20</c:v>
                </c:pt>
                <c:pt idx="9">
                  <c:v>21-25</c:v>
                </c:pt>
                <c:pt idx="10">
                  <c:v>26-30</c:v>
                </c:pt>
                <c:pt idx="11">
                  <c:v>31-35</c:v>
                </c:pt>
                <c:pt idx="12">
                  <c:v>36-40</c:v>
                </c:pt>
                <c:pt idx="13">
                  <c:v>41-45</c:v>
                </c:pt>
                <c:pt idx="14">
                  <c:v>46-50</c:v>
                </c:pt>
                <c:pt idx="15">
                  <c:v>51-55</c:v>
                </c:pt>
                <c:pt idx="16">
                  <c:v>56-60</c:v>
                </c:pt>
              </c:strCache>
            </c:strRef>
          </c:cat>
          <c:val>
            <c:numRef>
              <c:f>Sheet3!$I$2:$I$18</c:f>
              <c:numCache>
                <c:formatCode>0.00%</c:formatCode>
                <c:ptCount val="17"/>
                <c:pt idx="0">
                  <c:v>8.1632653061224493E-4</c:v>
                </c:pt>
                <c:pt idx="1">
                  <c:v>0.40408163265306124</c:v>
                </c:pt>
                <c:pt idx="2">
                  <c:v>8.5714285714285715E-2</c:v>
                </c:pt>
                <c:pt idx="3">
                  <c:v>4.7755102040816323E-2</c:v>
                </c:pt>
                <c:pt idx="4">
                  <c:v>2.816326530612245E-2</c:v>
                </c:pt>
                <c:pt idx="5">
                  <c:v>1.5510204081632653E-2</c:v>
                </c:pt>
                <c:pt idx="6">
                  <c:v>9.9183673469387751E-2</c:v>
                </c:pt>
                <c:pt idx="7">
                  <c:v>5.5918367346938773E-2</c:v>
                </c:pt>
                <c:pt idx="8">
                  <c:v>4.2857142857142858E-2</c:v>
                </c:pt>
                <c:pt idx="9">
                  <c:v>3.387755102040816E-2</c:v>
                </c:pt>
                <c:pt idx="10">
                  <c:v>5.6734693877551021E-2</c:v>
                </c:pt>
                <c:pt idx="11">
                  <c:v>4.4081632653061226E-2</c:v>
                </c:pt>
                <c:pt idx="12">
                  <c:v>2.7346938775510202E-2</c:v>
                </c:pt>
                <c:pt idx="13">
                  <c:v>2.6122448979591838E-2</c:v>
                </c:pt>
                <c:pt idx="14">
                  <c:v>1.5102040816326531E-2</c:v>
                </c:pt>
                <c:pt idx="15">
                  <c:v>1.1020408163265306E-2</c:v>
                </c:pt>
                <c:pt idx="16">
                  <c:v>5.7142857142857143E-3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46-7E4B-B405-AB04822C19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"/>
        <c:axId val="750107071"/>
        <c:axId val="854197952"/>
      </c:barChart>
      <c:catAx>
        <c:axId val="75010707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Years of service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197952"/>
        <c:crosses val="autoZero"/>
        <c:auto val="1"/>
        <c:lblAlgn val="ctr"/>
        <c:lblOffset val="100"/>
        <c:noMultiLvlLbl val="0"/>
      </c:catAx>
      <c:valAx>
        <c:axId val="854197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0107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Spring 2024 Meeting</a:t>
            </a:r>
          </a:p>
        </c:rich>
      </c:tx>
      <c:layout>
        <c:manualLayout>
          <c:xMode val="edge"/>
          <c:yMode val="edge"/>
          <c:x val="0.27919155938840978"/>
          <c:y val="8.20414940027097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E9-0648-B0ED-D6BC0FCEF6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E9-0648-B0ED-D6BC0FCEF6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E9-0648-B0ED-D6BC0FCEF6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0E9-0648-B0ED-D6BC0FCEF6B1}"/>
              </c:ext>
            </c:extLst>
          </c:dPt>
          <c:dLbls>
            <c:dLbl>
              <c:idx val="0"/>
              <c:layout>
                <c:manualLayout>
                  <c:x val="-0.21892048766481115"/>
                  <c:y val="-0.132571818470583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E9-0648-B0ED-D6BC0FCEF6B1}"/>
                </c:ext>
              </c:extLst>
            </c:dLbl>
            <c:dLbl>
              <c:idx val="1"/>
              <c:layout>
                <c:manualLayout>
                  <c:x val="0.19255070188389059"/>
                  <c:y val="2.4322886213321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E9-0648-B0ED-D6BC0FCEF6B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0E9-0648-B0ED-D6BC0FCEF6B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0E9-0648-B0ED-D6BC0FCEF6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'Meeting reg stat'!$M$1:$P$1</c:f>
              <c:strCache>
                <c:ptCount val="4"/>
                <c:pt idx="0">
                  <c:v>Attendees</c:v>
                </c:pt>
                <c:pt idx="1">
                  <c:v>Students</c:v>
                </c:pt>
                <c:pt idx="2">
                  <c:v>Expo-only</c:v>
                </c:pt>
                <c:pt idx="3">
                  <c:v>Exibitor</c:v>
                </c:pt>
              </c:strCache>
            </c:strRef>
          </c:cat>
          <c:val>
            <c:numRef>
              <c:f>'Meeting reg stat'!$M$2:$P$2</c:f>
              <c:numCache>
                <c:formatCode>0%</c:formatCode>
                <c:ptCount val="4"/>
                <c:pt idx="0">
                  <c:v>0.59955813311239992</c:v>
                </c:pt>
                <c:pt idx="1">
                  <c:v>0.35370063518365091</c:v>
                </c:pt>
                <c:pt idx="2">
                  <c:v>1.6984258492129246E-2</c:v>
                </c:pt>
                <c:pt idx="3">
                  <c:v>2.9756973211819939E-2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0E9-0648-B0ED-D6BC0FCEF6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Average Registration</a:t>
            </a:r>
            <a:r>
              <a:rPr lang="en-US" b="1" baseline="0" dirty="0"/>
              <a:t> 2008 - 2024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Regular</c:v>
          </c:tx>
          <c:spPr>
            <a:ln w="25400" cap="rnd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'Meeting reg stat (2)'!$Y$2:$Y$18</c:f>
              <c:strCach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strCache>
            </c:strRef>
          </c:cat>
          <c:val>
            <c:numRef>
              <c:f>'Meeting reg stat (2)'!$AF$2:$AF$18</c:f>
              <c:numCache>
                <c:formatCode>0%</c:formatCode>
                <c:ptCount val="17"/>
                <c:pt idx="0">
                  <c:v>0.58578008059873343</c:v>
                </c:pt>
                <c:pt idx="1">
                  <c:v>0.59990322190410905</c:v>
                </c:pt>
                <c:pt idx="2">
                  <c:v>0.58352780111391145</c:v>
                </c:pt>
                <c:pt idx="3">
                  <c:v>0.58643513789581203</c:v>
                </c:pt>
                <c:pt idx="4">
                  <c:v>0.58013739745214432</c:v>
                </c:pt>
                <c:pt idx="5">
                  <c:v>0.57763738773024809</c:v>
                </c:pt>
                <c:pt idx="6">
                  <c:v>0.59630363487291604</c:v>
                </c:pt>
                <c:pt idx="7">
                  <c:v>0.58133113390231661</c:v>
                </c:pt>
                <c:pt idx="8">
                  <c:v>0.56780094883784427</c:v>
                </c:pt>
                <c:pt idx="9">
                  <c:v>0.57217287592982013</c:v>
                </c:pt>
                <c:pt idx="10">
                  <c:v>0.55893000160179396</c:v>
                </c:pt>
                <c:pt idx="11">
                  <c:v>0.54887829005476063</c:v>
                </c:pt>
                <c:pt idx="12">
                  <c:v>0.64095500459136823</c:v>
                </c:pt>
                <c:pt idx="13">
                  <c:v>0.6963736052327818</c:v>
                </c:pt>
                <c:pt idx="14">
                  <c:v>0.59238848288806356</c:v>
                </c:pt>
                <c:pt idx="15">
                  <c:v>0.64977768215720022</c:v>
                </c:pt>
                <c:pt idx="16">
                  <c:v>0.59796610169491526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58-0144-AAD7-177C419EB898}"/>
            </c:ext>
          </c:extLst>
        </c:ser>
        <c:ser>
          <c:idx val="1"/>
          <c:order val="1"/>
          <c:tx>
            <c:v>Student</c:v>
          </c:tx>
          <c:spPr>
            <a:ln w="25400" cap="rnd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'Meeting reg stat (2)'!$Y$2:$Y$18</c:f>
              <c:strCach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strCache>
            </c:strRef>
          </c:cat>
          <c:val>
            <c:numRef>
              <c:f>'Meeting reg stat (2)'!$AG$2:$AG$18</c:f>
              <c:numCache>
                <c:formatCode>0%</c:formatCode>
                <c:ptCount val="17"/>
                <c:pt idx="0">
                  <c:v>0.27500719631548648</c:v>
                </c:pt>
                <c:pt idx="1">
                  <c:v>0.26622041211339165</c:v>
                </c:pt>
                <c:pt idx="2">
                  <c:v>0.27869566570210647</c:v>
                </c:pt>
                <c:pt idx="3">
                  <c:v>0.28907048008171604</c:v>
                </c:pt>
                <c:pt idx="4">
                  <c:v>0.29790568932168343</c:v>
                </c:pt>
                <c:pt idx="5">
                  <c:v>0.32394580605876083</c:v>
                </c:pt>
                <c:pt idx="6">
                  <c:v>0.30390817163159334</c:v>
                </c:pt>
                <c:pt idx="7">
                  <c:v>0.30875708240694255</c:v>
                </c:pt>
                <c:pt idx="8">
                  <c:v>0.31557391037236765</c:v>
                </c:pt>
                <c:pt idx="9">
                  <c:v>0.31132105081447536</c:v>
                </c:pt>
                <c:pt idx="10">
                  <c:v>0.32558065032836775</c:v>
                </c:pt>
                <c:pt idx="11">
                  <c:v>0.32347641759406465</c:v>
                </c:pt>
                <c:pt idx="12">
                  <c:v>0.31114172023262932</c:v>
                </c:pt>
                <c:pt idx="13">
                  <c:v>0.30362639476721814</c:v>
                </c:pt>
                <c:pt idx="14">
                  <c:v>0.36004951878918573</c:v>
                </c:pt>
                <c:pt idx="15">
                  <c:v>0.29424842226047043</c:v>
                </c:pt>
                <c:pt idx="16">
                  <c:v>0.34325024925224329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58-0144-AAD7-177C419EB898}"/>
            </c:ext>
          </c:extLst>
        </c:ser>
        <c:ser>
          <c:idx val="2"/>
          <c:order val="2"/>
          <c:tx>
            <c:v>Others</c:v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'Meeting reg stat (2)'!$Y$2:$Y$18</c:f>
              <c:strCach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strCache>
            </c:strRef>
          </c:cat>
          <c:val>
            <c:numRef>
              <c:f>'Meeting reg stat (2)'!$AH$2:$AH$18</c:f>
              <c:numCache>
                <c:formatCode>0%</c:formatCode>
                <c:ptCount val="17"/>
                <c:pt idx="0">
                  <c:v>0.13921272308578009</c:v>
                </c:pt>
                <c:pt idx="1">
                  <c:v>4.399370942376709E-2</c:v>
                </c:pt>
                <c:pt idx="2">
                  <c:v>5.2801891782569464E-2</c:v>
                </c:pt>
                <c:pt idx="3">
                  <c:v>3.8896833503575076E-2</c:v>
                </c:pt>
                <c:pt idx="4">
                  <c:v>4.6888547989061564E-2</c:v>
                </c:pt>
                <c:pt idx="5">
                  <c:v>3.0484091947023902E-2</c:v>
                </c:pt>
                <c:pt idx="6">
                  <c:v>3.3581579666575566E-2</c:v>
                </c:pt>
                <c:pt idx="7">
                  <c:v>3.4138994477515602E-2</c:v>
                </c:pt>
                <c:pt idx="8">
                  <c:v>4.0069626949725247E-2</c:v>
                </c:pt>
                <c:pt idx="9">
                  <c:v>4.5321866859169516E-2</c:v>
                </c:pt>
                <c:pt idx="10">
                  <c:v>3.2548454268781037E-2</c:v>
                </c:pt>
                <c:pt idx="11">
                  <c:v>3.3527645292351173E-2</c:v>
                </c:pt>
                <c:pt idx="12">
                  <c:v>0</c:v>
                </c:pt>
                <c:pt idx="13">
                  <c:v>0</c:v>
                </c:pt>
                <c:pt idx="14">
                  <c:v>1.1101793059382612E-2</c:v>
                </c:pt>
                <c:pt idx="15">
                  <c:v>1.7857142857142856E-2</c:v>
                </c:pt>
                <c:pt idx="16">
                  <c:v>1.6989032901296112E-2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58-0144-AAD7-177C419EB8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"/>
        <c:overlap val="100"/>
        <c:axId val="1066709536"/>
        <c:axId val="1049302592"/>
      </c:barChart>
      <c:catAx>
        <c:axId val="1066709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302592"/>
        <c:crosses val="autoZero"/>
        <c:auto val="1"/>
        <c:lblAlgn val="ctr"/>
        <c:lblOffset val="100"/>
        <c:noMultiLvlLbl val="0"/>
      </c:catAx>
      <c:valAx>
        <c:axId val="1049302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7095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  <c:extLst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1"/>
          <c:spPr>
            <a:ln w="38100">
              <a:noFill/>
            </a:ln>
            <a:effectLst/>
          </c:spPr>
          <c:marker>
            <c:symbol val="triangle"/>
            <c:size val="9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Sheet1!$A$3:$A$31</c:f>
              <c:numCache>
                <c:formatCode>General</c:formatCode>
                <c:ptCount val="29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  <c:pt idx="6">
                  <c:v>2018</c:v>
                </c:pt>
                <c:pt idx="7">
                  <c:v>2017</c:v>
                </c:pt>
                <c:pt idx="8">
                  <c:v>2016</c:v>
                </c:pt>
                <c:pt idx="9">
                  <c:v>2015</c:v>
                </c:pt>
                <c:pt idx="10">
                  <c:v>2014</c:v>
                </c:pt>
                <c:pt idx="11">
                  <c:v>2013</c:v>
                </c:pt>
                <c:pt idx="12">
                  <c:v>2012</c:v>
                </c:pt>
                <c:pt idx="13">
                  <c:v>2011</c:v>
                </c:pt>
                <c:pt idx="14">
                  <c:v>2010</c:v>
                </c:pt>
                <c:pt idx="15">
                  <c:v>2009</c:v>
                </c:pt>
                <c:pt idx="16">
                  <c:v>2007</c:v>
                </c:pt>
              </c:numCache>
            </c:numRef>
          </c:xVal>
          <c:yVal>
            <c:numRef>
              <c:f>Sheet1!$B$3:$B$31</c:f>
              <c:numCache>
                <c:formatCode>#,##0</c:formatCode>
                <c:ptCount val="29"/>
                <c:pt idx="0">
                  <c:v>2450</c:v>
                </c:pt>
                <c:pt idx="1">
                  <c:v>2574</c:v>
                </c:pt>
                <c:pt idx="2">
                  <c:v>3019</c:v>
                </c:pt>
                <c:pt idx="3">
                  <c:v>3226</c:v>
                </c:pt>
                <c:pt idx="4">
                  <c:v>4133</c:v>
                </c:pt>
                <c:pt idx="5">
                  <c:v>4164</c:v>
                </c:pt>
                <c:pt idx="6">
                  <c:v>4641</c:v>
                </c:pt>
                <c:pt idx="7">
                  <c:v>4560</c:v>
                </c:pt>
                <c:pt idx="8">
                  <c:v>4254</c:v>
                </c:pt>
                <c:pt idx="9">
                  <c:v>4302</c:v>
                </c:pt>
                <c:pt idx="10">
                  <c:v>4489</c:v>
                </c:pt>
                <c:pt idx="11">
                  <c:v>4886</c:v>
                </c:pt>
                <c:pt idx="12">
                  <c:v>4977</c:v>
                </c:pt>
                <c:pt idx="13">
                  <c:v>5300</c:v>
                </c:pt>
                <c:pt idx="14">
                  <c:v>5677</c:v>
                </c:pt>
                <c:pt idx="15">
                  <c:v>6193</c:v>
                </c:pt>
                <c:pt idx="16">
                  <c:v>6604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445-0D40-99B2-3BE32C139C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188336"/>
        <c:axId val="423190048"/>
      </c:scatterChart>
      <c:scatterChart>
        <c:scatterStyle val="lineMarker"/>
        <c:varyColors val="0"/>
        <c:ser>
          <c:idx val="1"/>
          <c:order val="0"/>
          <c:spPr>
            <a:ln w="38100">
              <a:noFill/>
            </a:ln>
          </c:spPr>
          <c:xVal>
            <c:numRef>
              <c:f>Sheet1!$A$3:$A$31</c:f>
              <c:numCache>
                <c:formatCode>General</c:formatCode>
                <c:ptCount val="29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  <c:pt idx="6">
                  <c:v>2018</c:v>
                </c:pt>
                <c:pt idx="7">
                  <c:v>2017</c:v>
                </c:pt>
                <c:pt idx="8">
                  <c:v>2016</c:v>
                </c:pt>
                <c:pt idx="9">
                  <c:v>2015</c:v>
                </c:pt>
                <c:pt idx="10">
                  <c:v>2014</c:v>
                </c:pt>
                <c:pt idx="11">
                  <c:v>2013</c:v>
                </c:pt>
                <c:pt idx="12">
                  <c:v>2012</c:v>
                </c:pt>
                <c:pt idx="13">
                  <c:v>2011</c:v>
                </c:pt>
                <c:pt idx="14">
                  <c:v>2010</c:v>
                </c:pt>
                <c:pt idx="15">
                  <c:v>2009</c:v>
                </c:pt>
                <c:pt idx="16">
                  <c:v>2007</c:v>
                </c:pt>
              </c:numCache>
            </c:numRef>
          </c:xVal>
          <c:yVal>
            <c:numRef>
              <c:f>Sheet1!$J$4:$J$31</c:f>
              <c:numCache>
                <c:formatCode>General</c:formatCode>
                <c:ptCount val="28"/>
                <c:pt idx="0">
                  <c:v>208403</c:v>
                </c:pt>
                <c:pt idx="1">
                  <c:v>173679</c:v>
                </c:pt>
                <c:pt idx="2">
                  <c:v>151000</c:v>
                </c:pt>
                <c:pt idx="4">
                  <c:v>152000</c:v>
                </c:pt>
                <c:pt idx="9">
                  <c:v>158000</c:v>
                </c:pt>
                <c:pt idx="10">
                  <c:v>161000</c:v>
                </c:pt>
                <c:pt idx="11">
                  <c:v>163000</c:v>
                </c:pt>
                <c:pt idx="12">
                  <c:v>164000</c:v>
                </c:pt>
                <c:pt idx="14">
                  <c:v>160491</c:v>
                </c:pt>
                <c:pt idx="15">
                  <c:v>165530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445-0D40-99B2-3BE32C139C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8346944"/>
        <c:axId val="1096905632"/>
      </c:scatterChart>
      <c:valAx>
        <c:axId val="423188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Yeasrs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3190048"/>
        <c:crosses val="autoZero"/>
        <c:crossBetween val="midCat"/>
      </c:valAx>
      <c:valAx>
        <c:axId val="42319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POLY Membership</a:t>
                </a:r>
              </a:p>
            </c:rich>
          </c:tx>
          <c:overlay val="0"/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3188336"/>
        <c:crosses val="autoZero"/>
        <c:crossBetween val="midCat"/>
      </c:valAx>
      <c:valAx>
        <c:axId val="1096905632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ACS Membership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658346944"/>
        <c:crosses val="max"/>
        <c:crossBetween val="midCat"/>
      </c:valAx>
      <c:valAx>
        <c:axId val="658346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6905632"/>
        <c:crosses val="autoZero"/>
        <c:crossBetween val="midCat"/>
      </c:valAx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6DAA8-D705-E244-9F49-E672FAA69D71}" type="datetimeFigureOut">
              <a:rPr lang="en-US" smtClean="0"/>
              <a:t>1/29/25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40C7F-2B4E-6740-B8A7-6E1A42609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40C7F-2B4E-6740-B8A7-6E1A426099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88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40C7F-2B4E-6740-B8A7-6E1A426099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85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40C7F-2B4E-6740-B8A7-6E1A426099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08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14050" y="408975"/>
            <a:ext cx="337185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4050" y="408975"/>
            <a:ext cx="856170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229" y="1943274"/>
            <a:ext cx="6329045" cy="3713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ofia.goodrich@gmail.com" TargetMode="External"/><Relationship Id="rId5" Type="http://schemas.openxmlformats.org/officeDocument/2006/relationships/hyperlink" Target="mailto:kcrawford@ucf.edu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Current</a:t>
            </a:r>
            <a:r>
              <a:rPr spc="-70" dirty="0"/>
              <a:t> </a:t>
            </a:r>
            <a:r>
              <a:rPr spc="-10" dirty="0"/>
              <a:t>Membership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530319"/>
              </p:ext>
            </p:extLst>
          </p:nvPr>
        </p:nvGraphicFramePr>
        <p:xfrm>
          <a:off x="504852" y="1557660"/>
          <a:ext cx="1837461" cy="4690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016"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History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1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800" dirty="0">
                          <a:latin typeface="Arial"/>
                          <a:cs typeface="Arial"/>
                        </a:rPr>
                        <a:t>2024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800" dirty="0">
                          <a:latin typeface="Arial"/>
                          <a:cs typeface="Arial"/>
                        </a:rPr>
                        <a:t>2,450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10670464"/>
                  </a:ext>
                </a:extLst>
              </a:tr>
              <a:tr h="3851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800" dirty="0">
                          <a:latin typeface="Arial"/>
                          <a:cs typeface="Arial"/>
                        </a:rPr>
                        <a:t>2023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en-US" sz="1800" dirty="0">
                          <a:latin typeface="Arial"/>
                          <a:cs typeface="Arial"/>
                        </a:rPr>
                        <a:t>2,574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8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2022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2,766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2021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3,226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2020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4,133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53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2019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4,164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53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2018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4,641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8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2017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4,560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1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2016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4,254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2015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4,302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8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2014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4,489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5" name="object 5"/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6152941" y="3735575"/>
            <a:ext cx="507365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0650" marR="5080" indent="-108585">
              <a:lnSpc>
                <a:spcPct val="101699"/>
              </a:lnSpc>
              <a:spcBef>
                <a:spcPts val="75"/>
              </a:spcBef>
            </a:pPr>
            <a:r>
              <a:rPr sz="1200" b="1" spc="-10" dirty="0">
                <a:solidFill>
                  <a:srgbClr val="FFFFFF"/>
                </a:solidFill>
                <a:latin typeface="Calibri"/>
                <a:cs typeface="Calibri"/>
              </a:rPr>
              <a:t>Regular </a:t>
            </a: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80%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867057"/>
              </p:ext>
            </p:extLst>
          </p:nvPr>
        </p:nvGraphicFramePr>
        <p:xfrm>
          <a:off x="3486530" y="4690745"/>
          <a:ext cx="4675531" cy="125285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79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0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0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marL="41910">
                        <a:lnSpc>
                          <a:spcPts val="1764"/>
                        </a:lnSpc>
                      </a:pPr>
                      <a:r>
                        <a:rPr sz="1800" b="1" spc="-20" dirty="0"/>
                        <a:t>Year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3505" algn="ctr">
                        <a:lnSpc>
                          <a:spcPts val="1764"/>
                        </a:lnSpc>
                      </a:pPr>
                      <a:r>
                        <a:rPr sz="1800" b="1" spc="-10" dirty="0"/>
                        <a:t>Affiliates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ts val="1764"/>
                        </a:lnSpc>
                      </a:pPr>
                      <a:r>
                        <a:rPr sz="1800" b="1" spc="-10" dirty="0"/>
                        <a:t>Students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0515" algn="ctr">
                        <a:lnSpc>
                          <a:spcPts val="1764"/>
                        </a:lnSpc>
                      </a:pPr>
                      <a:r>
                        <a:rPr sz="1800" b="1" spc="-10" dirty="0"/>
                        <a:t>Regular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20" dirty="0"/>
                        <a:t>202</a:t>
                      </a:r>
                      <a:r>
                        <a:rPr lang="en-US" sz="1800" spc="-20" dirty="0"/>
                        <a:t>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1035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800" dirty="0"/>
                        <a:t>47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800" dirty="0"/>
                        <a:t>572</a:t>
                      </a:r>
                      <a:endParaRPr lang="en-US"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31051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800" dirty="0"/>
                        <a:t>1,831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20" dirty="0"/>
                        <a:t>202</a:t>
                      </a:r>
                      <a:r>
                        <a:rPr lang="en-US" sz="1800" spc="-20" dirty="0"/>
                        <a:t>3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1035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800" dirty="0"/>
                        <a:t>84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800" dirty="0"/>
                        <a:t>495</a:t>
                      </a:r>
                      <a:endParaRPr lang="en-US"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31051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US" sz="1800" dirty="0"/>
                        <a:t>1,995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20" dirty="0"/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1035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25" dirty="0"/>
                        <a:t>183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25" dirty="0"/>
                        <a:t>469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31051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spc="-10" dirty="0"/>
                        <a:t>2,583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365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6F97ADA-B5C6-4FD4-A9FB-47ED8FE7A267}"/>
              </a:ext>
            </a:extLst>
          </p:cNvPr>
          <p:cNvSpPr/>
          <p:nvPr/>
        </p:nvSpPr>
        <p:spPr>
          <a:xfrm>
            <a:off x="3775985" y="6248400"/>
            <a:ext cx="3939333" cy="4297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Approximately 40% are 1</a:t>
            </a:r>
            <a:r>
              <a:rPr lang="en-US" sz="1600" b="1" baseline="30000" dirty="0">
                <a:solidFill>
                  <a:schemeClr val="tx1"/>
                </a:solidFill>
              </a:rPr>
              <a:t>st</a:t>
            </a:r>
            <a:r>
              <a:rPr lang="en-US" sz="1600" b="1" dirty="0">
                <a:solidFill>
                  <a:schemeClr val="tx1"/>
                </a:solidFill>
              </a:rPr>
              <a:t> Year Members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500204-F180-437A-AA01-F1F3EF221A8B}"/>
              </a:ext>
            </a:extLst>
          </p:cNvPr>
          <p:cNvSpPr txBox="1"/>
          <p:nvPr/>
        </p:nvSpPr>
        <p:spPr>
          <a:xfrm>
            <a:off x="8001000" y="1255455"/>
            <a:ext cx="3458781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12713" algn="ctr">
              <a:lnSpc>
                <a:spcPct val="150000"/>
              </a:lnSpc>
            </a:pPr>
            <a:r>
              <a:rPr lang="en-US" sz="1600" u="sng" dirty="0"/>
              <a:t>Membership Dues</a:t>
            </a:r>
          </a:p>
          <a:p>
            <a:pPr marL="112713" algn="l">
              <a:lnSpc>
                <a:spcPct val="150000"/>
              </a:lnSpc>
            </a:pPr>
            <a:r>
              <a:rPr lang="en-US" sz="1600" dirty="0"/>
              <a:t>$30 ACS Member</a:t>
            </a:r>
          </a:p>
          <a:p>
            <a:pPr marL="112713" algn="l">
              <a:lnSpc>
                <a:spcPct val="150000"/>
              </a:lnSpc>
            </a:pPr>
            <a:r>
              <a:rPr lang="en-US" sz="1600" dirty="0"/>
              <a:t>$10 ACS Student Member</a:t>
            </a:r>
          </a:p>
          <a:p>
            <a:pPr marL="112713" algn="l">
              <a:lnSpc>
                <a:spcPct val="150000"/>
              </a:lnSpc>
            </a:pPr>
            <a:r>
              <a:rPr lang="en-US" sz="1600" dirty="0"/>
              <a:t>$50 Non-ACS </a:t>
            </a:r>
          </a:p>
          <a:p>
            <a:pPr marL="112713" algn="l"/>
            <a:endParaRPr lang="en-US" sz="1600" dirty="0"/>
          </a:p>
          <a:p>
            <a:pPr marL="398463" indent="-285750" algn="l">
              <a:buFont typeface="Arial" panose="020B0604020202020204" pitchFamily="34" charset="0"/>
              <a:buChar char="•"/>
            </a:pPr>
            <a:r>
              <a:rPr lang="en-US" sz="1600" dirty="0"/>
              <a:t>Sign up through ACS or POLY Website</a:t>
            </a:r>
          </a:p>
          <a:p>
            <a:pPr marL="398463" indent="-285750" algn="l">
              <a:buFont typeface="Arial" panose="020B0604020202020204" pitchFamily="34" charset="0"/>
              <a:buChar char="•"/>
            </a:pPr>
            <a:r>
              <a:rPr lang="en-US" sz="1600" dirty="0"/>
              <a:t>ACS maintains the roster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9026112-C4B3-66A3-F64D-A0DA1C2BE7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9030671"/>
              </p:ext>
            </p:extLst>
          </p:nvPr>
        </p:nvGraphicFramePr>
        <p:xfrm>
          <a:off x="2889295" y="844417"/>
          <a:ext cx="4684019" cy="395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D26D87-3461-854F-7C93-1DF37D05FFF1}"/>
              </a:ext>
            </a:extLst>
          </p:cNvPr>
          <p:cNvCxnSpPr>
            <a:cxnSpLocks/>
          </p:cNvCxnSpPr>
          <p:nvPr/>
        </p:nvCxnSpPr>
        <p:spPr>
          <a:xfrm>
            <a:off x="2420411" y="1458048"/>
            <a:ext cx="146578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EBE94D3-2D82-C495-F878-13B2CDB0C074}"/>
              </a:ext>
            </a:extLst>
          </p:cNvPr>
          <p:cNvCxnSpPr>
            <a:cxnSpLocks/>
          </p:cNvCxnSpPr>
          <p:nvPr/>
        </p:nvCxnSpPr>
        <p:spPr>
          <a:xfrm>
            <a:off x="3106211" y="1458048"/>
            <a:ext cx="184678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C323ABA-9078-33CF-0ABC-A5A36C230A61}"/>
              </a:ext>
            </a:extLst>
          </p:cNvPr>
          <p:cNvSpPr txBox="1"/>
          <p:nvPr/>
        </p:nvSpPr>
        <p:spPr>
          <a:xfrm>
            <a:off x="2063808" y="1056537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Grad Students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01942C-0172-4512-3176-05D1AD222FD4}"/>
              </a:ext>
            </a:extLst>
          </p:cNvPr>
          <p:cNvSpPr txBox="1"/>
          <p:nvPr/>
        </p:nvSpPr>
        <p:spPr>
          <a:xfrm>
            <a:off x="3617378" y="1066799"/>
            <a:ext cx="1945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Early Career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34BE34-5685-A9F0-A659-F174074B60A0}"/>
              </a:ext>
            </a:extLst>
          </p:cNvPr>
          <p:cNvSpPr txBox="1"/>
          <p:nvPr/>
        </p:nvSpPr>
        <p:spPr>
          <a:xfrm>
            <a:off x="2986012" y="1556958"/>
            <a:ext cx="1027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Postdocs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BD85A2D0-0B88-19C0-A491-B8ABB15B94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696918"/>
              </p:ext>
            </p:extLst>
          </p:nvPr>
        </p:nvGraphicFramePr>
        <p:xfrm>
          <a:off x="228600" y="1804681"/>
          <a:ext cx="10972800" cy="4890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3385854-D165-34F8-05E6-2FF4B545A15B}"/>
              </a:ext>
            </a:extLst>
          </p:cNvPr>
          <p:cNvSpPr txBox="1"/>
          <p:nvPr/>
        </p:nvSpPr>
        <p:spPr>
          <a:xfrm>
            <a:off x="2743200" y="287877"/>
            <a:ext cx="765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ACS POLY 2024 Demographic Info (Jan - Dec 2024)</a:t>
            </a:r>
          </a:p>
        </p:txBody>
      </p:sp>
      <p:grpSp>
        <p:nvGrpSpPr>
          <p:cNvPr id="26" name="object 4">
            <a:extLst>
              <a:ext uri="{FF2B5EF4-FFF2-40B4-BE49-F238E27FC236}">
                <a16:creationId xmlns:a16="http://schemas.microsoft.com/office/drawing/2014/main" id="{DABF69F8-AF5A-4DE0-608A-45173008F103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27" name="object 5">
              <a:extLst>
                <a:ext uri="{FF2B5EF4-FFF2-40B4-BE49-F238E27FC236}">
                  <a16:creationId xmlns:a16="http://schemas.microsoft.com/office/drawing/2014/main" id="{13C3C565-C4FA-2D44-A8E9-30F1C128D79A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6">
              <a:extLst>
                <a:ext uri="{FF2B5EF4-FFF2-40B4-BE49-F238E27FC236}">
                  <a16:creationId xmlns:a16="http://schemas.microsoft.com/office/drawing/2014/main" id="{431CB75D-6673-04F5-2439-6D05477F04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7115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0DB8299-EDE5-AD45-84DD-339E7513BB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135611"/>
              </p:ext>
            </p:extLst>
          </p:nvPr>
        </p:nvGraphicFramePr>
        <p:xfrm>
          <a:off x="533400" y="2286000"/>
          <a:ext cx="10515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A9375A01-179C-80EA-2C72-374CA38160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381000"/>
            <a:ext cx="9339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ACS POLY 2024 Demographic Info (Jan - Dec 2024)</a:t>
            </a:r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1A0E74ED-92CB-9D14-EB8D-ABCDDA4827FE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6892A9BA-1396-09D5-ACC0-B9A9E148710E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7D0A7742-B742-3BCF-91AB-DD3F303DDAD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47806D8-309D-A010-FB87-30FE85A05B18}"/>
              </a:ext>
            </a:extLst>
          </p:cNvPr>
          <p:cNvSpPr txBox="1"/>
          <p:nvPr/>
        </p:nvSpPr>
        <p:spPr>
          <a:xfrm>
            <a:off x="3581400" y="1390395"/>
            <a:ext cx="5391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Significant decrease after first year of membership!</a:t>
            </a:r>
          </a:p>
          <a:p>
            <a:pPr algn="ctr"/>
            <a:r>
              <a:rPr lang="en-US" dirty="0"/>
              <a:t>Who are we losing?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13C61-9FC6-633E-0D70-3071E0EED183}"/>
              </a:ext>
            </a:extLst>
          </p:cNvPr>
          <p:cNvCxnSpPr>
            <a:cxnSpLocks/>
          </p:cNvCxnSpPr>
          <p:nvPr/>
        </p:nvCxnSpPr>
        <p:spPr>
          <a:xfrm flipH="1">
            <a:off x="3048000" y="2036726"/>
            <a:ext cx="1371600" cy="706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30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B7BB-C6ED-6C53-EAF5-69FA87FCD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433427"/>
            <a:ext cx="8561705" cy="461665"/>
          </a:xfrm>
        </p:spPr>
        <p:txBody>
          <a:bodyPr/>
          <a:lstStyle/>
          <a:p>
            <a:pPr algn="ctr"/>
            <a:r>
              <a:rPr lang="en-US" dirty="0"/>
              <a:t>ACS Meeting Registration Statistics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EF0CAED-5DB3-A379-2FFF-E3A58BE24C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382565"/>
              </p:ext>
            </p:extLst>
          </p:nvPr>
        </p:nvGraphicFramePr>
        <p:xfrm>
          <a:off x="0" y="1591053"/>
          <a:ext cx="4800600" cy="4537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DAC947-1463-B996-0C6D-D71491E3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20273"/>
              </p:ext>
            </p:extLst>
          </p:nvPr>
        </p:nvGraphicFramePr>
        <p:xfrm>
          <a:off x="1219200" y="6430015"/>
          <a:ext cx="10058400" cy="241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672021776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Source: https://</a:t>
                      </a:r>
                      <a:r>
                        <a:rPr lang="en-US" sz="1500" u="none" strike="noStrike" dirty="0" err="1">
                          <a:effectLst/>
                        </a:rPr>
                        <a:t>www.acs.org</a:t>
                      </a:r>
                      <a:r>
                        <a:rPr lang="en-US" sz="1500" u="none" strike="noStrike" dirty="0">
                          <a:effectLst/>
                        </a:rPr>
                        <a:t>/meetings/</a:t>
                      </a:r>
                      <a:r>
                        <a:rPr lang="en-US" sz="1500" u="none" strike="noStrike" dirty="0" err="1">
                          <a:effectLst/>
                        </a:rPr>
                        <a:t>acs</a:t>
                      </a:r>
                      <a:r>
                        <a:rPr lang="en-US" sz="1500" u="none" strike="noStrike" dirty="0">
                          <a:effectLst/>
                        </a:rPr>
                        <a:t>-meetings/spring/exhibit/registration-</a:t>
                      </a:r>
                      <a:r>
                        <a:rPr lang="en-US" sz="1500" u="none" strike="noStrike" dirty="0" err="1">
                          <a:effectLst/>
                        </a:rPr>
                        <a:t>statistics.html</a:t>
                      </a:r>
                      <a:endParaRPr lang="en-US" sz="15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2655410"/>
                  </a:ext>
                </a:extLst>
              </a:tr>
            </a:tbl>
          </a:graphicData>
        </a:graphic>
      </p:graphicFrame>
      <p:grpSp>
        <p:nvGrpSpPr>
          <p:cNvPr id="7" name="object 4">
            <a:extLst>
              <a:ext uri="{FF2B5EF4-FFF2-40B4-BE49-F238E27FC236}">
                <a16:creationId xmlns:a16="http://schemas.microsoft.com/office/drawing/2014/main" id="{FAF4C4FA-9316-395C-4A59-128C7F5A276B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8" name="object 5">
              <a:extLst>
                <a:ext uri="{FF2B5EF4-FFF2-40B4-BE49-F238E27FC236}">
                  <a16:creationId xmlns:a16="http://schemas.microsoft.com/office/drawing/2014/main" id="{631B7FD9-6D1B-BABB-1DAB-8566002E2F2B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6">
              <a:extLst>
                <a:ext uri="{FF2B5EF4-FFF2-40B4-BE49-F238E27FC236}">
                  <a16:creationId xmlns:a16="http://schemas.microsoft.com/office/drawing/2014/main" id="{2541692C-EE36-26CF-381A-3423EA8C45D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1A208EFD-93F8-DAD1-3ED3-6FE25CF5AD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0409454"/>
              </p:ext>
            </p:extLst>
          </p:nvPr>
        </p:nvGraphicFramePr>
        <p:xfrm>
          <a:off x="4419600" y="1710684"/>
          <a:ext cx="7620000" cy="4537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9542E98-7A28-4A66-5CA1-C192EE4ECE36}"/>
              </a:ext>
            </a:extLst>
          </p:cNvPr>
          <p:cNvSpPr txBox="1"/>
          <p:nvPr/>
        </p:nvSpPr>
        <p:spPr>
          <a:xfrm>
            <a:off x="2981461" y="1014723"/>
            <a:ext cx="6930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Difference in membership demographics and meeting registration.</a:t>
            </a:r>
          </a:p>
          <a:p>
            <a:pPr algn="ctr"/>
            <a:r>
              <a:rPr lang="en-US" dirty="0"/>
              <a:t>Is there a correlation?</a:t>
            </a:r>
          </a:p>
        </p:txBody>
      </p:sp>
    </p:spTree>
    <p:extLst>
      <p:ext uri="{BB962C8B-B14F-4D97-AF65-F5344CB8AC3E}">
        <p14:creationId xmlns:p14="http://schemas.microsoft.com/office/powerpoint/2010/main" val="386115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5">
            <a:extLst>
              <a:ext uri="{FF2B5EF4-FFF2-40B4-BE49-F238E27FC236}">
                <a16:creationId xmlns:a16="http://schemas.microsoft.com/office/drawing/2014/main" id="{41369A30-E681-C3B1-B9AC-87B2773B757D}"/>
              </a:ext>
            </a:extLst>
          </p:cNvPr>
          <p:cNvSpPr/>
          <p:nvPr/>
        </p:nvSpPr>
        <p:spPr>
          <a:xfrm>
            <a:off x="562354" y="996696"/>
            <a:ext cx="11096245" cy="199642"/>
          </a:xfrm>
          <a:custGeom>
            <a:avLst/>
            <a:gdLst/>
            <a:ahLst/>
            <a:cxnLst/>
            <a:rect l="l" t="t" r="r" b="b"/>
            <a:pathLst>
              <a:path w="9509760">
                <a:moveTo>
                  <a:pt x="0" y="0"/>
                </a:moveTo>
                <a:lnTo>
                  <a:pt x="9509760" y="0"/>
                </a:lnTo>
              </a:path>
            </a:pathLst>
          </a:custGeom>
          <a:ln w="12700">
            <a:solidFill>
              <a:srgbClr val="0431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61A18E-9B9C-30BF-D911-BCD1A27A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433427"/>
            <a:ext cx="8561705" cy="461665"/>
          </a:xfrm>
        </p:spPr>
        <p:txBody>
          <a:bodyPr/>
          <a:lstStyle/>
          <a:p>
            <a:pPr algn="ctr"/>
            <a:r>
              <a:rPr lang="en-US" dirty="0"/>
              <a:t>ACS vs POLY Membership</a:t>
            </a:r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15134CDC-EE7E-E724-8846-133FE93FAEA7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F4947FCA-6EDA-4F49-2B4A-E29CAAF788FF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57B7A083-38E9-2F76-8F06-C8ADFA29955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2D5EE9C-0F65-664D-8528-34ED528051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971762"/>
              </p:ext>
            </p:extLst>
          </p:nvPr>
        </p:nvGraphicFramePr>
        <p:xfrm>
          <a:off x="1891347" y="1337058"/>
          <a:ext cx="8409305" cy="490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632A71C6-7D0D-16C5-3E40-DD5FBBC1C9DD}"/>
              </a:ext>
            </a:extLst>
          </p:cNvPr>
          <p:cNvCxnSpPr/>
          <p:nvPr/>
        </p:nvCxnSpPr>
        <p:spPr>
          <a:xfrm rot="10800000" flipV="1">
            <a:off x="3200400" y="2057400"/>
            <a:ext cx="685800" cy="457200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54B3CD05-FBCB-45CB-C6CA-F3EA6CEB5B2B}"/>
              </a:ext>
            </a:extLst>
          </p:cNvPr>
          <p:cNvCxnSpPr>
            <a:cxnSpLocks/>
          </p:cNvCxnSpPr>
          <p:nvPr/>
        </p:nvCxnSpPr>
        <p:spPr>
          <a:xfrm flipV="1">
            <a:off x="8153400" y="2349853"/>
            <a:ext cx="685800" cy="329495"/>
          </a:xfrm>
          <a:prstGeom prst="bentConnector3">
            <a:avLst>
              <a:gd name="adj1" fmla="val -14815"/>
            </a:avLst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9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Student</a:t>
            </a:r>
            <a:r>
              <a:rPr spc="-70" dirty="0"/>
              <a:t> </a:t>
            </a:r>
            <a:r>
              <a:rPr dirty="0"/>
              <a:t>Chapter</a:t>
            </a:r>
            <a:r>
              <a:rPr lang="en-US" dirty="0"/>
              <a:t>s</a:t>
            </a:r>
            <a:endParaRPr spc="-10" dirty="0"/>
          </a:p>
        </p:txBody>
      </p:sp>
      <p:grpSp>
        <p:nvGrpSpPr>
          <p:cNvPr id="3" name="object 3"/>
          <p:cNvGrpSpPr/>
          <p:nvPr/>
        </p:nvGrpSpPr>
        <p:grpSpPr>
          <a:xfrm>
            <a:off x="137160" y="81915"/>
            <a:ext cx="9941560" cy="1137285"/>
            <a:chOff x="137160" y="59435"/>
            <a:chExt cx="9941560" cy="1137285"/>
          </a:xfrm>
        </p:grpSpPr>
        <p:sp>
          <p:nvSpPr>
            <p:cNvPr id="4" name="object 4"/>
            <p:cNvSpPr/>
            <p:nvPr/>
          </p:nvSpPr>
          <p:spPr>
            <a:xfrm>
              <a:off x="562355" y="996696"/>
              <a:ext cx="9509760" cy="0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212385"/>
              </p:ext>
            </p:extLst>
          </p:nvPr>
        </p:nvGraphicFramePr>
        <p:xfrm>
          <a:off x="946403" y="1092967"/>
          <a:ext cx="7438391" cy="568883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705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2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7528">
                <a:tc>
                  <a:txBody>
                    <a:bodyPr/>
                    <a:lstStyle/>
                    <a:p>
                      <a:pPr marL="1250315" algn="l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/>
                        <a:t>Chapter</a:t>
                      </a:r>
                      <a:r>
                        <a:rPr sz="1800" b="1" spc="-65" dirty="0"/>
                        <a:t> </a:t>
                      </a:r>
                      <a:r>
                        <a:rPr sz="1800" b="1" spc="-10" dirty="0"/>
                        <a:t>Location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2384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spc="-10" dirty="0"/>
                        <a:t>Advisor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2384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Arizona</a:t>
                      </a:r>
                      <a:r>
                        <a:rPr sz="1800" spc="-40" dirty="0"/>
                        <a:t> </a:t>
                      </a:r>
                      <a:r>
                        <a:rPr sz="1800" dirty="0"/>
                        <a:t>State</a:t>
                      </a:r>
                      <a:r>
                        <a:rPr sz="1800" spc="-35" dirty="0"/>
                        <a:t> </a:t>
                      </a:r>
                      <a:r>
                        <a:rPr sz="1800" spc="-10" dirty="0"/>
                        <a:t>University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dirty="0"/>
                        <a:t>Jeffrey Self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Case</a:t>
                      </a:r>
                      <a:r>
                        <a:rPr sz="1800" spc="-40" dirty="0"/>
                        <a:t> </a:t>
                      </a:r>
                      <a:r>
                        <a:rPr sz="1800" dirty="0"/>
                        <a:t>Western</a:t>
                      </a:r>
                      <a:r>
                        <a:rPr sz="1800" spc="-25" dirty="0"/>
                        <a:t> </a:t>
                      </a:r>
                      <a:r>
                        <a:rPr sz="1800" spc="-10" dirty="0"/>
                        <a:t>Reserve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dirty="0"/>
                        <a:t>Gary </a:t>
                      </a:r>
                      <a:r>
                        <a:rPr lang="en-US" sz="1800" dirty="0" err="1"/>
                        <a:t>Wnek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Colorado</a:t>
                      </a:r>
                      <a:r>
                        <a:rPr sz="1800" spc="-50" dirty="0"/>
                        <a:t> </a:t>
                      </a:r>
                      <a:r>
                        <a:rPr sz="1800" dirty="0"/>
                        <a:t>State</a:t>
                      </a:r>
                      <a:r>
                        <a:rPr sz="1800" spc="-30" dirty="0"/>
                        <a:t> </a:t>
                      </a:r>
                      <a:r>
                        <a:rPr sz="1800" spc="-10" dirty="0"/>
                        <a:t>University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Megan</a:t>
                      </a:r>
                      <a:r>
                        <a:rPr sz="1800" spc="-20" dirty="0"/>
                        <a:t> Hill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Cornell</a:t>
                      </a:r>
                      <a:r>
                        <a:rPr sz="1800" spc="-45" dirty="0"/>
                        <a:t> </a:t>
                      </a:r>
                      <a:r>
                        <a:rPr sz="1800" spc="-10" dirty="0"/>
                        <a:t>University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Erin</a:t>
                      </a:r>
                      <a:r>
                        <a:rPr sz="1800" spc="-15" dirty="0"/>
                        <a:t> </a:t>
                      </a:r>
                      <a:r>
                        <a:rPr sz="1800" spc="-10" dirty="0"/>
                        <a:t>Stache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Florida</a:t>
                      </a:r>
                      <a:r>
                        <a:rPr sz="1800" spc="-50" dirty="0"/>
                        <a:t> </a:t>
                      </a:r>
                      <a:r>
                        <a:rPr sz="1800" spc="-10" dirty="0"/>
                        <a:t>State/FAMU</a:t>
                      </a:r>
                      <a:r>
                        <a:rPr sz="1800" spc="-20" dirty="0"/>
                        <a:t> </a:t>
                      </a:r>
                      <a:r>
                        <a:rPr sz="1800" spc="-10" dirty="0"/>
                        <a:t>combined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Justin</a:t>
                      </a:r>
                      <a:r>
                        <a:rPr sz="1800" spc="-40" dirty="0"/>
                        <a:t> </a:t>
                      </a:r>
                      <a:r>
                        <a:rPr sz="1800" spc="-10" dirty="0"/>
                        <a:t>Kennemuer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/>
                        <a:t>SW</a:t>
                      </a:r>
                      <a:r>
                        <a:rPr sz="1800" spc="-25" dirty="0"/>
                        <a:t> </a:t>
                      </a:r>
                      <a:r>
                        <a:rPr sz="1800" dirty="0"/>
                        <a:t>Ohio</a:t>
                      </a:r>
                      <a:r>
                        <a:rPr sz="1800" spc="-20" dirty="0"/>
                        <a:t> </a:t>
                      </a:r>
                      <a:r>
                        <a:rPr sz="1800" spc="-10" dirty="0"/>
                        <a:t>University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spc="-25" dirty="0"/>
                        <a:t>Neil Ayres &amp; Dominik </a:t>
                      </a:r>
                      <a:r>
                        <a:rPr lang="en-US" sz="1800" spc="-25" dirty="0" err="1"/>
                        <a:t>Konkolewicz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spc="-55" dirty="0"/>
                        <a:t>Texas</a:t>
                      </a:r>
                      <a:r>
                        <a:rPr sz="1800" spc="-60" dirty="0"/>
                        <a:t> </a:t>
                      </a:r>
                      <a:r>
                        <a:rPr sz="1800" dirty="0"/>
                        <a:t>A&amp;M</a:t>
                      </a:r>
                      <a:r>
                        <a:rPr sz="1800" spc="10" dirty="0"/>
                        <a:t> </a:t>
                      </a:r>
                      <a:r>
                        <a:rPr sz="1800" spc="-10" dirty="0"/>
                        <a:t>University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Quentin</a:t>
                      </a:r>
                      <a:r>
                        <a:rPr sz="1800" spc="-65" dirty="0"/>
                        <a:t> </a:t>
                      </a:r>
                      <a:r>
                        <a:rPr sz="1800" spc="-10" dirty="0"/>
                        <a:t>Michaudel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Virginia</a:t>
                      </a:r>
                      <a:r>
                        <a:rPr sz="1800" spc="-100" dirty="0"/>
                        <a:t> </a:t>
                      </a:r>
                      <a:r>
                        <a:rPr sz="1800" spc="-20" dirty="0"/>
                        <a:t>Tech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John</a:t>
                      </a:r>
                      <a:r>
                        <a:rPr sz="1800" spc="-20" dirty="0"/>
                        <a:t> </a:t>
                      </a:r>
                      <a:r>
                        <a:rPr sz="1800" spc="-10" dirty="0"/>
                        <a:t>Matson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University</a:t>
                      </a:r>
                      <a:r>
                        <a:rPr sz="1800" spc="-45" dirty="0"/>
                        <a:t> </a:t>
                      </a:r>
                      <a:r>
                        <a:rPr sz="1800" dirty="0"/>
                        <a:t>of</a:t>
                      </a:r>
                      <a:r>
                        <a:rPr sz="1800" spc="-110" dirty="0"/>
                        <a:t> </a:t>
                      </a:r>
                      <a:r>
                        <a:rPr sz="1800" spc="-20" dirty="0"/>
                        <a:t>Akron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25" dirty="0"/>
                        <a:t>Kevin </a:t>
                      </a:r>
                      <a:r>
                        <a:rPr lang="en-US" sz="1800" spc="-25" dirty="0" err="1"/>
                        <a:t>Cavicchi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University</a:t>
                      </a:r>
                      <a:r>
                        <a:rPr sz="1800" spc="-35" dirty="0"/>
                        <a:t> </a:t>
                      </a:r>
                      <a:r>
                        <a:rPr sz="1800" dirty="0"/>
                        <a:t>of</a:t>
                      </a:r>
                      <a:r>
                        <a:rPr sz="1800" spc="-15" dirty="0"/>
                        <a:t> </a:t>
                      </a:r>
                      <a:r>
                        <a:rPr sz="1800" spc="-10" dirty="0"/>
                        <a:t>Florida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Brent</a:t>
                      </a:r>
                      <a:r>
                        <a:rPr sz="1800" spc="-30" dirty="0"/>
                        <a:t> </a:t>
                      </a:r>
                      <a:r>
                        <a:rPr sz="1800" spc="-10" dirty="0"/>
                        <a:t>Sumerlin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University</a:t>
                      </a:r>
                      <a:r>
                        <a:rPr sz="1800" spc="-10" dirty="0"/>
                        <a:t> </a:t>
                      </a:r>
                      <a:r>
                        <a:rPr sz="1800" dirty="0"/>
                        <a:t>of</a:t>
                      </a:r>
                      <a:r>
                        <a:rPr sz="1800" spc="10" dirty="0"/>
                        <a:t> </a:t>
                      </a:r>
                      <a:r>
                        <a:rPr sz="1800" spc="-10" dirty="0"/>
                        <a:t>Massachusetts,</a:t>
                      </a:r>
                      <a:r>
                        <a:rPr sz="1800" spc="-85" dirty="0"/>
                        <a:t> </a:t>
                      </a:r>
                      <a:r>
                        <a:rPr sz="1800" spc="-10" dirty="0"/>
                        <a:t>Amherst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spc="-30" dirty="0"/>
                        <a:t>Todd </a:t>
                      </a:r>
                      <a:r>
                        <a:rPr sz="1800" spc="-10" dirty="0"/>
                        <a:t>Emrick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University</a:t>
                      </a:r>
                      <a:r>
                        <a:rPr sz="1800" spc="-35" dirty="0"/>
                        <a:t> </a:t>
                      </a:r>
                      <a:r>
                        <a:rPr sz="1800" dirty="0"/>
                        <a:t>of</a:t>
                      </a:r>
                      <a:r>
                        <a:rPr sz="1800" spc="-15" dirty="0"/>
                        <a:t> </a:t>
                      </a:r>
                      <a:r>
                        <a:rPr sz="1800" spc="-10" dirty="0"/>
                        <a:t>Michigan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Charles</a:t>
                      </a:r>
                      <a:r>
                        <a:rPr sz="1800" spc="-45" dirty="0"/>
                        <a:t> </a:t>
                      </a:r>
                      <a:r>
                        <a:rPr sz="1800" spc="-10" dirty="0"/>
                        <a:t>McCrory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University</a:t>
                      </a:r>
                      <a:r>
                        <a:rPr sz="1800" spc="-35" dirty="0"/>
                        <a:t> </a:t>
                      </a:r>
                      <a:r>
                        <a:rPr sz="1800" dirty="0"/>
                        <a:t>of</a:t>
                      </a:r>
                      <a:r>
                        <a:rPr sz="1800" spc="-15" dirty="0"/>
                        <a:t> </a:t>
                      </a:r>
                      <a:r>
                        <a:rPr sz="1800" spc="-10" dirty="0"/>
                        <a:t>Minnesota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Jessica Lamb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dirty="0"/>
                        <a:t>University</a:t>
                      </a:r>
                      <a:r>
                        <a:rPr sz="1800" spc="-45" dirty="0"/>
                        <a:t> </a:t>
                      </a:r>
                      <a:r>
                        <a:rPr sz="1800" dirty="0"/>
                        <a:t>of</a:t>
                      </a:r>
                      <a:r>
                        <a:rPr sz="1800" spc="-20" dirty="0"/>
                        <a:t> </a:t>
                      </a:r>
                      <a:r>
                        <a:rPr sz="1800" dirty="0"/>
                        <a:t>South</a:t>
                      </a:r>
                      <a:r>
                        <a:rPr sz="1800" spc="-35" dirty="0"/>
                        <a:t> </a:t>
                      </a:r>
                      <a:r>
                        <a:rPr sz="1800" spc="-10" dirty="0"/>
                        <a:t>Carolina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25" dirty="0" err="1"/>
                        <a:t>Chuanbing</a:t>
                      </a:r>
                      <a:r>
                        <a:rPr lang="en-US" sz="1800" spc="-25" dirty="0"/>
                        <a:t> Tang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University of Southern Mississippi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Derek Patton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3467519591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University of Tennessee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Mark </a:t>
                      </a:r>
                      <a:r>
                        <a:rPr lang="en-US" sz="1800" dirty="0" err="1"/>
                        <a:t>Dadmun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394992772"/>
                  </a:ext>
                </a:extLst>
              </a:tr>
              <a:tr h="30833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University of Utah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/>
                        <a:t>Doug Tree &amp; Chen Wang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/>
                </a:tc>
                <a:extLst>
                  <a:ext uri="{0D108BD9-81ED-4DB2-BD59-A6C34878D82A}">
                    <a16:rowId xmlns:a16="http://schemas.microsoft.com/office/drawing/2014/main" val="753687832"/>
                  </a:ext>
                </a:extLst>
              </a:tr>
            </a:tbl>
          </a:graphicData>
        </a:graphic>
      </p:graphicFrame>
      <p:pic>
        <p:nvPicPr>
          <p:cNvPr id="17" name="object 11">
            <a:extLst>
              <a:ext uri="{FF2B5EF4-FFF2-40B4-BE49-F238E27FC236}">
                <a16:creationId xmlns:a16="http://schemas.microsoft.com/office/drawing/2014/main" id="{097DD174-7E1C-68F3-8E61-5A9E1AF062E5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74174" y="3581405"/>
            <a:ext cx="3296906" cy="2971794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B3DCA64-D6F9-B08C-6806-A5C247A5F705}"/>
              </a:ext>
            </a:extLst>
          </p:cNvPr>
          <p:cNvGrpSpPr/>
          <p:nvPr/>
        </p:nvGrpSpPr>
        <p:grpSpPr>
          <a:xfrm>
            <a:off x="8763000" y="1306074"/>
            <a:ext cx="3232151" cy="1868513"/>
            <a:chOff x="8990075" y="838200"/>
            <a:chExt cx="3232151" cy="1946825"/>
          </a:xfrm>
        </p:grpSpPr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6419778F-1110-BAA4-8DBB-7F237C42BF06}"/>
                </a:ext>
              </a:extLst>
            </p:cNvPr>
            <p:cNvSpPr/>
            <p:nvPr/>
          </p:nvSpPr>
          <p:spPr>
            <a:xfrm>
              <a:off x="8990075" y="838200"/>
              <a:ext cx="3232151" cy="1894326"/>
            </a:xfrm>
            <a:prstGeom prst="round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995F138-76FC-311C-F49B-98F4666B5D14}"/>
                </a:ext>
              </a:extLst>
            </p:cNvPr>
            <p:cNvSpPr txBox="1"/>
            <p:nvPr/>
          </p:nvSpPr>
          <p:spPr>
            <a:xfrm>
              <a:off x="9067801" y="903726"/>
              <a:ext cx="3130354" cy="18812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algn="ctr">
                <a:lnSpc>
                  <a:spcPct val="100000"/>
                </a:lnSpc>
                <a:spcBef>
                  <a:spcPts val="100"/>
                </a:spcBef>
              </a:pPr>
              <a:r>
                <a:rPr lang="en-US" b="1" dirty="0">
                  <a:solidFill>
                    <a:schemeClr val="bg1"/>
                  </a:solidFill>
                  <a:latin typeface="Arial"/>
                  <a:cs typeface="Arial"/>
                </a:rPr>
                <a:t>Inactive</a:t>
              </a:r>
              <a:r>
                <a:rPr lang="en-US" b="1" spc="-35" dirty="0">
                  <a:solidFill>
                    <a:schemeClr val="bg1"/>
                  </a:solidFill>
                  <a:latin typeface="Arial"/>
                  <a:cs typeface="Arial"/>
                </a:rPr>
                <a:t> </a:t>
              </a:r>
              <a:r>
                <a:rPr lang="en-US" b="1" spc="-10" dirty="0">
                  <a:solidFill>
                    <a:schemeClr val="bg1"/>
                  </a:solidFill>
                  <a:latin typeface="Arial"/>
                  <a:cs typeface="Arial"/>
                </a:rPr>
                <a:t>Chapters</a:t>
              </a:r>
              <a:endParaRPr lang="en-US" b="1" dirty="0">
                <a:solidFill>
                  <a:schemeClr val="bg1"/>
                </a:solidFill>
                <a:latin typeface="Arial"/>
                <a:cs typeface="Arial"/>
              </a:endParaRPr>
            </a:p>
            <a:p>
              <a:pPr marL="57150" algn="ctr">
                <a:lnSpc>
                  <a:spcPct val="100000"/>
                </a:lnSpc>
                <a:spcBef>
                  <a:spcPts val="100"/>
                </a:spcBef>
              </a:pPr>
              <a:r>
                <a:rPr lang="en-US" spc="-10" dirty="0">
                  <a:solidFill>
                    <a:schemeClr val="bg1"/>
                  </a:solidFill>
                  <a:latin typeface="Arial"/>
                  <a:cs typeface="Arial"/>
                </a:rPr>
                <a:t>Cornell University</a:t>
              </a:r>
            </a:p>
            <a:p>
              <a:pPr marL="57150" algn="ctr">
                <a:lnSpc>
                  <a:spcPct val="100000"/>
                </a:lnSpc>
                <a:spcBef>
                  <a:spcPts val="100"/>
                </a:spcBef>
              </a:pPr>
              <a:endParaRPr lang="en-US" spc="-10" dirty="0">
                <a:solidFill>
                  <a:schemeClr val="bg1"/>
                </a:solidFill>
                <a:latin typeface="Arial"/>
                <a:cs typeface="Arial"/>
              </a:endParaRPr>
            </a:p>
            <a:p>
              <a:pPr marL="57150" algn="ctr">
                <a:lnSpc>
                  <a:spcPct val="100000"/>
                </a:lnSpc>
                <a:spcBef>
                  <a:spcPts val="100"/>
                </a:spcBef>
              </a:pPr>
              <a:r>
                <a:rPr lang="en-US" b="1" dirty="0">
                  <a:solidFill>
                    <a:schemeClr val="bg1"/>
                  </a:solidFill>
                  <a:latin typeface="Arial"/>
                  <a:cs typeface="Arial"/>
                </a:rPr>
                <a:t>New Chapter</a:t>
              </a:r>
              <a:r>
                <a:rPr lang="en-US" b="1" spc="-10" dirty="0">
                  <a:solidFill>
                    <a:schemeClr val="bg1"/>
                  </a:solidFill>
                  <a:latin typeface="Arial"/>
                  <a:cs typeface="Arial"/>
                </a:rPr>
                <a:t>:</a:t>
              </a:r>
              <a:endParaRPr lang="en-US" b="1" dirty="0">
                <a:solidFill>
                  <a:schemeClr val="bg1"/>
                </a:solidFill>
                <a:latin typeface="Arial"/>
                <a:cs typeface="Arial"/>
              </a:endParaRPr>
            </a:p>
            <a:p>
              <a:pPr marL="57150" algn="ctr">
                <a:lnSpc>
                  <a:spcPct val="100000"/>
                </a:lnSpc>
                <a:spcBef>
                  <a:spcPts val="100"/>
                </a:spcBef>
              </a:pPr>
              <a:r>
                <a:rPr lang="en-US" spc="-10" dirty="0">
                  <a:solidFill>
                    <a:schemeClr val="bg1"/>
                  </a:solidFill>
                  <a:latin typeface="Arial"/>
                  <a:cs typeface="Arial"/>
                </a:rPr>
                <a:t>University of Utah</a:t>
              </a:r>
            </a:p>
            <a:p>
              <a:pPr marL="57150" algn="ctr">
                <a:lnSpc>
                  <a:spcPct val="100000"/>
                </a:lnSpc>
                <a:spcBef>
                  <a:spcPts val="100"/>
                </a:spcBef>
              </a:pPr>
              <a:endParaRPr lang="en-US" spc="-10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60786C78-AC4D-4C39-9F68-95AB016414E5}"/>
              </a:ext>
            </a:extLst>
          </p:cNvPr>
          <p:cNvSpPr txBox="1"/>
          <p:nvPr/>
        </p:nvSpPr>
        <p:spPr>
          <a:xfrm>
            <a:off x="8674173" y="3776802"/>
            <a:ext cx="3296906" cy="2952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5265" algn="ctr">
              <a:lnSpc>
                <a:spcPct val="100000"/>
              </a:lnSpc>
              <a:spcBef>
                <a:spcPts val="100"/>
              </a:spcBef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</a:t>
            </a:r>
            <a:b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Co-Chairs</a:t>
            </a: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Kaitlin Crawford</a:t>
            </a: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Central Florida</a:t>
            </a: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r>
              <a:rPr lang="en-US" i="0" u="sng" dirty="0"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kcrawford@ucf.edu</a:t>
            </a:r>
            <a:endParaRPr lang="en-US" i="0" u="sng" dirty="0">
              <a:solidFill>
                <a:srgbClr val="1155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endParaRPr lang="en-US" i="0" u="sng" dirty="0">
              <a:solidFill>
                <a:srgbClr val="1155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Sofia Goodrich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sofia.goodrich@gmail.com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265" algn="ctr">
              <a:lnSpc>
                <a:spcPct val="100000"/>
              </a:lnSpc>
              <a:spcBef>
                <a:spcPts val="100"/>
              </a:spcBef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4050" y="408975"/>
            <a:ext cx="85617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Membership</a:t>
            </a:r>
            <a:r>
              <a:rPr sz="2400" spc="-65" dirty="0"/>
              <a:t> </a:t>
            </a:r>
            <a:r>
              <a:rPr sz="2400" dirty="0"/>
              <a:t>Budget</a:t>
            </a:r>
            <a:r>
              <a:rPr sz="2400" spc="-40" dirty="0"/>
              <a:t> </a:t>
            </a:r>
            <a:endParaRPr sz="2400" dirty="0"/>
          </a:p>
        </p:txBody>
      </p:sp>
      <p:grpSp>
        <p:nvGrpSpPr>
          <p:cNvPr id="3" name="object 3"/>
          <p:cNvGrpSpPr/>
          <p:nvPr/>
        </p:nvGrpSpPr>
        <p:grpSpPr>
          <a:xfrm>
            <a:off x="137160" y="59435"/>
            <a:ext cx="9935210" cy="1137285"/>
            <a:chOff x="137160" y="59435"/>
            <a:chExt cx="9935210" cy="1137285"/>
          </a:xfrm>
        </p:grpSpPr>
        <p:sp>
          <p:nvSpPr>
            <p:cNvPr id="4" name="object 4"/>
            <p:cNvSpPr/>
            <p:nvPr/>
          </p:nvSpPr>
          <p:spPr>
            <a:xfrm>
              <a:off x="562355" y="996696"/>
              <a:ext cx="9509760" cy="0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86B4785E-D7F4-4732-A6CC-2C2C9F6C32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856" y="1143000"/>
            <a:ext cx="5122544" cy="54333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797F0F1-6088-459B-A27D-818DADEA2DF2}"/>
              </a:ext>
            </a:extLst>
          </p:cNvPr>
          <p:cNvSpPr txBox="1"/>
          <p:nvPr/>
        </p:nvSpPr>
        <p:spPr>
          <a:xfrm>
            <a:off x="838200" y="1728392"/>
            <a:ext cx="4191000" cy="33650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12713" algn="l">
              <a:lnSpc>
                <a:spcPct val="150000"/>
              </a:lnSpc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$6,000 FUNDING BREAKDOWN</a:t>
            </a:r>
          </a:p>
          <a:p>
            <a:pPr marL="398463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 Chapter Funding</a:t>
            </a:r>
          </a:p>
          <a:p>
            <a:pPr marL="398463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 Social at ACS</a:t>
            </a:r>
          </a:p>
          <a:p>
            <a:pPr marL="398463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Booth &amp; Give-A-Ways</a:t>
            </a:r>
          </a:p>
          <a:p>
            <a:pPr marL="398463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Lapel Pins</a:t>
            </a:r>
          </a:p>
          <a:p>
            <a:pPr marL="398463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2713" algn="l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PMSE &amp; POLY jointly support the student social and student chapters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3334</TotalTime>
  <Words>356</Words>
  <Application>Microsoft Macintosh PowerPoint</Application>
  <PresentationFormat>Widescreen</PresentationFormat>
  <Paragraphs>135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Current Membership</vt:lpstr>
      <vt:lpstr>PowerPoint Presentation</vt:lpstr>
      <vt:lpstr>ACS POLY 2024 Demographic Info (Jan - Dec 2024)</vt:lpstr>
      <vt:lpstr>ACS Meeting Registration Statistics</vt:lpstr>
      <vt:lpstr>ACS vs POLY Membership</vt:lpstr>
      <vt:lpstr>Student Chapters</vt:lpstr>
      <vt:lpstr>Membership Budget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S.Piril Ertem</cp:lastModifiedBy>
  <cp:revision>25</cp:revision>
  <dcterms:created xsi:type="dcterms:W3CDTF">2024-01-18T15:51:36Z</dcterms:created>
  <dcterms:modified xsi:type="dcterms:W3CDTF">2025-01-29T20:25:10Z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Acrobat PDFMaker 22 for PowerPoint</vt:lpwstr>
  </property>
  <property fmtid="{D5CDD505-2E9C-101B-9397-08002B2CF9AE}" pid="4" name="LastSaved">
    <vt:filetime>2024-01-18T00:00:00Z</vt:filetime>
  </property>
  <property fmtid="{D5CDD505-2E9C-101B-9397-08002B2CF9AE}" pid="5" name="Producer">
    <vt:lpwstr>Adobe PDF Library 22.3.90</vt:lpwstr>
  </property>
  <property fmtid="{D5CDD505-2E9C-101B-9397-08002B2CF9AE}" pid="6" name="MSIP_Label_95965d95-ecc0-4720-b759-1f33c42ed7da_Enabled">
    <vt:lpwstr>true</vt:lpwstr>
  </property>
  <property fmtid="{D5CDD505-2E9C-101B-9397-08002B2CF9AE}" pid="7" name="MSIP_Label_95965d95-ecc0-4720-b759-1f33c42ed7da_SetDate">
    <vt:lpwstr>2024-01-22T18:20:09Z</vt:lpwstr>
  </property>
  <property fmtid="{D5CDD505-2E9C-101B-9397-08002B2CF9AE}" pid="8" name="MSIP_Label_95965d95-ecc0-4720-b759-1f33c42ed7da_Method">
    <vt:lpwstr>Standard</vt:lpwstr>
  </property>
  <property fmtid="{D5CDD505-2E9C-101B-9397-08002B2CF9AE}" pid="9" name="MSIP_Label_95965d95-ecc0-4720-b759-1f33c42ed7da_Name">
    <vt:lpwstr>General</vt:lpwstr>
  </property>
  <property fmtid="{D5CDD505-2E9C-101B-9397-08002B2CF9AE}" pid="10" name="MSIP_Label_95965d95-ecc0-4720-b759-1f33c42ed7da_SiteId">
    <vt:lpwstr>a0f29d7e-28cd-4f54-8442-7885aee7c080</vt:lpwstr>
  </property>
  <property fmtid="{D5CDD505-2E9C-101B-9397-08002B2CF9AE}" pid="11" name="MSIP_Label_95965d95-ecc0-4720-b759-1f33c42ed7da_ActionId">
    <vt:lpwstr>8acc5dd3-4144-4bb3-9ac9-de5bf3c3d4f2</vt:lpwstr>
  </property>
  <property fmtid="{D5CDD505-2E9C-101B-9397-08002B2CF9AE}" pid="12" name="MSIP_Label_95965d95-ecc0-4720-b759-1f33c42ed7da_ContentBits">
    <vt:lpwstr>0</vt:lpwstr>
  </property>
</Properties>
</file>