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3" r:id="rId5"/>
    <p:sldId id="262" r:id="rId6"/>
    <p:sldId id="264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C4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0408"/>
  </p:normalViewPr>
  <p:slideViewPr>
    <p:cSldViewPr>
      <p:cViewPr varScale="1">
        <p:scale>
          <a:sx n="115" d="100"/>
          <a:sy n="115" d="100"/>
        </p:scale>
        <p:origin x="1016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6DAA8-D705-E244-9F49-E672FAA69D71}" type="datetimeFigureOut">
              <a:rPr lang="en-US" smtClean="0"/>
              <a:t>3/17/24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40C7F-2B4E-6740-B8A7-6E1A4260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requesting at least Option 1</a:t>
            </a:r>
          </a:p>
          <a:p>
            <a:r>
              <a:rPr lang="en-US" dirty="0"/>
              <a:t>Option 2 would be best though and safest since we do not know if we will get sponsorship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0C7F-2B4E-6740-B8A7-6E1A426099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0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0C7F-2B4E-6740-B8A7-6E1A426099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8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Feedback on whether we can print and display the winning posters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0C7F-2B4E-6740-B8A7-6E1A426099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2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input from </a:t>
            </a:r>
            <a:r>
              <a:rPr lang="en-US" dirty="0" err="1"/>
              <a:t>ExComm</a:t>
            </a:r>
            <a:endParaRPr lang="en-US" dirty="0"/>
          </a:p>
          <a:p>
            <a:r>
              <a:rPr lang="en-US" dirty="0"/>
              <a:t>Meet with NREL mentor program lead for feedback</a:t>
            </a:r>
          </a:p>
          <a:p>
            <a:r>
              <a:rPr lang="en-US" dirty="0"/>
              <a:t>Meet with Sandia mentor program lead for Sandia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0C7F-2B4E-6740-B8A7-6E1A426099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66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0C7F-2B4E-6740-B8A7-6E1A426099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14050" y="408975"/>
            <a:ext cx="337185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4050" y="408975"/>
            <a:ext cx="856170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229" y="1943274"/>
            <a:ext cx="6329045" cy="3713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4050" y="408975"/>
            <a:ext cx="85617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Membership</a:t>
            </a:r>
            <a:r>
              <a:rPr sz="2400" spc="-65" dirty="0"/>
              <a:t> </a:t>
            </a:r>
            <a:r>
              <a:rPr sz="2400" dirty="0"/>
              <a:t>Budget</a:t>
            </a:r>
            <a:r>
              <a:rPr sz="2400" spc="-40" dirty="0"/>
              <a:t> </a:t>
            </a:r>
            <a:endParaRPr sz="2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37160" y="59435"/>
            <a:ext cx="9935210" cy="1137285"/>
            <a:chOff x="137160" y="59435"/>
            <a:chExt cx="9935210" cy="1137285"/>
          </a:xfrm>
        </p:grpSpPr>
        <p:sp>
          <p:nvSpPr>
            <p:cNvPr id="4" name="object 4"/>
            <p:cNvSpPr/>
            <p:nvPr/>
          </p:nvSpPr>
          <p:spPr>
            <a:xfrm>
              <a:off x="562355" y="996696"/>
              <a:ext cx="9509760" cy="0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02321" y="6003292"/>
            <a:ext cx="3107629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202</a:t>
            </a:r>
            <a:r>
              <a:rPr lang="en-US" sz="1800" b="1" dirty="0">
                <a:latin typeface="Arial"/>
                <a:cs typeface="Arial"/>
              </a:rPr>
              <a:t>3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Actual</a:t>
            </a:r>
            <a:r>
              <a:rPr sz="1800" b="1" spc="-10" dirty="0">
                <a:latin typeface="Arial"/>
                <a:cs typeface="Arial"/>
              </a:rPr>
              <a:t> Expenses</a:t>
            </a:r>
            <a:endParaRPr lang="en-US" sz="1800" b="1" spc="-1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i="1" spc="-10" dirty="0">
                <a:latin typeface="Arial"/>
                <a:cs typeface="Arial"/>
              </a:rPr>
              <a:t>Includes spending remaining IPG funds</a:t>
            </a:r>
            <a:endParaRPr sz="1400" i="1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9574" y="6009704"/>
            <a:ext cx="426720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atin typeface="Arial"/>
                <a:cs typeface="Arial"/>
              </a:rPr>
              <a:t>Option 1 2024 Budget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sz="1400" i="1" dirty="0">
                <a:latin typeface="Arial"/>
                <a:cs typeface="Arial"/>
              </a:rPr>
              <a:t>This is without company sponsorship for social at Denver</a:t>
            </a:r>
            <a:endParaRPr sz="1400" i="1" dirty="0"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51F582-FF0D-0F10-FE75-723F11D2A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" y="1314203"/>
            <a:ext cx="3922414" cy="44769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9E1F54-E235-1B23-6E5D-99501F245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295400"/>
            <a:ext cx="3581400" cy="449709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6DD4FD-B7DE-9AED-A6E6-3F3DD617D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1320580"/>
            <a:ext cx="3505200" cy="4450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bject 9">
            <a:extLst>
              <a:ext uri="{FF2B5EF4-FFF2-40B4-BE49-F238E27FC236}">
                <a16:creationId xmlns:a16="http://schemas.microsoft.com/office/drawing/2014/main" id="{5504A155-2B37-7728-BDB0-77D4D8541D67}"/>
              </a:ext>
            </a:extLst>
          </p:cNvPr>
          <p:cNvSpPr txBox="1"/>
          <p:nvPr/>
        </p:nvSpPr>
        <p:spPr>
          <a:xfrm>
            <a:off x="8001000" y="6003292"/>
            <a:ext cx="426720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atin typeface="Arial"/>
                <a:cs typeface="Arial"/>
              </a:rPr>
              <a:t>Option 2 2024 Budget</a:t>
            </a:r>
          </a:p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en-US" sz="1400" i="1" dirty="0">
                <a:latin typeface="Arial"/>
                <a:cs typeface="Arial"/>
              </a:rPr>
              <a:t>With company sponsorship</a:t>
            </a:r>
            <a:endParaRPr sz="1400" i="1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Student</a:t>
            </a:r>
            <a:r>
              <a:rPr spc="-70" dirty="0"/>
              <a:t> </a:t>
            </a:r>
            <a:r>
              <a:rPr dirty="0"/>
              <a:t>Chapter</a:t>
            </a:r>
            <a:r>
              <a:rPr spc="-75" dirty="0"/>
              <a:t> </a:t>
            </a:r>
            <a:r>
              <a:rPr spc="-10" dirty="0"/>
              <a:t>Updates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7160" y="59435"/>
            <a:ext cx="9941560" cy="1137285"/>
            <a:chOff x="137160" y="59435"/>
            <a:chExt cx="9941560" cy="1137285"/>
          </a:xfrm>
        </p:grpSpPr>
        <p:sp>
          <p:nvSpPr>
            <p:cNvPr id="4" name="object 4"/>
            <p:cNvSpPr/>
            <p:nvPr/>
          </p:nvSpPr>
          <p:spPr>
            <a:xfrm>
              <a:off x="562355" y="996696"/>
              <a:ext cx="9509760" cy="0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264027"/>
              </p:ext>
            </p:extLst>
          </p:nvPr>
        </p:nvGraphicFramePr>
        <p:xfrm>
          <a:off x="562609" y="1195896"/>
          <a:ext cx="8128000" cy="5405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505">
                <a:tc>
                  <a:txBody>
                    <a:bodyPr/>
                    <a:lstStyle/>
                    <a:p>
                      <a:pPr marL="12503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r>
                        <a:rPr sz="1750" b="1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75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sz="17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5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Advisor</a:t>
                      </a:r>
                      <a:endParaRPr sz="17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Arizona</a:t>
                      </a:r>
                      <a:r>
                        <a:rPr sz="16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sz="16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</a:t>
                      </a:r>
                      <a:r>
                        <a:rPr sz="1600" spc="-8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</a:t>
                      </a:r>
                      <a:r>
                        <a:rPr sz="16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</a:t>
                      </a:r>
                      <a:r>
                        <a:rPr sz="16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Reserve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Dave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Schiraldi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Colorado</a:t>
                      </a:r>
                      <a:r>
                        <a:rPr sz="16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sz="16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Megan</a:t>
                      </a: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Hill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Cornell</a:t>
                      </a:r>
                      <a:r>
                        <a:rPr sz="16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Erin</a:t>
                      </a:r>
                      <a:r>
                        <a:rPr sz="16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Stache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</a:t>
                      </a:r>
                      <a:r>
                        <a:rPr sz="16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State/FAMU</a:t>
                      </a: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combined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Justin</a:t>
                      </a:r>
                      <a:r>
                        <a:rPr sz="16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Kennemuer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</a:t>
                      </a:r>
                      <a:r>
                        <a:rPr sz="16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Ohio</a:t>
                      </a: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Texas</a:t>
                      </a:r>
                      <a:r>
                        <a:rPr sz="1600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A&amp;M</a:t>
                      </a:r>
                      <a:r>
                        <a:rPr sz="16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Quentin</a:t>
                      </a:r>
                      <a:r>
                        <a:rPr sz="1600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Michaudel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Virginia</a:t>
                      </a:r>
                      <a:r>
                        <a:rPr sz="1600" spc="-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</a:t>
                      </a: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Matson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sz="16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600" spc="-1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Akron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Kevin </a:t>
                      </a:r>
                      <a:r>
                        <a:rPr lang="en-US" sz="1600" spc="-25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Cavicchi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sz="16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6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Brent</a:t>
                      </a:r>
                      <a:r>
                        <a:rPr sz="16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Sumerlin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6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Massachusetts,</a:t>
                      </a:r>
                      <a:r>
                        <a:rPr sz="1600" spc="-8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Amherst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Laura</a:t>
                      </a:r>
                      <a:r>
                        <a:rPr sz="16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Bradley</a:t>
                      </a:r>
                      <a:r>
                        <a:rPr sz="16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sz="1600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Todd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Emrick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sz="16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6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Michigan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Charles</a:t>
                      </a:r>
                      <a:r>
                        <a:rPr sz="16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McCrory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sz="16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6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Minnesota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Theresa</a:t>
                      </a:r>
                      <a:r>
                        <a:rPr sz="16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Reineke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sz="16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</a:t>
                      </a:r>
                      <a:r>
                        <a:rPr sz="16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Carolina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Southern Miss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Derek Patton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51959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58917F9-38B1-A197-3CC4-E38D6CF0729D}"/>
              </a:ext>
            </a:extLst>
          </p:cNvPr>
          <p:cNvSpPr txBox="1"/>
          <p:nvPr/>
        </p:nvSpPr>
        <p:spPr>
          <a:xfrm>
            <a:off x="7162800" y="293984"/>
            <a:ext cx="4644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Green – Winning chapters</a:t>
            </a:r>
          </a:p>
          <a:p>
            <a:pPr algn="ctr"/>
            <a:r>
              <a:rPr lang="en-US" sz="1600" i="1" dirty="0"/>
              <a:t>Red – Did not submit a report, but did last year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419778F-1110-BAA4-8DBB-7F237C42BF06}"/>
              </a:ext>
            </a:extLst>
          </p:cNvPr>
          <p:cNvSpPr/>
          <p:nvPr/>
        </p:nvSpPr>
        <p:spPr>
          <a:xfrm>
            <a:off x="8990076" y="1295400"/>
            <a:ext cx="2744724" cy="1981200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95F138-76FC-311C-F49B-98F4666B5D14}"/>
              </a:ext>
            </a:extLst>
          </p:cNvPr>
          <p:cNvSpPr txBox="1"/>
          <p:nvPr/>
        </p:nvSpPr>
        <p:spPr>
          <a:xfrm>
            <a:off x="9116057" y="1413808"/>
            <a:ext cx="2918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Inactive</a:t>
            </a:r>
            <a:r>
              <a:rPr lang="en-US" sz="12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latin typeface="Arial"/>
                <a:cs typeface="Arial"/>
              </a:rPr>
              <a:t>Chapters:</a:t>
            </a:r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9085" marR="105537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Clemson University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9085" marR="70104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University</a:t>
            </a:r>
            <a:r>
              <a:rPr lang="en-US" sz="1200" spc="-25" dirty="0">
                <a:solidFill>
                  <a:schemeClr val="bg1"/>
                </a:solidFill>
                <a:latin typeface="Arial"/>
                <a:cs typeface="Arial"/>
              </a:rPr>
              <a:t> of Texas,</a:t>
            </a:r>
            <a:r>
              <a:rPr lang="en-US" sz="120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Dallas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9085" marR="80073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University</a:t>
            </a:r>
            <a:r>
              <a:rPr lang="en-US" sz="1200" spc="-25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Delaware</a:t>
            </a:r>
          </a:p>
          <a:p>
            <a:pPr marL="299085" marR="80073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Cornell University</a:t>
            </a:r>
          </a:p>
          <a:p>
            <a:pPr marL="299085" marR="80073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Virginia Tech</a:t>
            </a:r>
          </a:p>
          <a:p>
            <a:pPr marL="299085" marR="80073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University of Southern Miss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7" name="object 11">
            <a:extLst>
              <a:ext uri="{FF2B5EF4-FFF2-40B4-BE49-F238E27FC236}">
                <a16:creationId xmlns:a16="http://schemas.microsoft.com/office/drawing/2014/main" id="{097DD174-7E1C-68F3-8E61-5A9E1AF062E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59215" y="3581399"/>
            <a:ext cx="2848355" cy="31836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F936A1-1008-3FD7-5B71-E2002223C4C3}"/>
              </a:ext>
            </a:extLst>
          </p:cNvPr>
          <p:cNvSpPr txBox="1"/>
          <p:nvPr/>
        </p:nvSpPr>
        <p:spPr>
          <a:xfrm>
            <a:off x="9067800" y="4030596"/>
            <a:ext cx="251333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265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New student chapter chair:</a:t>
            </a:r>
          </a:p>
          <a:p>
            <a:pPr marL="215265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Kaitlin Crawford</a:t>
            </a:r>
          </a:p>
          <a:p>
            <a:pPr marL="215265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University of Central Florida</a:t>
            </a:r>
          </a:p>
          <a:p>
            <a:pPr marL="215265" algn="ctr">
              <a:lnSpc>
                <a:spcPct val="100000"/>
              </a:lnSpc>
              <a:spcBef>
                <a:spcPts val="100"/>
              </a:spcBef>
            </a:pPr>
            <a:r>
              <a:rPr lang="en-US" sz="2000" b="0" i="0" u="sng" dirty="0" err="1">
                <a:solidFill>
                  <a:srgbClr val="1155CC"/>
                </a:solidFill>
                <a:effectLst/>
                <a:latin typeface="Google Sans"/>
              </a:rPr>
              <a:t>kcrawford@ucf.edu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Student</a:t>
            </a:r>
            <a:r>
              <a:rPr spc="-70" dirty="0"/>
              <a:t> </a:t>
            </a:r>
            <a:r>
              <a:rPr dirty="0"/>
              <a:t>Chapter</a:t>
            </a:r>
            <a:r>
              <a:rPr spc="-75" dirty="0"/>
              <a:t> </a:t>
            </a:r>
            <a:r>
              <a:rPr spc="-10" dirty="0"/>
              <a:t>Updates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7160" y="59435"/>
            <a:ext cx="9935210" cy="1137285"/>
            <a:chOff x="137160" y="59435"/>
            <a:chExt cx="9935210" cy="1137285"/>
          </a:xfrm>
        </p:grpSpPr>
        <p:sp>
          <p:nvSpPr>
            <p:cNvPr id="4" name="object 4"/>
            <p:cNvSpPr/>
            <p:nvPr/>
          </p:nvSpPr>
          <p:spPr>
            <a:xfrm>
              <a:off x="562355" y="996696"/>
              <a:ext cx="9509760" cy="0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5352" y="1622828"/>
            <a:ext cx="4128047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23850" indent="-2870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lang="en-US" sz="1800" dirty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chapters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submitted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their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annual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report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using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new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poster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template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212121"/>
              </a:buClr>
            </a:pPr>
            <a:endParaRPr sz="1800" dirty="0">
              <a:latin typeface="Arial"/>
              <a:cs typeface="Arial"/>
            </a:endParaRPr>
          </a:p>
          <a:p>
            <a:pPr marL="299085" marR="4254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lang="en-US" sz="1800" dirty="0">
                <a:solidFill>
                  <a:srgbClr val="212121"/>
                </a:solidFill>
                <a:latin typeface="Arial"/>
                <a:cs typeface="Arial"/>
              </a:rPr>
              <a:t>The top three winner chapters were:</a:t>
            </a:r>
            <a:endParaRPr sz="1800" dirty="0">
              <a:latin typeface="Arial"/>
              <a:cs typeface="Arial"/>
            </a:endParaRPr>
          </a:p>
          <a:p>
            <a:pPr marL="12700" marR="622300">
              <a:lnSpc>
                <a:spcPct val="100000"/>
              </a:lnSpc>
            </a:pP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1st:</a:t>
            </a:r>
            <a:r>
              <a:rPr sz="1800" b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212121"/>
                </a:solidFill>
                <a:latin typeface="Arial"/>
                <a:cs typeface="Arial"/>
              </a:rPr>
              <a:t>Colorado State University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2nd:</a:t>
            </a:r>
            <a:r>
              <a:rPr sz="1800" b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b="1" spc="-20" dirty="0">
                <a:solidFill>
                  <a:srgbClr val="212121"/>
                </a:solidFill>
                <a:latin typeface="Arial"/>
                <a:cs typeface="Arial"/>
              </a:rPr>
              <a:t>University of Minnesota</a:t>
            </a:r>
            <a:endParaRPr sz="18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3rd:</a:t>
            </a:r>
            <a:r>
              <a:rPr sz="1800" b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b="1" spc="-10" dirty="0">
                <a:solidFill>
                  <a:srgbClr val="212121"/>
                </a:solidFill>
                <a:latin typeface="Arial"/>
                <a:cs typeface="Arial"/>
              </a:rPr>
              <a:t>FAMU/FSU</a:t>
            </a:r>
            <a:endParaRPr sz="1800" b="1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139890-55EC-330F-9231-207598B42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066800"/>
            <a:ext cx="7640054" cy="50956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E69A1D-7167-2DDC-3844-A8E0DFDD15C9}"/>
              </a:ext>
            </a:extLst>
          </p:cNvPr>
          <p:cNvSpPr txBox="1"/>
          <p:nvPr/>
        </p:nvSpPr>
        <p:spPr>
          <a:xfrm>
            <a:off x="215352" y="6284003"/>
            <a:ext cx="11976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CSU organized a POLY/PMSE quarterly symposium with invited speakers, a “Polymer Day” with local high schools and universities with a poster session and awards, and several social/networking events!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837E7-4085-6C2E-7D3D-96318651C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74A9AE4-8BB3-5FC8-DB74-DA7F627811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Poly(mentor)</a:t>
            </a:r>
            <a:r>
              <a:rPr lang="en-US" baseline="-25000" dirty="0"/>
              <a:t>n</a:t>
            </a:r>
            <a:endParaRPr spc="-10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ED22206-48CF-BB42-C000-06CB6A59ACF3}"/>
              </a:ext>
            </a:extLst>
          </p:cNvPr>
          <p:cNvGrpSpPr/>
          <p:nvPr/>
        </p:nvGrpSpPr>
        <p:grpSpPr>
          <a:xfrm>
            <a:off x="137160" y="59435"/>
            <a:ext cx="9935210" cy="1137285"/>
            <a:chOff x="137160" y="59435"/>
            <a:chExt cx="9935210" cy="11372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1AB5887-8C84-E65C-56F9-7A807D30DE4D}"/>
                </a:ext>
              </a:extLst>
            </p:cNvPr>
            <p:cNvSpPr/>
            <p:nvPr/>
          </p:nvSpPr>
          <p:spPr>
            <a:xfrm>
              <a:off x="562355" y="996696"/>
              <a:ext cx="9509760" cy="0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F4F8E26F-31C9-5EBF-63C1-844C92D26E2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9491E2-235D-59BB-61DB-FE9A30C24091}"/>
              </a:ext>
            </a:extLst>
          </p:cNvPr>
          <p:cNvSpPr txBox="1"/>
          <p:nvPr/>
        </p:nvSpPr>
        <p:spPr>
          <a:xfrm>
            <a:off x="89407" y="1676400"/>
            <a:ext cx="65399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Mentees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not limited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students; anyone can sign up as a mentee (no age limit)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established a list of criteria for mentors:</a:t>
            </a:r>
          </a:p>
          <a:p>
            <a:pPr lvl="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&gt;7 years outside of most recent degree</a:t>
            </a:r>
          </a:p>
          <a:p>
            <a:pPr lvl="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Currently in an active STEM related position</a:t>
            </a:r>
          </a:p>
          <a:p>
            <a:pPr lvl="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Others? Time to dedicate, length of program, 	communications in program, feedback loop</a:t>
            </a:r>
          </a:p>
          <a:p>
            <a:pPr lvl="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on designing a logo for the program</a:t>
            </a:r>
          </a:p>
          <a:p>
            <a:pPr lvl="8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plan to launch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pilot program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New Orleans and have information on the program at the POLY table and a sign-up sheet!</a:t>
            </a:r>
          </a:p>
          <a:p>
            <a:pPr lvl="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Start with only 20-30 mentors</a:t>
            </a:r>
          </a:p>
          <a:p>
            <a:pPr lvl="8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026" name="Picture 2" descr="TOGETHER: a UN Mentoring Programme | HR Portal">
            <a:extLst>
              <a:ext uri="{FF2B5EF4-FFF2-40B4-BE49-F238E27FC236}">
                <a16:creationId xmlns:a16="http://schemas.microsoft.com/office/drawing/2014/main" id="{F5A9532A-0A5F-2BDE-8D52-3D44CE236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05896"/>
            <a:ext cx="5094358" cy="40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397908-5842-9675-4155-A5C88BBA52F0}"/>
              </a:ext>
            </a:extLst>
          </p:cNvPr>
          <p:cNvSpPr/>
          <p:nvPr/>
        </p:nvSpPr>
        <p:spPr>
          <a:xfrm>
            <a:off x="8001000" y="3124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561AF1-5DEA-0EDF-2B75-F2EDE07A0DFB}"/>
              </a:ext>
            </a:extLst>
          </p:cNvPr>
          <p:cNvSpPr txBox="1"/>
          <p:nvPr/>
        </p:nvSpPr>
        <p:spPr>
          <a:xfrm>
            <a:off x="7696200" y="3286780"/>
            <a:ext cx="297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solidFill>
                  <a:srgbClr val="0432FF"/>
                </a:solidFill>
                <a:latin typeface="Cooper Black" panose="0208090404030B020404" pitchFamily="18" charset="77"/>
              </a:rPr>
              <a:t>oly</a:t>
            </a:r>
            <a:r>
              <a:rPr lang="en-US" sz="2800" dirty="0">
                <a:solidFill>
                  <a:srgbClr val="0432FF"/>
                </a:solidFill>
                <a:latin typeface="Cooper Black" panose="0208090404030B020404" pitchFamily="18" charset="77"/>
              </a:rPr>
              <a:t>(mentor)</a:t>
            </a:r>
            <a:r>
              <a:rPr lang="en-US" sz="2800" baseline="-25000" dirty="0">
                <a:solidFill>
                  <a:srgbClr val="0432FF"/>
                </a:solidFill>
                <a:latin typeface="Cooper Black" panose="0208090404030B020404" pitchFamily="18" charset="77"/>
              </a:rPr>
              <a:t>n</a:t>
            </a:r>
            <a:endParaRPr lang="en-US" sz="2800" dirty="0">
              <a:solidFill>
                <a:srgbClr val="0432FF"/>
              </a:solidFill>
              <a:latin typeface="Cooper Black" panose="0208090404030B020404" pitchFamily="18" charset="77"/>
            </a:endParaRPr>
          </a:p>
        </p:txBody>
      </p:sp>
      <p:pic>
        <p:nvPicPr>
          <p:cNvPr id="17" name="object 5">
            <a:extLst>
              <a:ext uri="{FF2B5EF4-FFF2-40B4-BE49-F238E27FC236}">
                <a16:creationId xmlns:a16="http://schemas.microsoft.com/office/drawing/2014/main" id="{B531B887-7024-92CF-29FF-679DBB18BFA3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9338" y="3124200"/>
            <a:ext cx="495406" cy="5994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663927-225B-A1AA-D0B2-19C970C46B7C}"/>
              </a:ext>
            </a:extLst>
          </p:cNvPr>
          <p:cNvSpPr txBox="1"/>
          <p:nvPr/>
        </p:nvSpPr>
        <p:spPr>
          <a:xfrm>
            <a:off x="6612721" y="2667000"/>
            <a:ext cx="1066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oper Black" panose="0208090404030B020404" pitchFamily="18" charset="77"/>
              </a:rPr>
              <a:t>TRAINING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27A7E6-A1D9-5B79-B18A-7D9360422A94}"/>
              </a:ext>
            </a:extLst>
          </p:cNvPr>
          <p:cNvSpPr txBox="1"/>
          <p:nvPr/>
        </p:nvSpPr>
        <p:spPr>
          <a:xfrm>
            <a:off x="6629400" y="4220612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oper Black" panose="0208090404030B020404" pitchFamily="18" charset="77"/>
              </a:rPr>
              <a:t>GOAL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F33F26-B3C8-F49D-9E5A-4324211E4F5A}"/>
              </a:ext>
            </a:extLst>
          </p:cNvPr>
          <p:cNvSpPr txBox="1"/>
          <p:nvPr/>
        </p:nvSpPr>
        <p:spPr>
          <a:xfrm>
            <a:off x="7924800" y="5164925"/>
            <a:ext cx="1066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oper Black" panose="0208090404030B020404" pitchFamily="18" charset="77"/>
              </a:rPr>
              <a:t>SUPPORT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BBE8CA-18B4-46D4-087E-748018628EC9}"/>
              </a:ext>
            </a:extLst>
          </p:cNvPr>
          <p:cNvSpPr txBox="1"/>
          <p:nvPr/>
        </p:nvSpPr>
        <p:spPr>
          <a:xfrm>
            <a:off x="8229600" y="2009001"/>
            <a:ext cx="1219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oper Black" panose="0208090404030B020404" pitchFamily="18" charset="77"/>
              </a:rPr>
              <a:t>MENTORING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CD8A50-A7BB-D53B-3D26-69460726D6B5}"/>
              </a:ext>
            </a:extLst>
          </p:cNvPr>
          <p:cNvSpPr txBox="1"/>
          <p:nvPr/>
        </p:nvSpPr>
        <p:spPr>
          <a:xfrm>
            <a:off x="9675755" y="5149060"/>
            <a:ext cx="10965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oper Black" panose="0208090404030B020404" pitchFamily="18" charset="77"/>
              </a:rPr>
              <a:t>COACHING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1636C3-B6BF-211A-25A4-FCB98E1A9847}"/>
              </a:ext>
            </a:extLst>
          </p:cNvPr>
          <p:cNvSpPr txBox="1"/>
          <p:nvPr/>
        </p:nvSpPr>
        <p:spPr>
          <a:xfrm>
            <a:off x="9690607" y="2009001"/>
            <a:ext cx="1066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oper Black" panose="0208090404030B020404" pitchFamily="18" charset="77"/>
              </a:rPr>
              <a:t>ADVISE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083C3C-C8C4-12BF-DC09-EF7ACAF37AAD}"/>
              </a:ext>
            </a:extLst>
          </p:cNvPr>
          <p:cNvSpPr txBox="1"/>
          <p:nvPr/>
        </p:nvSpPr>
        <p:spPr>
          <a:xfrm>
            <a:off x="10972800" y="2895600"/>
            <a:ext cx="1066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oper Black" panose="0208090404030B020404" pitchFamily="18" charset="77"/>
              </a:rPr>
              <a:t>SUCCESS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6943EC-5667-E605-6F02-784EADE2C2ED}"/>
              </a:ext>
            </a:extLst>
          </p:cNvPr>
          <p:cNvSpPr txBox="1"/>
          <p:nvPr/>
        </p:nvSpPr>
        <p:spPr>
          <a:xfrm>
            <a:off x="10772259" y="4166149"/>
            <a:ext cx="12614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oper Black" panose="0208090404030B020404" pitchFamily="18" charset="77"/>
              </a:rPr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20096438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4050" y="408975"/>
            <a:ext cx="103921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Membership</a:t>
            </a:r>
            <a:r>
              <a:rPr spc="-35" dirty="0"/>
              <a:t> </a:t>
            </a:r>
            <a:r>
              <a:rPr dirty="0"/>
              <a:t>drive</a:t>
            </a:r>
            <a:r>
              <a:rPr spc="-55" dirty="0"/>
              <a:t> </a:t>
            </a:r>
            <a:r>
              <a:rPr dirty="0"/>
              <a:t>activities</a:t>
            </a:r>
            <a:r>
              <a:rPr spc="-30" dirty="0"/>
              <a:t> </a:t>
            </a:r>
            <a:r>
              <a:rPr dirty="0"/>
              <a:t>–</a:t>
            </a:r>
            <a:r>
              <a:rPr spc="-155" dirty="0"/>
              <a:t> </a:t>
            </a:r>
            <a:r>
              <a:rPr dirty="0"/>
              <a:t>ACS</a:t>
            </a:r>
            <a:r>
              <a:rPr spc="-55" dirty="0"/>
              <a:t> </a:t>
            </a:r>
            <a:r>
              <a:rPr lang="en-US" spc="-10" dirty="0"/>
              <a:t>New Orleans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137160" y="59435"/>
            <a:ext cx="9935210" cy="1137285"/>
            <a:chOff x="137160" y="59435"/>
            <a:chExt cx="9935210" cy="1137285"/>
          </a:xfrm>
        </p:grpSpPr>
        <p:sp>
          <p:nvSpPr>
            <p:cNvPr id="4" name="object 4"/>
            <p:cNvSpPr/>
            <p:nvPr/>
          </p:nvSpPr>
          <p:spPr>
            <a:xfrm>
              <a:off x="562355" y="996696"/>
              <a:ext cx="9509760" cy="0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62355" y="1458036"/>
            <a:ext cx="6532245" cy="480009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085" marR="5080" indent="-287020">
              <a:lnSpc>
                <a:spcPts val="2590"/>
              </a:lnSpc>
              <a:spcBef>
                <a:spcPts val="1000"/>
              </a:spcBef>
              <a:buChar char="•"/>
              <a:tabLst>
                <a:tab pos="299085" algn="l"/>
              </a:tabLst>
            </a:pPr>
            <a:r>
              <a:rPr lang="en-US" sz="2000" dirty="0">
                <a:latin typeface="Arial"/>
                <a:cs typeface="Arial"/>
              </a:rPr>
              <a:t>Student chapters to ”host” membership tables at ACS meetings (FAMU/FSU assigned for New Orleans, CSU for Denver)</a:t>
            </a:r>
          </a:p>
          <a:p>
            <a:pPr marL="299085" marR="5080" indent="-287020">
              <a:lnSpc>
                <a:spcPts val="2590"/>
              </a:lnSpc>
              <a:spcBef>
                <a:spcPts val="1000"/>
              </a:spcBef>
              <a:buChar char="•"/>
              <a:tabLst>
                <a:tab pos="299085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299085" marR="5080" indent="-287020">
              <a:lnSpc>
                <a:spcPts val="2590"/>
              </a:lnSpc>
              <a:spcBef>
                <a:spcPts val="1000"/>
              </a:spcBef>
              <a:buChar char="•"/>
              <a:tabLst>
                <a:tab pos="299085" algn="l"/>
              </a:tabLst>
            </a:pPr>
            <a:r>
              <a:rPr sz="2000" dirty="0">
                <a:latin typeface="Arial"/>
                <a:cs typeface="Arial"/>
              </a:rPr>
              <a:t>Attending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poster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sessions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recruiting </a:t>
            </a:r>
            <a:r>
              <a:rPr sz="2000" dirty="0">
                <a:latin typeface="Arial"/>
                <a:cs typeface="Arial"/>
              </a:rPr>
              <a:t>members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pins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cards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really </a:t>
            </a:r>
            <a:r>
              <a:rPr sz="2000" dirty="0">
                <a:latin typeface="Arial"/>
                <a:cs typeface="Arial"/>
              </a:rPr>
              <a:t>d</a:t>
            </a:r>
            <a:r>
              <a:rPr lang="en-US" sz="2000" dirty="0">
                <a:latin typeface="Arial"/>
                <a:cs typeface="Arial"/>
              </a:rPr>
              <a:t>oes make a difference!</a:t>
            </a:r>
          </a:p>
          <a:p>
            <a:pPr marL="299085" marR="5080" indent="-287020">
              <a:lnSpc>
                <a:spcPts val="2590"/>
              </a:lnSpc>
              <a:spcBef>
                <a:spcPts val="1000"/>
              </a:spcBef>
              <a:buChar char="•"/>
              <a:tabLst>
                <a:tab pos="299085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299085" marR="5080" indent="-287020">
              <a:lnSpc>
                <a:spcPts val="2590"/>
              </a:lnSpc>
              <a:spcBef>
                <a:spcPts val="1000"/>
              </a:spcBef>
              <a:buChar char="•"/>
              <a:tabLst>
                <a:tab pos="299085" algn="l"/>
              </a:tabLst>
            </a:pPr>
            <a:r>
              <a:rPr lang="en-US" sz="2000" dirty="0">
                <a:solidFill>
                  <a:srgbClr val="0432FF"/>
                </a:solidFill>
                <a:latin typeface="Arial"/>
                <a:cs typeface="Arial"/>
              </a:rPr>
              <a:t>The student social will be “cancelled” and merged with the PMSE Centennial Event on Monday evening.</a:t>
            </a:r>
          </a:p>
          <a:p>
            <a:pPr marL="299085" marR="5080" lvl="8" indent="-287020">
              <a:lnSpc>
                <a:spcPts val="2590"/>
              </a:lnSpc>
              <a:spcBef>
                <a:spcPts val="1000"/>
              </a:spcBef>
              <a:buChar char="•"/>
              <a:tabLst>
                <a:tab pos="299085" algn="l"/>
              </a:tabLst>
            </a:pPr>
            <a:r>
              <a:rPr lang="en-US" sz="2000" i="1" dirty="0">
                <a:solidFill>
                  <a:srgbClr val="0432FF"/>
                </a:solidFill>
                <a:latin typeface="Arial"/>
                <a:cs typeface="Arial"/>
              </a:rPr>
              <a:t>Bourbon street drinkery</a:t>
            </a:r>
          </a:p>
          <a:p>
            <a:pPr marL="299085" marR="5080" lvl="8" indent="-287020">
              <a:lnSpc>
                <a:spcPts val="2590"/>
              </a:lnSpc>
              <a:spcBef>
                <a:spcPts val="1000"/>
              </a:spcBef>
              <a:buChar char="•"/>
              <a:tabLst>
                <a:tab pos="299085" algn="l"/>
              </a:tabLst>
            </a:pPr>
            <a:r>
              <a:rPr lang="en-US" sz="2000" i="1" dirty="0">
                <a:solidFill>
                  <a:srgbClr val="0432FF"/>
                </a:solidFill>
                <a:latin typeface="Arial"/>
                <a:cs typeface="Arial"/>
              </a:rPr>
              <a:t>Monday 3/18, 5:30-7:30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8350" y="1873903"/>
            <a:ext cx="3357371" cy="26654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925077" y="5004541"/>
            <a:ext cx="370456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26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ACS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New Orleans: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Monday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Night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 err="1">
                <a:latin typeface="Arial"/>
                <a:cs typeface="Arial"/>
              </a:rPr>
              <a:t>SciM</a:t>
            </a:r>
            <a:r>
              <a:rPr lang="en-US" sz="1800" spc="-10" dirty="0" err="1">
                <a:latin typeface="Arial"/>
                <a:cs typeface="Arial"/>
              </a:rPr>
              <a:t>ix</a:t>
            </a:r>
            <a:r>
              <a:rPr lang="en-US" sz="1800" spc="-10" dirty="0">
                <a:latin typeface="Arial"/>
                <a:cs typeface="Arial"/>
              </a:rPr>
              <a:t>, PMSE Centennial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Tuesday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Poster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Session</a:t>
            </a:r>
            <a:r>
              <a:rPr lang="en-US" sz="1800" spc="-10" dirty="0">
                <a:latin typeface="Arial"/>
                <a:cs typeface="Arial"/>
              </a:rPr>
              <a:t>s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>
            <a:extLst>
              <a:ext uri="{FF2B5EF4-FFF2-40B4-BE49-F238E27FC236}">
                <a16:creationId xmlns:a16="http://schemas.microsoft.com/office/drawing/2014/main" id="{D970099B-7F4D-F284-4514-1E8F012412A8}"/>
              </a:ext>
            </a:extLst>
          </p:cNvPr>
          <p:cNvGrpSpPr/>
          <p:nvPr/>
        </p:nvGrpSpPr>
        <p:grpSpPr>
          <a:xfrm>
            <a:off x="137160" y="59435"/>
            <a:ext cx="9935210" cy="1137285"/>
            <a:chOff x="137160" y="59435"/>
            <a:chExt cx="9935210" cy="113728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C27B435-9019-E8AF-CB82-A6E383E8F2F7}"/>
                </a:ext>
              </a:extLst>
            </p:cNvPr>
            <p:cNvSpPr/>
            <p:nvPr/>
          </p:nvSpPr>
          <p:spPr>
            <a:xfrm>
              <a:off x="562355" y="996696"/>
              <a:ext cx="9509760" cy="0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1EC49E77-ED7C-B3F3-B0A6-15348C83228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sp>
        <p:nvSpPr>
          <p:cNvPr id="7" name="object 2">
            <a:extLst>
              <a:ext uri="{FF2B5EF4-FFF2-40B4-BE49-F238E27FC236}">
                <a16:creationId xmlns:a16="http://schemas.microsoft.com/office/drawing/2014/main" id="{82D77B9A-EF4B-EFD4-591B-C95BF3DE2E22}"/>
              </a:ext>
            </a:extLst>
          </p:cNvPr>
          <p:cNvSpPr txBox="1">
            <a:spLocks/>
          </p:cNvSpPr>
          <p:nvPr/>
        </p:nvSpPr>
        <p:spPr>
          <a:xfrm>
            <a:off x="1114050" y="408975"/>
            <a:ext cx="103921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800" b="1" spc="-10" dirty="0"/>
              <a:t>Special Events - Denver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5550F-D310-2891-3708-5E3FA05C311D}"/>
              </a:ext>
            </a:extLst>
          </p:cNvPr>
          <p:cNvSpPr txBox="1"/>
          <p:nvPr/>
        </p:nvSpPr>
        <p:spPr>
          <a:xfrm>
            <a:off x="562355" y="1316534"/>
            <a:ext cx="111724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Launch POLY mentor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Student social in collaboration with The North Face – Host at TNF labs event space in </a:t>
            </a:r>
            <a:r>
              <a:rPr lang="en-US" sz="2800" dirty="0" err="1"/>
              <a:t>RiNo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Additional support from BOTTLE/NREL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PickAxe</a:t>
            </a:r>
            <a:r>
              <a:rPr lang="en-US" sz="2800" dirty="0"/>
              <a:t> workshop by Linda </a:t>
            </a:r>
            <a:r>
              <a:rPr lang="en-US" sz="2800" dirty="0" err="1"/>
              <a:t>Broadbelt</a:t>
            </a:r>
            <a:r>
              <a:rPr lang="en-US" sz="2800" dirty="0"/>
              <a:t>, Northwester University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Potential NREL tours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432FF"/>
                </a:solidFill>
              </a:rPr>
              <a:t>Other ideas?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04E7FD6-F642-3AD9-799F-051C42B77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716" y="2978948"/>
            <a:ext cx="2761951" cy="1690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335279-B302-7F07-5256-DB6874EF31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600" y="5572167"/>
            <a:ext cx="2653785" cy="799838"/>
          </a:xfrm>
          <a:prstGeom prst="rect">
            <a:avLst/>
          </a:prstGeom>
        </p:spPr>
      </p:pic>
      <p:pic>
        <p:nvPicPr>
          <p:cNvPr id="11" name="Picture 2" descr="The North Face Logo and symbol, meaning, history, PNG, brand">
            <a:extLst>
              <a:ext uri="{FF2B5EF4-FFF2-40B4-BE49-F238E27FC236}">
                <a16:creationId xmlns:a16="http://schemas.microsoft.com/office/drawing/2014/main" id="{2ED67103-2A0A-C4C6-FA4A-6ECBEBBE4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204" y="1280648"/>
            <a:ext cx="1912976" cy="101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03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2887</TotalTime>
  <Words>577</Words>
  <Application>Microsoft Macintosh PowerPoint</Application>
  <PresentationFormat>Widescreen</PresentationFormat>
  <Paragraphs>115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Cooper Black</vt:lpstr>
      <vt:lpstr>Google Sans</vt:lpstr>
      <vt:lpstr>Office Theme</vt:lpstr>
      <vt:lpstr>Membership Budget </vt:lpstr>
      <vt:lpstr>Student Chapter Updates</vt:lpstr>
      <vt:lpstr>Student Chapter Updates</vt:lpstr>
      <vt:lpstr>Poly(mentor)n</vt:lpstr>
      <vt:lpstr>Membership drive activities – ACS New Orleans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Carlee</dc:creator>
  <cp:lastModifiedBy>Knauer, Katrina</cp:lastModifiedBy>
  <cp:revision>12</cp:revision>
  <dcterms:created xsi:type="dcterms:W3CDTF">2024-01-18T15:51:36Z</dcterms:created>
  <dcterms:modified xsi:type="dcterms:W3CDTF">2024-03-17T15:37:08Z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2023-02-14T00:00:00Z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2024-01-18T00:00:00Z</vt:filetime>
  </property>
  <property fmtid="{D5CDD505-2E9C-101B-9397-08002B2CF9AE}" pid="5" name="Producer">
    <vt:lpwstr>Adobe PDF Library 22.3.90</vt:lpwstr>
  </property>
  <property fmtid="{D5CDD505-2E9C-101B-9397-08002B2CF9AE}" pid="6" name="MSIP_Label_95965d95-ecc0-4720-b759-1f33c42ed7da_Enabled">
    <vt:lpwstr>true</vt:lpwstr>
  </property>
  <property fmtid="{D5CDD505-2E9C-101B-9397-08002B2CF9AE}" pid="7" name="MSIP_Label_95965d95-ecc0-4720-b759-1f33c42ed7da_SetDate">
    <vt:lpwstr>2024-01-22T18:20:09Z</vt:lpwstr>
  </property>
  <property fmtid="{D5CDD505-2E9C-101B-9397-08002B2CF9AE}" pid="8" name="MSIP_Label_95965d95-ecc0-4720-b759-1f33c42ed7da_Method">
    <vt:lpwstr>Standard</vt:lpwstr>
  </property>
  <property fmtid="{D5CDD505-2E9C-101B-9397-08002B2CF9AE}" pid="9" name="MSIP_Label_95965d95-ecc0-4720-b759-1f33c42ed7da_Name">
    <vt:lpwstr>General</vt:lpwstr>
  </property>
  <property fmtid="{D5CDD505-2E9C-101B-9397-08002B2CF9AE}" pid="10" name="MSIP_Label_95965d95-ecc0-4720-b759-1f33c42ed7da_SiteId">
    <vt:lpwstr>a0f29d7e-28cd-4f54-8442-7885aee7c080</vt:lpwstr>
  </property>
  <property fmtid="{D5CDD505-2E9C-101B-9397-08002B2CF9AE}" pid="11" name="MSIP_Label_95965d95-ecc0-4720-b759-1f33c42ed7da_ActionId">
    <vt:lpwstr>8acc5dd3-4144-4bb3-9ac9-de5bf3c3d4f2</vt:lpwstr>
  </property>
  <property fmtid="{D5CDD505-2E9C-101B-9397-08002B2CF9AE}" pid="12" name="MSIP_Label_95965d95-ecc0-4720-b759-1f33c42ed7da_ContentBits">
    <vt:lpwstr>0</vt:lpwstr>
  </property>
</Properties>
</file>