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79" r:id="rId3"/>
  </p:sldMasterIdLst>
  <p:notesMasterIdLst>
    <p:notesMasterId r:id="rId17"/>
  </p:notesMasterIdLst>
  <p:sldIdLst>
    <p:sldId id="256" r:id="rId4"/>
    <p:sldId id="258" r:id="rId5"/>
    <p:sldId id="762" r:id="rId6"/>
    <p:sldId id="763" r:id="rId7"/>
    <p:sldId id="764" r:id="rId8"/>
    <p:sldId id="765" r:id="rId9"/>
    <p:sldId id="766" r:id="rId10"/>
    <p:sldId id="768" r:id="rId11"/>
    <p:sldId id="767" r:id="rId12"/>
    <p:sldId id="769" r:id="rId13"/>
    <p:sldId id="770" r:id="rId14"/>
    <p:sldId id="771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Social Media Growth 2016 - 2022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Twitter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796</c:v>
                </c:pt>
                <c:pt idx="1">
                  <c:v>1210</c:v>
                </c:pt>
                <c:pt idx="2">
                  <c:v>2758</c:v>
                </c:pt>
                <c:pt idx="3">
                  <c:v>3527</c:v>
                </c:pt>
                <c:pt idx="4">
                  <c:v>4091</c:v>
                </c:pt>
                <c:pt idx="5">
                  <c:v>4382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DD-B343-A094-02D3C4A8CB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Facebook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2113</c:v>
                </c:pt>
                <c:pt idx="1">
                  <c:v>2169</c:v>
                </c:pt>
                <c:pt idx="2">
                  <c:v>2511</c:v>
                </c:pt>
                <c:pt idx="3">
                  <c:v>2532</c:v>
                </c:pt>
                <c:pt idx="4">
                  <c:v>2535</c:v>
                </c:pt>
                <c:pt idx="5">
                  <c:v>2573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DD-B343-A094-02D3C4A8CB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LinkedIn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1089</c:v>
                </c:pt>
                <c:pt idx="1">
                  <c:v>1087</c:v>
                </c:pt>
                <c:pt idx="2">
                  <c:v>1092</c:v>
                </c:pt>
                <c:pt idx="3">
                  <c:v>1106</c:v>
                </c:pt>
                <c:pt idx="4">
                  <c:v>1107</c:v>
                </c:pt>
                <c:pt idx="5">
                  <c:v>1150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DD-B343-A094-02D3C4A8C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72743664"/>
        <c:axId val="872739920"/>
      </c:barChart>
      <c:catAx>
        <c:axId val="87274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2739920"/>
        <c:crosses val="autoZero"/>
        <c:auto val="1"/>
        <c:lblAlgn val="ctr"/>
        <c:lblOffset val="100"/>
        <c:noMultiLvlLbl val="0"/>
      </c:catAx>
      <c:valAx>
        <c:axId val="87273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274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25A92-38EE-5342-BFE5-F93755FA44C2}" type="datetimeFigureOut">
              <a:rPr lang="en-US" smtClean="0"/>
              <a:t>8/21/22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0EDEC-7542-D949-826F-27892539A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4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9788E1-205D-B647-BF5E-F7A90F4C4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886"/>
            <a:ext cx="12192000" cy="6853115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1828800" y="2195118"/>
            <a:ext cx="9449039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0" i="0">
                <a:solidFill>
                  <a:srgbClr val="282B2E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828800" y="3051157"/>
            <a:ext cx="5561402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1834717" y="3498972"/>
            <a:ext cx="2473252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 b="0" i="0">
                <a:solidFill>
                  <a:srgbClr val="282B2E"/>
                </a:solidFill>
                <a:latin typeface="+mn-lt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593A9F-0FD1-6949-B634-94A192112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243"/>
            <a:ext cx="914639" cy="68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7669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E563F0C-8F38-6248-ABD4-D704B74B3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43"/>
            <a:ext cx="12192000" cy="58147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99C8A9-9AF8-0746-9A8C-97FA988E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15" y="208006"/>
            <a:ext cx="11633054" cy="8128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7011EA2-C4C4-5545-94F3-F7A89496018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363011"/>
            <a:ext cx="11165173" cy="42460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  <a:cs typeface="Arial" panose="020B0604020202020204" pitchFamily="34" charset="0"/>
              </a:defRPr>
            </a:lvl1pPr>
            <a:lvl2pPr>
              <a:defRPr b="0" i="0">
                <a:latin typeface="+mn-lt"/>
                <a:cs typeface="Arial" panose="020B0604020202020204" pitchFamily="34" charset="0"/>
              </a:defRPr>
            </a:lvl2pPr>
            <a:lvl3pPr>
              <a:defRPr b="0" i="0">
                <a:latin typeface="+mn-lt"/>
                <a:cs typeface="Arial" panose="020B0604020202020204" pitchFamily="34" charset="0"/>
              </a:defRPr>
            </a:lvl3pPr>
            <a:lvl4pPr>
              <a:defRPr b="0" i="0">
                <a:latin typeface="+mn-lt"/>
                <a:cs typeface="Arial" panose="020B0604020202020204" pitchFamily="34" charset="0"/>
              </a:defRPr>
            </a:lvl4pPr>
            <a:lvl5pPr>
              <a:defRPr b="0" i="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EB3047-2D60-0040-AB65-F6F145B7A09A}"/>
              </a:ext>
            </a:extLst>
          </p:cNvPr>
          <p:cNvCxnSpPr/>
          <p:nvPr userDrawn="1"/>
        </p:nvCxnSpPr>
        <p:spPr>
          <a:xfrm>
            <a:off x="477615" y="921654"/>
            <a:ext cx="5298525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BE24182-177C-8C4C-AF56-4135F47CA457}"/>
              </a:ext>
            </a:extLst>
          </p:cNvPr>
          <p:cNvSpPr txBox="1">
            <a:spLocks/>
          </p:cNvSpPr>
          <p:nvPr userDrawn="1"/>
        </p:nvSpPr>
        <p:spPr>
          <a:xfrm>
            <a:off x="11507262" y="6529344"/>
            <a:ext cx="603407" cy="2413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1100">
                <a:solidFill>
                  <a:schemeClr val="tx2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1100" dirty="0">
              <a:solidFill>
                <a:schemeClr val="tx2"/>
              </a:solidFill>
              <a:latin typeface="Franklin Gothic 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0624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2E773C-4812-204C-8F30-FD29DAF234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443"/>
            <a:ext cx="12192000" cy="685311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29533" y="3257084"/>
            <a:ext cx="11462467" cy="115056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B392F8-4CBD-8E4D-B0A7-728EE0EE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34" y="2397901"/>
            <a:ext cx="10515163" cy="67990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898003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BC3DA3-3B06-CB48-A17F-5208E69E33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42"/>
            <a:ext cx="12192000" cy="6855558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29533" y="3257084"/>
            <a:ext cx="11462467" cy="115056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D97D44-49F6-0F41-B427-D8597A800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533" y="2408874"/>
            <a:ext cx="9449039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0" i="0">
                <a:solidFill>
                  <a:srgbClr val="282B2E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43971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97553" y="547061"/>
            <a:ext cx="6141829" cy="1797768"/>
          </a:xfrm>
        </p:spPr>
        <p:txBody>
          <a:bodyPr anchor="b" anchorCtr="0">
            <a:noAutofit/>
          </a:bodyPr>
          <a:lstStyle>
            <a:lvl1pPr marL="0" indent="0">
              <a:buNone/>
              <a:defRPr sz="5331" baseline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Q&amp;A or Thank You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988864" y="2585416"/>
            <a:ext cx="660754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4897557" y="2759472"/>
            <a:ext cx="2822223" cy="471813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l">
              <a:spcBef>
                <a:spcPts val="1600"/>
              </a:spcBef>
              <a:spcAft>
                <a:spcPts val="800"/>
              </a:spcAft>
            </a:pPr>
            <a:r>
              <a:rPr lang="en-US" sz="2399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99" b="1" dirty="0">
                <a:solidFill>
                  <a:srgbClr val="333333"/>
                </a:solidFill>
                <a:latin typeface="+mn-lt"/>
                <a:cs typeface="Arial" panose="020B0604020202020204" pitchFamily="34" charset="0"/>
              </a:rPr>
              <a:t>www.bottle.org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DB59A48-C90C-4961-9041-3C5686111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2637" y="4272584"/>
            <a:ext cx="3578359" cy="218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2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BEADBCB-518E-4842-91AE-E43EA441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15" y="208006"/>
            <a:ext cx="11633054" cy="8128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6342302-3950-6649-A2D2-CDEEE3ED64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6" y="1363011"/>
            <a:ext cx="11165173" cy="42460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ED48C1-30D2-3745-BEF5-D7FC47C31BB3}"/>
              </a:ext>
            </a:extLst>
          </p:cNvPr>
          <p:cNvCxnSpPr/>
          <p:nvPr userDrawn="1"/>
        </p:nvCxnSpPr>
        <p:spPr>
          <a:xfrm>
            <a:off x="477616" y="921654"/>
            <a:ext cx="5298525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352B566-7F50-4485-94EF-CC4789925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9674" y="6481766"/>
            <a:ext cx="274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C5CDA-8FE6-4552-B1E8-34D23A60D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9707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69DC2-5DF5-436C-A0B7-5E517DFA9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84" y="596900"/>
            <a:ext cx="10834234" cy="1093788"/>
          </a:xfrm>
          <a:prstGeom prst="rect">
            <a:avLst/>
          </a:prstGeom>
        </p:spPr>
        <p:txBody>
          <a:bodyPr lIns="0"/>
          <a:lstStyle>
            <a:lvl1pPr>
              <a:defRPr sz="3999">
                <a:solidFill>
                  <a:srgbClr val="0A7AB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0CF89-A59B-478C-8079-9C7714472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83" y="6280152"/>
            <a:ext cx="7715817" cy="365125"/>
          </a:xfrm>
          <a:prstGeom prst="rect">
            <a:avLst/>
          </a:prstGeom>
        </p:spPr>
        <p:txBody>
          <a:bodyPr lIns="0" anchor="ctr"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C44C8-38F3-402E-A400-51AE4461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521" y="317500"/>
            <a:ext cx="416492" cy="279400"/>
          </a:xfrm>
          <a:prstGeom prst="rect">
            <a:avLst/>
          </a:prstGeom>
        </p:spPr>
        <p:txBody>
          <a:bodyPr lIns="0" anchor="b"/>
          <a:lstStyle>
            <a:lvl1pPr>
              <a:defRPr sz="1200">
                <a:solidFill>
                  <a:srgbClr val="0C98EE"/>
                </a:solidFill>
              </a:defRPr>
            </a:lvl1pPr>
          </a:lstStyle>
          <a:p>
            <a:r>
              <a:rPr lang="id-ID"/>
              <a:t>0</a:t>
            </a:r>
            <a:fld id="{6EF793C2-D6D9-4323-AEFD-D8502224CD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08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417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476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2BCAB2-87E2-4C65-8875-6FDDC96854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3654919-311D-422D-BE90-E4E396AACD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688" y="1367972"/>
            <a:ext cx="10625137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198755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9C1C384-41F2-427E-94C8-AC3FD5B95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67AB21-2F20-42D0-908A-29E1AEEA27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688" y="1367973"/>
            <a:ext cx="5203825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3470E48-E87B-4C8F-906E-0067B902B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67972"/>
            <a:ext cx="5203825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26979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44E1CD9-D142-3F4B-A94D-B02CAB4D0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90010"/>
            <a:ext cx="12192000" cy="3679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EADBCB-518E-4842-91AE-E43EA441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15" y="208006"/>
            <a:ext cx="11633054" cy="8128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6342302-3950-6649-A2D2-CDEEE3ED64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363011"/>
            <a:ext cx="11165173" cy="42460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  <a:cs typeface="Arial" panose="020B0604020202020204" pitchFamily="34" charset="0"/>
              </a:defRPr>
            </a:lvl1pPr>
            <a:lvl2pPr>
              <a:defRPr b="0" i="0">
                <a:latin typeface="+mn-lt"/>
                <a:cs typeface="Arial" panose="020B0604020202020204" pitchFamily="34" charset="0"/>
              </a:defRPr>
            </a:lvl2pPr>
            <a:lvl3pPr>
              <a:defRPr b="0" i="0">
                <a:latin typeface="+mn-lt"/>
                <a:cs typeface="Arial" panose="020B0604020202020204" pitchFamily="34" charset="0"/>
              </a:defRPr>
            </a:lvl3pPr>
            <a:lvl4pPr>
              <a:defRPr b="0" i="0">
                <a:latin typeface="+mn-lt"/>
                <a:cs typeface="Arial" panose="020B0604020202020204" pitchFamily="34" charset="0"/>
              </a:defRPr>
            </a:lvl4pPr>
            <a:lvl5pPr>
              <a:defRPr b="0" i="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ED48C1-30D2-3745-BEF5-D7FC47C31BB3}"/>
              </a:ext>
            </a:extLst>
          </p:cNvPr>
          <p:cNvCxnSpPr/>
          <p:nvPr userDrawn="1"/>
        </p:nvCxnSpPr>
        <p:spPr>
          <a:xfrm>
            <a:off x="477615" y="921654"/>
            <a:ext cx="5298525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FF8B279-91AC-654D-96A3-C5031B1E8F81}"/>
              </a:ext>
            </a:extLst>
          </p:cNvPr>
          <p:cNvSpPr txBox="1">
            <a:spLocks/>
          </p:cNvSpPr>
          <p:nvPr userDrawn="1"/>
        </p:nvSpPr>
        <p:spPr>
          <a:xfrm>
            <a:off x="11507262" y="6553355"/>
            <a:ext cx="603407" cy="2413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1100">
                <a:solidFill>
                  <a:schemeClr val="tx2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1100" dirty="0">
              <a:solidFill>
                <a:schemeClr val="tx2"/>
              </a:solidFill>
              <a:latin typeface="Franklin Gothic 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4778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865C45B8-F997-4807-8C67-7E2F9177F6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629C293-EF02-4E92-964E-968B7FE1F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771" y="1367631"/>
            <a:ext cx="4928054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C569325-81B5-40AC-87F5-546323E63A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4688" y="1367631"/>
            <a:ext cx="5479368" cy="412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5994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BEADBCB-518E-4842-91AE-E43EA441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15" y="208006"/>
            <a:ext cx="11633054" cy="8128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6342302-3950-6649-A2D2-CDEEE3ED64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363011"/>
            <a:ext cx="11165173" cy="42460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  <a:cs typeface="Arial" panose="020B0604020202020204" pitchFamily="34" charset="0"/>
              </a:defRPr>
            </a:lvl1pPr>
            <a:lvl2pPr>
              <a:defRPr b="0" i="0">
                <a:latin typeface="+mn-lt"/>
                <a:cs typeface="Arial" panose="020B0604020202020204" pitchFamily="34" charset="0"/>
              </a:defRPr>
            </a:lvl2pPr>
            <a:lvl3pPr>
              <a:defRPr b="0" i="0">
                <a:latin typeface="+mn-lt"/>
                <a:cs typeface="Arial" panose="020B0604020202020204" pitchFamily="34" charset="0"/>
              </a:defRPr>
            </a:lvl3pPr>
            <a:lvl4pPr>
              <a:defRPr b="0" i="0">
                <a:latin typeface="+mn-lt"/>
                <a:cs typeface="Arial" panose="020B0604020202020204" pitchFamily="34" charset="0"/>
              </a:defRPr>
            </a:lvl4pPr>
            <a:lvl5pPr>
              <a:defRPr b="0" i="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ED48C1-30D2-3745-BEF5-D7FC47C31BB3}"/>
              </a:ext>
            </a:extLst>
          </p:cNvPr>
          <p:cNvCxnSpPr/>
          <p:nvPr userDrawn="1"/>
        </p:nvCxnSpPr>
        <p:spPr>
          <a:xfrm>
            <a:off x="477615" y="921654"/>
            <a:ext cx="5298525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FF8B279-91AC-654D-96A3-C5031B1E8F81}"/>
              </a:ext>
            </a:extLst>
          </p:cNvPr>
          <p:cNvSpPr txBox="1">
            <a:spLocks/>
          </p:cNvSpPr>
          <p:nvPr userDrawn="1"/>
        </p:nvSpPr>
        <p:spPr>
          <a:xfrm>
            <a:off x="11507262" y="6553355"/>
            <a:ext cx="603407" cy="2413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1100">
                <a:solidFill>
                  <a:schemeClr val="tx2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1100" dirty="0">
              <a:solidFill>
                <a:schemeClr val="tx2"/>
              </a:solidFill>
              <a:latin typeface="Franklin Gothic 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46767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40FA52-706D-DC4D-81DD-5E2DAAD07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540" y="-3448"/>
            <a:ext cx="4512360" cy="65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403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44E1CD9-D142-3F4B-A94D-B02CAB4D0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3" y="2070"/>
            <a:ext cx="12192000" cy="367990"/>
          </a:xfrm>
          <a:prstGeom prst="rect">
            <a:avLst/>
          </a:prstGeom>
        </p:spPr>
      </p:pic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500BB38C-FB7E-9A4F-A766-2C168C7CD1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7615" y="2273265"/>
            <a:ext cx="5618385" cy="15439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logo here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9CF135AC-224A-C44A-80CC-E122D4AF2AF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7615" y="4249022"/>
            <a:ext cx="5618385" cy="15439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logo here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18638D08-A959-F046-9DD9-6278FEC96B1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834834" y="2273265"/>
            <a:ext cx="1416992" cy="15439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599162B1-FEA3-A44A-BA44-3DEBBA5552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582447" y="2273265"/>
            <a:ext cx="1416992" cy="15439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34523073-C428-694A-BD73-5A9081CB042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297393" y="2273265"/>
            <a:ext cx="1416992" cy="15439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5CF91DDC-358E-EF4D-980E-3C4965A3398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34834" y="4265351"/>
            <a:ext cx="1416992" cy="15439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E0705DAA-3BE2-ED46-9C74-074688705DF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582447" y="4265351"/>
            <a:ext cx="1416992" cy="15439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18920F82-83DB-1B4F-B303-BE0D010AC4A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297393" y="4265351"/>
            <a:ext cx="1416992" cy="15439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42A75FA-D10E-6745-95E5-EC5720798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16" y="943641"/>
            <a:ext cx="11633054" cy="8128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9BD9487-6644-3143-8EAB-4A35036D7118}"/>
              </a:ext>
            </a:extLst>
          </p:cNvPr>
          <p:cNvSpPr txBox="1">
            <a:spLocks/>
          </p:cNvSpPr>
          <p:nvPr userDrawn="1"/>
        </p:nvSpPr>
        <p:spPr>
          <a:xfrm>
            <a:off x="11341083" y="6408694"/>
            <a:ext cx="603407" cy="2413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1100">
                <a:solidFill>
                  <a:schemeClr val="tx2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1100" dirty="0">
              <a:solidFill>
                <a:schemeClr val="tx2"/>
              </a:solidFill>
              <a:latin typeface="Franklin Gothic 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9766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44E1CD9-D142-3F4B-A94D-B02CAB4D0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3" y="2070"/>
            <a:ext cx="12192000" cy="367990"/>
          </a:xfrm>
          <a:prstGeom prst="rect">
            <a:avLst/>
          </a:prstGeom>
        </p:spPr>
      </p:pic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8A42FAB0-DBC1-CC45-86B4-CADAC090B00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03494" y="2130880"/>
            <a:ext cx="3251759" cy="132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D3F3D5C8-E49D-AB40-928E-849B16BA48B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7615" y="2130880"/>
            <a:ext cx="1271906" cy="1328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2A6B1B48-9138-D74C-A452-71CAD60FA2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03494" y="3731080"/>
            <a:ext cx="3251759" cy="132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E29930A1-3DDE-C841-B8A7-630E73301A4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7615" y="3731080"/>
            <a:ext cx="1271906" cy="1328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7151CD8E-2AEB-B546-A4B8-031FAB67ADA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103494" y="5298623"/>
            <a:ext cx="3251759" cy="132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F5AE1CC6-3C86-6545-9F72-597CDE6D14A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77615" y="5298623"/>
            <a:ext cx="1271906" cy="1328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id="{C9C6A824-7F6F-BA41-B3EB-74A1C4D9F3E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991902" y="2139045"/>
            <a:ext cx="3251759" cy="132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2" name="Content Placeholder 6">
            <a:extLst>
              <a:ext uri="{FF2B5EF4-FFF2-40B4-BE49-F238E27FC236}">
                <a16:creationId xmlns:a16="http://schemas.microsoft.com/office/drawing/2014/main" id="{D0EA59CA-1675-FE4B-9D93-93FF2946103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406430" y="2130880"/>
            <a:ext cx="1271906" cy="1328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43" name="Content Placeholder 6">
            <a:extLst>
              <a:ext uri="{FF2B5EF4-FFF2-40B4-BE49-F238E27FC236}">
                <a16:creationId xmlns:a16="http://schemas.microsoft.com/office/drawing/2014/main" id="{D418FA1C-2C27-704D-91E7-1E5BB6801B7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991902" y="3739245"/>
            <a:ext cx="3251759" cy="132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4" name="Content Placeholder 6">
            <a:extLst>
              <a:ext uri="{FF2B5EF4-FFF2-40B4-BE49-F238E27FC236}">
                <a16:creationId xmlns:a16="http://schemas.microsoft.com/office/drawing/2014/main" id="{AFBE09FD-3F59-C547-8276-4E528B2DF81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406430" y="3731080"/>
            <a:ext cx="1271906" cy="1328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45" name="Content Placeholder 6">
            <a:extLst>
              <a:ext uri="{FF2B5EF4-FFF2-40B4-BE49-F238E27FC236}">
                <a16:creationId xmlns:a16="http://schemas.microsoft.com/office/drawing/2014/main" id="{8FA807E2-15AA-F941-9C66-C5E896A3AEA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991902" y="5306788"/>
            <a:ext cx="3251759" cy="132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6" name="Content Placeholder 6">
            <a:extLst>
              <a:ext uri="{FF2B5EF4-FFF2-40B4-BE49-F238E27FC236}">
                <a16:creationId xmlns:a16="http://schemas.microsoft.com/office/drawing/2014/main" id="{5265A6C9-08F0-5B45-9344-96DCA80FA2C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406430" y="5298623"/>
            <a:ext cx="1271906" cy="1328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C407D7E1-75E9-244D-8B66-A4B10916F290}"/>
              </a:ext>
            </a:extLst>
          </p:cNvPr>
          <p:cNvSpPr txBox="1">
            <a:spLocks/>
          </p:cNvSpPr>
          <p:nvPr userDrawn="1"/>
        </p:nvSpPr>
        <p:spPr>
          <a:xfrm>
            <a:off x="11341083" y="6408694"/>
            <a:ext cx="603407" cy="2413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1100">
                <a:solidFill>
                  <a:schemeClr val="tx2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1100" dirty="0">
              <a:solidFill>
                <a:schemeClr val="tx2"/>
              </a:solidFill>
              <a:latin typeface="Franklin Gothic 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41339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9788E1-205D-B647-BF5E-F7A90F4C4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887"/>
            <a:ext cx="12192000" cy="5817201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477614" y="2195118"/>
            <a:ext cx="9449039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0" i="0">
                <a:solidFill>
                  <a:srgbClr val="282B2E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77615" y="3051157"/>
            <a:ext cx="5561402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83531" y="3498972"/>
            <a:ext cx="2473252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 b="0" i="0">
                <a:solidFill>
                  <a:srgbClr val="282B2E"/>
                </a:solidFill>
                <a:latin typeface="+mn-lt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5138875-3FD6-9442-BCD8-A97DD07D6BA7}"/>
              </a:ext>
            </a:extLst>
          </p:cNvPr>
          <p:cNvSpPr txBox="1">
            <a:spLocks/>
          </p:cNvSpPr>
          <p:nvPr userDrawn="1"/>
        </p:nvSpPr>
        <p:spPr>
          <a:xfrm>
            <a:off x="11502306" y="6520838"/>
            <a:ext cx="603407" cy="2413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1100">
                <a:solidFill>
                  <a:schemeClr val="tx2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1100" dirty="0">
              <a:solidFill>
                <a:schemeClr val="tx2"/>
              </a:solidFill>
              <a:latin typeface="Franklin Gothic 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19201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9788E1-205D-B647-BF5E-F7A90F4C4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887"/>
            <a:ext cx="12192000" cy="58172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9882364-B048-A249-97A1-28A31991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15" y="208006"/>
            <a:ext cx="11633054" cy="8128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8FDA1A0-CB50-B24C-86E5-53E4359B623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363011"/>
            <a:ext cx="11165173" cy="42460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  <a:cs typeface="Arial" panose="020B0604020202020204" pitchFamily="34" charset="0"/>
              </a:defRPr>
            </a:lvl1pPr>
            <a:lvl2pPr>
              <a:defRPr b="0" i="0">
                <a:latin typeface="+mn-lt"/>
                <a:cs typeface="Arial" panose="020B0604020202020204" pitchFamily="34" charset="0"/>
              </a:defRPr>
            </a:lvl2pPr>
            <a:lvl3pPr>
              <a:defRPr b="0" i="0">
                <a:latin typeface="+mn-lt"/>
                <a:cs typeface="Arial" panose="020B0604020202020204" pitchFamily="34" charset="0"/>
              </a:defRPr>
            </a:lvl3pPr>
            <a:lvl4pPr>
              <a:defRPr b="0" i="0">
                <a:latin typeface="+mn-lt"/>
                <a:cs typeface="Arial" panose="020B0604020202020204" pitchFamily="34" charset="0"/>
              </a:defRPr>
            </a:lvl4pPr>
            <a:lvl5pPr>
              <a:defRPr b="0" i="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F8BF77-4635-7640-8A05-AC592A491B13}"/>
              </a:ext>
            </a:extLst>
          </p:cNvPr>
          <p:cNvCxnSpPr/>
          <p:nvPr userDrawn="1"/>
        </p:nvCxnSpPr>
        <p:spPr>
          <a:xfrm>
            <a:off x="477615" y="921654"/>
            <a:ext cx="5298525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EF42CC5-04B3-EB48-8014-E83B3ECCC3A7}"/>
              </a:ext>
            </a:extLst>
          </p:cNvPr>
          <p:cNvSpPr txBox="1">
            <a:spLocks/>
          </p:cNvSpPr>
          <p:nvPr userDrawn="1"/>
        </p:nvSpPr>
        <p:spPr>
          <a:xfrm>
            <a:off x="11507262" y="6529344"/>
            <a:ext cx="603407" cy="2413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1100">
                <a:solidFill>
                  <a:schemeClr val="tx2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1100" dirty="0">
              <a:solidFill>
                <a:schemeClr val="tx2"/>
              </a:solidFill>
              <a:latin typeface="Franklin Gothic 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7250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E563F0C-8F38-6248-ABD4-D704B74B3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43"/>
            <a:ext cx="12192000" cy="5814759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477614" y="2195118"/>
            <a:ext cx="9449039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0" i="0">
                <a:solidFill>
                  <a:srgbClr val="282B2E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77615" y="3051157"/>
            <a:ext cx="5561402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83531" y="3498972"/>
            <a:ext cx="2473252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 b="0" i="0">
                <a:solidFill>
                  <a:srgbClr val="282B2E"/>
                </a:solidFill>
                <a:latin typeface="+mn-lt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FFD0524-26B7-2D4E-AE8A-C0CB23D55A36}"/>
              </a:ext>
            </a:extLst>
          </p:cNvPr>
          <p:cNvSpPr txBox="1">
            <a:spLocks/>
          </p:cNvSpPr>
          <p:nvPr userDrawn="1"/>
        </p:nvSpPr>
        <p:spPr>
          <a:xfrm>
            <a:off x="11470513" y="6501432"/>
            <a:ext cx="603407" cy="2413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1100">
                <a:solidFill>
                  <a:schemeClr val="tx2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1100" dirty="0">
              <a:solidFill>
                <a:schemeClr val="tx2"/>
              </a:solidFill>
              <a:latin typeface="Franklin Gothic Book" charset="0"/>
              <a:cs typeface="Arial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614BD75-BA63-474F-9490-7DACA1DDB9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2047" y="5817202"/>
            <a:ext cx="1513728" cy="92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2704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 txBox="1">
            <a:spLocks/>
          </p:cNvSpPr>
          <p:nvPr/>
        </p:nvSpPr>
        <p:spPr>
          <a:xfrm>
            <a:off x="11588593" y="6605588"/>
            <a:ext cx="603407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8" r:id="rId1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0" kern="1200" dirty="0">
          <a:solidFill>
            <a:srgbClr val="007934"/>
          </a:solidFill>
          <a:latin typeface="+mn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16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59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mailto:backlunc@gmail.com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Nathan.Oldenhuis@unh.edu" TargetMode="External"/><Relationship Id="rId2" Type="http://schemas.openxmlformats.org/officeDocument/2006/relationships/hyperlink" Target="mailto:ebright@mmm.com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katrina.knauer@nrel.gov" TargetMode="Externa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4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509638-A957-CB66-B5E5-1913473235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POLY Social Media Growth: 2016 - 2022</a:t>
            </a:r>
          </a:p>
          <a:p>
            <a:endParaRPr lang="en-US" dirty="0"/>
          </a:p>
        </p:txBody>
      </p:sp>
      <p:pic>
        <p:nvPicPr>
          <p:cNvPr id="5" name="Picture 4" descr="Social Media or Social Life Megaphone? | LSE SADL">
            <a:extLst>
              <a:ext uri="{FF2B5EF4-FFF2-40B4-BE49-F238E27FC236}">
                <a16:creationId xmlns:a16="http://schemas.microsoft.com/office/drawing/2014/main" id="{F6FA13FC-9958-98A3-DF6A-4F9DC06C53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0" t="5692" r="3333" b="50000"/>
          <a:stretch/>
        </p:blipFill>
        <p:spPr>
          <a:xfrm>
            <a:off x="10058399" y="88763"/>
            <a:ext cx="1685367" cy="862149"/>
          </a:xfrm>
          <a:prstGeom prst="rect">
            <a:avLst/>
          </a:prstGeom>
        </p:spPr>
      </p:pic>
      <p:pic>
        <p:nvPicPr>
          <p:cNvPr id="6" name="Picture 5" descr="Social Media or Social Life Megaphone? | LSE SADL">
            <a:extLst>
              <a:ext uri="{FF2B5EF4-FFF2-40B4-BE49-F238E27FC236}">
                <a16:creationId xmlns:a16="http://schemas.microsoft.com/office/drawing/2014/main" id="{677298F3-B90C-ECF9-C84E-404976118E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2970" r="71333" b="50000"/>
          <a:stretch/>
        </p:blipFill>
        <p:spPr>
          <a:xfrm>
            <a:off x="9144000" y="35858"/>
            <a:ext cx="990600" cy="94631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273284B-6FC8-84F8-D6BB-1B8A57A0B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438902"/>
              </p:ext>
            </p:extLst>
          </p:nvPr>
        </p:nvGraphicFramePr>
        <p:xfrm>
          <a:off x="228600" y="1094762"/>
          <a:ext cx="4123768" cy="3967719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030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0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68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Twitter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Facebook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LinkedIn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8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Jan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2017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796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2,113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1,089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68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Jan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2018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1,210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2,169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1,087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68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Dec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2,758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2,511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1,092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668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Dec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3,527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2,532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1,106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extLst>
                  <a:ext uri="{0D108BD9-81ED-4DB2-BD59-A6C34878D82A}">
                    <a16:rowId xmlns:a16="http://schemas.microsoft.com/office/drawing/2014/main" val="495744401"/>
                  </a:ext>
                </a:extLst>
              </a:tr>
              <a:tr h="5668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Dec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4,091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2,535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1,107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extLst>
                  <a:ext uri="{0D108BD9-81ED-4DB2-BD59-A6C34878D82A}">
                    <a16:rowId xmlns:a16="http://schemas.microsoft.com/office/drawing/2014/main" val="845466582"/>
                  </a:ext>
                </a:extLst>
              </a:tr>
              <a:tr h="5668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Aug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4,382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2,573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1,150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31" marR="4931" marT="4932" marB="0" anchor="ctr"/>
                </a:tc>
                <a:extLst>
                  <a:ext uri="{0D108BD9-81ED-4DB2-BD59-A6C34878D82A}">
                    <a16:rowId xmlns:a16="http://schemas.microsoft.com/office/drawing/2014/main" val="925126344"/>
                  </a:ext>
                </a:extLst>
              </a:tr>
            </a:tbl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id="{8066C23F-13F4-D07A-4AF1-47EA78FA13AF}"/>
              </a:ext>
            </a:extLst>
          </p:cNvPr>
          <p:cNvSpPr txBox="1"/>
          <p:nvPr/>
        </p:nvSpPr>
        <p:spPr>
          <a:xfrm>
            <a:off x="228600" y="5108721"/>
            <a:ext cx="4276167" cy="9787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Pct val="93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Administered mainly by Bus. Office</a:t>
            </a:r>
          </a:p>
          <a:p>
            <a:pPr marL="0" marR="0" lvl="0" indent="0" algn="l" defTabSz="121898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Pct val="93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Facebook and LinkedIn are gradually growing (LinkedIn is now an open group)</a:t>
            </a:r>
          </a:p>
          <a:p>
            <a:pPr marL="0" marR="0" lvl="0" indent="0" algn="l" defTabSz="121898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Pct val="93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Twitter continues to grow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C29417B-8477-56FA-FB65-3759DDA5F8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5594816"/>
              </p:ext>
            </p:extLst>
          </p:nvPr>
        </p:nvGraphicFramePr>
        <p:xfrm>
          <a:off x="4504767" y="1094762"/>
          <a:ext cx="7239000" cy="4848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1830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017EFD-05FF-852F-335A-CF469895F5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POLY website and social media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383FB-A5EB-01A8-CB8B-BA7C11B061A1}"/>
              </a:ext>
            </a:extLst>
          </p:cNvPr>
          <p:cNvSpPr txBox="1"/>
          <p:nvPr/>
        </p:nvSpPr>
        <p:spPr>
          <a:xfrm>
            <a:off x="457200" y="3970421"/>
            <a:ext cx="57838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 upkeep and updating of website content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Coordinating updates with the business office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Reflecting the membership committees efforts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Engaging the community through weekly twitter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81A9C-B170-F7D7-A076-A1350595B8AC}"/>
              </a:ext>
            </a:extLst>
          </p:cNvPr>
          <p:cNvSpPr txBox="1"/>
          <p:nvPr/>
        </p:nvSpPr>
        <p:spPr>
          <a:xfrm>
            <a:off x="1522115" y="3601089"/>
            <a:ext cx="224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dirty="0">
                <a:hlinkClick r:id="rId2" tooltip="mailto:backlunc@gmail.com"/>
              </a:rPr>
              <a:t>backlunc@gmail.com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1CD4D6-EF1A-C18B-7BE8-DE1D5160DF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9" t="9123" r="4184" b="19755"/>
          <a:stretch/>
        </p:blipFill>
        <p:spPr>
          <a:xfrm>
            <a:off x="1615299" y="1050882"/>
            <a:ext cx="2056233" cy="2438802"/>
          </a:xfrm>
          <a:prstGeom prst="rect">
            <a:avLst/>
          </a:prstGeom>
        </p:spPr>
      </p:pic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7B286718-4B66-146A-783E-1820DA9D5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24386" r="26082" b="16315"/>
          <a:stretch/>
        </p:blipFill>
        <p:spPr bwMode="auto">
          <a:xfrm>
            <a:off x="7158550" y="1278943"/>
            <a:ext cx="1722179" cy="23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6F492-76D0-1BCA-035C-BC423F4679E2}"/>
              </a:ext>
            </a:extLst>
          </p:cNvPr>
          <p:cNvSpPr txBox="1"/>
          <p:nvPr/>
        </p:nvSpPr>
        <p:spPr>
          <a:xfrm>
            <a:off x="9200636" y="1858080"/>
            <a:ext cx="169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Jeff Ting </a:t>
            </a:r>
          </a:p>
          <a:p>
            <a:pPr algn="ctr"/>
            <a:r>
              <a:rPr lang="en-US" dirty="0"/>
              <a:t>(Twitter master)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F7FCFE-75AD-26A2-C04F-781D95EC3333}"/>
              </a:ext>
            </a:extLst>
          </p:cNvPr>
          <p:cNvSpPr txBox="1"/>
          <p:nvPr/>
        </p:nvSpPr>
        <p:spPr>
          <a:xfrm>
            <a:off x="8457836" y="588333"/>
            <a:ext cx="1485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Recruited!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FA2517-3E32-5618-030E-6565A5B56853}"/>
              </a:ext>
            </a:extLst>
          </p:cNvPr>
          <p:cNvSpPr txBox="1"/>
          <p:nvPr/>
        </p:nvSpPr>
        <p:spPr>
          <a:xfrm>
            <a:off x="9109329" y="2510501"/>
            <a:ext cx="178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“stealth start up”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0773F0-96F2-49B6-E614-FEE1B5095726}"/>
              </a:ext>
            </a:extLst>
          </p:cNvPr>
          <p:cNvSpPr txBox="1"/>
          <p:nvPr/>
        </p:nvSpPr>
        <p:spPr>
          <a:xfrm>
            <a:off x="6688602" y="3970421"/>
            <a:ext cx="47572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Immediate Goal: </a:t>
            </a:r>
            <a:r>
              <a:rPr lang="en-US" dirty="0"/>
              <a:t>create a list of what to advertise over the months</a:t>
            </a:r>
          </a:p>
          <a:p>
            <a:pPr algn="ctr"/>
            <a:endParaRPr lang="en-US" dirty="0"/>
          </a:p>
          <a:p>
            <a:pPr algn="ctr"/>
            <a:r>
              <a:rPr lang="en-US" sz="2400" b="1" dirty="0"/>
              <a:t>Items for advertisement (nominations, volunteers*, organizers, etc.) are welcomed!</a:t>
            </a: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58245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666E61-1257-8483-1C7A-2A0417A018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Points to Address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38C8A-8E31-FF7B-F75C-22322D82B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454" y="1503756"/>
            <a:ext cx="5133727" cy="2112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379A47-9200-796A-072C-4FC5771E4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855" y="256915"/>
            <a:ext cx="7730052" cy="1119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ABBF83-B263-F069-BD3C-A528E6140D49}"/>
              </a:ext>
            </a:extLst>
          </p:cNvPr>
          <p:cNvSpPr txBox="1"/>
          <p:nvPr/>
        </p:nvSpPr>
        <p:spPr>
          <a:xfrm>
            <a:off x="211606" y="1252274"/>
            <a:ext cx="44757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Parallel websites are being managed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Polyacs.org</a:t>
            </a:r>
            <a:r>
              <a:rPr lang="en-US" dirty="0"/>
              <a:t> (Coralie): award deadlines,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Polyacs.net</a:t>
            </a:r>
            <a:r>
              <a:rPr lang="en-US" dirty="0"/>
              <a:t> (Business Office)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11872-A9D4-B4E2-C1A3-3AE8409ABAA5}"/>
              </a:ext>
            </a:extLst>
          </p:cNvPr>
          <p:cNvSpPr txBox="1"/>
          <p:nvPr/>
        </p:nvSpPr>
        <p:spPr>
          <a:xfrm>
            <a:off x="211605" y="2780567"/>
            <a:ext cx="447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Consistent branding/organization of social media engagement.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5F4F7F-479B-C385-058B-4A4BB6ABB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53" y="3616176"/>
            <a:ext cx="3459788" cy="2369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27B4EA-2623-9AA5-3579-F8A622B8E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50629"/>
            <a:ext cx="5453847" cy="950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7F212A-C038-536E-36BA-04737AC5F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220" y="4918152"/>
            <a:ext cx="6521042" cy="95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9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81D278-28AD-4383-82F8-929245C973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306" y="146949"/>
            <a:ext cx="10625137" cy="703716"/>
          </a:xfrm>
        </p:spPr>
        <p:txBody>
          <a:bodyPr/>
          <a:lstStyle/>
          <a:p>
            <a:r>
              <a:rPr lang="en-US" sz="3600" dirty="0"/>
              <a:t>POLY Student Chapters Big 3 Update</a:t>
            </a:r>
            <a:br>
              <a:rPr lang="en-US" sz="3600" dirty="0"/>
            </a:br>
            <a:r>
              <a:rPr lang="en-US" sz="2400" i="1" dirty="0"/>
              <a:t>Partnering with PMSE to Create an Inclusive, Student-led Community </a:t>
            </a:r>
            <a:br>
              <a:rPr lang="en-US" sz="2400" i="1" dirty="0"/>
            </a:b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4CCA1-AC15-4C8A-AC77-78A8AC76EC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099" y="1318275"/>
            <a:ext cx="9125292" cy="4122056"/>
          </a:xfrm>
        </p:spPr>
        <p:txBody>
          <a:bodyPr/>
          <a:lstStyle/>
          <a:p>
            <a:r>
              <a:rPr lang="en-US" sz="2400" dirty="0">
                <a:latin typeface="Franklin Gothic Book" panose="020B0503020102020204" pitchFamily="34" charset="0"/>
                <a:cs typeface="3M Circular TT Bold" panose="020B0804020101010102" pitchFamily="34" charset="0"/>
              </a:rPr>
              <a:t>Student advisory board: three meetings based on academic calendar</a:t>
            </a:r>
          </a:p>
          <a:p>
            <a:pPr marL="800100" lvl="1" indent="-342900"/>
            <a:r>
              <a:rPr lang="en-US" dirty="0">
                <a:solidFill>
                  <a:srgbClr val="00B0F0"/>
                </a:solidFill>
                <a:latin typeface="Franklin Gothic Book" panose="020B0503020102020204" pitchFamily="34" charset="0"/>
                <a:cs typeface="3M Circular TT Light" panose="020B0404020101020102" pitchFamily="34" charset="0"/>
              </a:rPr>
              <a:t>First meeting will be Thursday, 9/15/2022</a:t>
            </a:r>
          </a:p>
          <a:p>
            <a:r>
              <a:rPr lang="en-US" sz="2400" dirty="0">
                <a:latin typeface="Franklin Gothic Book" panose="020B0503020102020204" pitchFamily="34" charset="0"/>
                <a:cs typeface="3M Circular TT Bold" panose="020B0804020101010102" pitchFamily="34" charset="0"/>
              </a:rPr>
              <a:t>Student-planned symposium in Chicago </a:t>
            </a:r>
          </a:p>
          <a:p>
            <a:pPr marL="800100" lvl="1" indent="-342900"/>
            <a:r>
              <a:rPr lang="en-US" dirty="0">
                <a:solidFill>
                  <a:srgbClr val="00B0F0"/>
                </a:solidFill>
                <a:latin typeface="Franklin Gothic Book" panose="020B0503020102020204" pitchFamily="34" charset="0"/>
                <a:cs typeface="3M Circular TT Light" panose="020B0404020101020102" pitchFamily="34" charset="0"/>
              </a:rPr>
              <a:t>Organized by Rachel Bianculli (VT), Daniel </a:t>
            </a:r>
            <a:r>
              <a:rPr lang="en-US" dirty="0" err="1">
                <a:solidFill>
                  <a:srgbClr val="00B0F0"/>
                </a:solidFill>
                <a:latin typeface="Franklin Gothic Book" panose="020B0503020102020204" pitchFamily="34" charset="0"/>
                <a:cs typeface="3M Circular TT Light" panose="020B0404020101020102" pitchFamily="34" charset="0"/>
              </a:rPr>
              <a:t>Verrico</a:t>
            </a:r>
            <a:r>
              <a:rPr lang="en-US" dirty="0">
                <a:solidFill>
                  <a:srgbClr val="00B0F0"/>
                </a:solidFill>
                <a:latin typeface="Franklin Gothic Book" panose="020B0503020102020204" pitchFamily="34" charset="0"/>
                <a:cs typeface="3M Circular TT Light" panose="020B0404020101020102" pitchFamily="34" charset="0"/>
              </a:rPr>
              <a:t> (Case Western),  Sofia Goodrich  (UFL)</a:t>
            </a:r>
          </a:p>
          <a:p>
            <a:pPr marL="800100" lvl="1" indent="-342900"/>
            <a:r>
              <a:rPr lang="en-US" dirty="0">
                <a:solidFill>
                  <a:srgbClr val="00B0F0"/>
                </a:solidFill>
                <a:latin typeface="Franklin Gothic Book" panose="020B0503020102020204" pitchFamily="34" charset="0"/>
                <a:cs typeface="3M Circular TT Light" panose="020B0404020101020102" pitchFamily="34" charset="0"/>
              </a:rPr>
              <a:t>8:00 – 12:00 PM;  8/23/22 </a:t>
            </a:r>
          </a:p>
          <a:p>
            <a:r>
              <a:rPr lang="en-US" sz="2400" dirty="0">
                <a:latin typeface="Franklin Gothic Book" panose="020B0503020102020204" pitchFamily="34" charset="0"/>
                <a:cs typeface="3M Circular TT Bold" panose="020B0804020101010102" pitchFamily="34" charset="0"/>
              </a:rPr>
              <a:t>Annual Reports – change to poster form</a:t>
            </a:r>
          </a:p>
          <a:p>
            <a:pPr marL="800100" lvl="1" indent="-342900"/>
            <a:r>
              <a:rPr lang="en-US" dirty="0">
                <a:solidFill>
                  <a:srgbClr val="00B0F0"/>
                </a:solidFill>
                <a:latin typeface="Franklin Gothic Book" panose="020B0503020102020204" pitchFamily="34" charset="0"/>
                <a:cs typeface="3M Circular TT Light" panose="020B0404020101020102" pitchFamily="34" charset="0"/>
              </a:rPr>
              <a:t>Chapters will share during fall SAB meeting to allow students to learn from more established groups</a:t>
            </a:r>
          </a:p>
          <a:p>
            <a:pPr marL="800100" lvl="1" indent="-342900"/>
            <a:r>
              <a:rPr lang="en-US" b="1" dirty="0">
                <a:solidFill>
                  <a:srgbClr val="00B0F0"/>
                </a:solidFill>
                <a:latin typeface="Franklin Gothic Book" panose="020B0503020102020204" pitchFamily="34" charset="0"/>
                <a:cs typeface="3M Circular TT Light" panose="020B0404020101020102" pitchFamily="34" charset="0"/>
              </a:rPr>
              <a:t>Best chapter will be announced at that time </a:t>
            </a:r>
          </a:p>
          <a:p>
            <a:r>
              <a:rPr lang="en-US" sz="2400" dirty="0">
                <a:latin typeface="Franklin Gothic Book" panose="020B0503020102020204" pitchFamily="34" charset="0"/>
                <a:cs typeface="3M Circular TT Bold" panose="020B0804020101010102" pitchFamily="34" charset="0"/>
              </a:rPr>
              <a:t>Bonus: New Chapters for 2022</a:t>
            </a:r>
            <a:endParaRPr lang="en-US" sz="2400" dirty="0">
              <a:latin typeface="Franklin Gothic Book" panose="020B0503020102020204" pitchFamily="34" charset="0"/>
              <a:cs typeface="3M Circular TT Light" panose="020B0404020101020102" pitchFamily="34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A17766-535C-57C9-AD80-E59FC3D5D09C}"/>
              </a:ext>
            </a:extLst>
          </p:cNvPr>
          <p:cNvSpPr/>
          <p:nvPr/>
        </p:nvSpPr>
        <p:spPr>
          <a:xfrm>
            <a:off x="9271389" y="1305960"/>
            <a:ext cx="2819400" cy="46782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Student Chapter Chair</a:t>
            </a:r>
          </a:p>
          <a:p>
            <a:pPr marL="284163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Savin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-PMSE</a:t>
            </a:r>
          </a:p>
          <a:p>
            <a:pPr marL="284163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Elizabeth Bright-POLY</a:t>
            </a:r>
          </a:p>
          <a:p>
            <a:pPr marL="284163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2"/>
              </a:rPr>
              <a:t>ebright@mmm.com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4163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4163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4163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4163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4163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Nate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Oldenhuis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Nathan.Oldenhuis@unh.edu</a:t>
            </a: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4F614-79E9-4E00-5743-892E8B43F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8"/>
          <a:stretch/>
        </p:blipFill>
        <p:spPr bwMode="auto">
          <a:xfrm>
            <a:off x="10123513" y="2285064"/>
            <a:ext cx="1191352" cy="14283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te Oldenhuis | College of Engineering and Physical Sciences">
            <a:extLst>
              <a:ext uri="{FF2B5EF4-FFF2-40B4-BE49-F238E27FC236}">
                <a16:creationId xmlns:a16="http://schemas.microsoft.com/office/drawing/2014/main" id="{45C77E3E-9E9A-B74A-D246-29C1E2027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378" y="4282096"/>
            <a:ext cx="1079500" cy="16192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513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F7EDE7-0DFA-B0A8-5A75-DB8F9BB5AC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Welcoming new POLY/PMSE student chapters in 2022!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515B5-5A89-6397-14D4-405AD8BE82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4688" y="1984895"/>
            <a:ext cx="5203825" cy="1892062"/>
          </a:xfrm>
        </p:spPr>
        <p:txBody>
          <a:bodyPr/>
          <a:lstStyle/>
          <a:p>
            <a:r>
              <a:rPr lang="en-US" sz="2400" dirty="0"/>
              <a:t>Florida State &amp; FAMU</a:t>
            </a:r>
          </a:p>
          <a:p>
            <a:r>
              <a:rPr lang="en-US" sz="2400" dirty="0"/>
              <a:t>University of Akron</a:t>
            </a:r>
          </a:p>
          <a:p>
            <a:r>
              <a:rPr lang="en-US" sz="2400" dirty="0"/>
              <a:t>University of Tennessee, Knoxville</a:t>
            </a:r>
          </a:p>
          <a:p>
            <a:r>
              <a:rPr lang="en-US" sz="2400" dirty="0"/>
              <a:t>Colorado State University</a:t>
            </a:r>
          </a:p>
          <a:p>
            <a:r>
              <a:rPr lang="en-US" sz="2400" dirty="0"/>
              <a:t>SW Ohio</a:t>
            </a:r>
          </a:p>
          <a:p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78A692-FFF5-621F-211B-A3A7E332BD8E}"/>
              </a:ext>
            </a:extLst>
          </p:cNvPr>
          <p:cNvSpPr/>
          <p:nvPr/>
        </p:nvSpPr>
        <p:spPr>
          <a:xfrm>
            <a:off x="6313489" y="2161415"/>
            <a:ext cx="1605516" cy="297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EF13D8-5D8F-C339-BF0E-B0FDE6743BCA}"/>
              </a:ext>
            </a:extLst>
          </p:cNvPr>
          <p:cNvSpPr/>
          <p:nvPr/>
        </p:nvSpPr>
        <p:spPr>
          <a:xfrm>
            <a:off x="8613665" y="2193312"/>
            <a:ext cx="2314354" cy="297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Franklin Gothic Book" panose="020B0503020102020204"/>
            </a:endParaRPr>
          </a:p>
        </p:txBody>
      </p:sp>
      <p:pic>
        <p:nvPicPr>
          <p:cNvPr id="7" name="Picture 2" descr="Florida State University (@floridastate) / Twitter">
            <a:extLst>
              <a:ext uri="{FF2B5EF4-FFF2-40B4-BE49-F238E27FC236}">
                <a16:creationId xmlns:a16="http://schemas.microsoft.com/office/drawing/2014/main" id="{585D2348-A9C9-F58D-58A3-DF219EC8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35" y="1702207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lorida A&amp;M University - Wikipedia">
            <a:extLst>
              <a:ext uri="{FF2B5EF4-FFF2-40B4-BE49-F238E27FC236}">
                <a16:creationId xmlns:a16="http://schemas.microsoft.com/office/drawing/2014/main" id="{C3218B87-F933-62BF-AC17-84909876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01" y="1632633"/>
            <a:ext cx="1212574" cy="121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University of Akron - Wikipedia">
            <a:extLst>
              <a:ext uri="{FF2B5EF4-FFF2-40B4-BE49-F238E27FC236}">
                <a16:creationId xmlns:a16="http://schemas.microsoft.com/office/drawing/2014/main" id="{77C7C489-0836-DDCF-F8F7-9D902FF83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084" y="1602815"/>
            <a:ext cx="1272209" cy="12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he University of Tennessee Logo | Brand Guidelines">
            <a:extLst>
              <a:ext uri="{FF2B5EF4-FFF2-40B4-BE49-F238E27FC236}">
                <a16:creationId xmlns:a16="http://schemas.microsoft.com/office/drawing/2014/main" id="{2E84C2BC-0C67-3E0C-091A-CFC271B0B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14" y="2863164"/>
            <a:ext cx="2895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lorado State University - Wikipedia">
            <a:extLst>
              <a:ext uri="{FF2B5EF4-FFF2-40B4-BE49-F238E27FC236}">
                <a16:creationId xmlns:a16="http://schemas.microsoft.com/office/drawing/2014/main" id="{73EFEDA7-8405-95C9-1625-790E678B7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796" y="3160392"/>
            <a:ext cx="1212575" cy="119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66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E63261-5CBC-6050-46F0-187011CE1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Membership Drive Activities – ACS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46B23-C5F9-5206-6852-722D908525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4688" y="1248230"/>
            <a:ext cx="6336678" cy="4122056"/>
          </a:xfrm>
        </p:spPr>
        <p:txBody>
          <a:bodyPr/>
          <a:lstStyle/>
          <a:p>
            <a:r>
              <a:rPr lang="en-US" sz="2400" dirty="0"/>
              <a:t>POLY/PMSE Student Social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50/50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sponsorhsip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Monday, August 22nd 6:00 pm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Krolls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South Loop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POLY recruiting table with sign up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Icebreaking/networking games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Pint glass prizes</a:t>
            </a:r>
          </a:p>
          <a:p>
            <a:r>
              <a:rPr lang="en-US" sz="2400" dirty="0"/>
              <a:t>Organized by Melanie Chu and Kat Knauer</a:t>
            </a:r>
          </a:p>
          <a:p>
            <a:endParaRPr lang="en-US" sz="2400" dirty="0"/>
          </a:p>
        </p:txBody>
      </p:sp>
      <p:pic>
        <p:nvPicPr>
          <p:cNvPr id="5" name="Picture 2" descr="Kroll's south Loop Delivery Menu | Order Online | 1736 S Michigan Ave  Chicago | Grubhub">
            <a:extLst>
              <a:ext uri="{FF2B5EF4-FFF2-40B4-BE49-F238E27FC236}">
                <a16:creationId xmlns:a16="http://schemas.microsoft.com/office/drawing/2014/main" id="{2FD5358C-594D-B6C3-3F7C-C048E94D1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364" y="1248230"/>
            <a:ext cx="3952461" cy="39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900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46570C-3FE6-22D4-DEAD-7E831863E4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Membership Drive Activities – ACS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951DD-6044-4628-7B09-10FCE39648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POLY/PMSE Student Poster Session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Kat and Coralie will walk around with IPADs and sign-up students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 who agree to sign up for POLY membership will receive a POLY pin and wildflower gardening seeds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other volunteers?</a:t>
            </a:r>
          </a:p>
          <a:p>
            <a:endParaRPr lang="en-US" sz="2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3B93039-C2C5-6517-2C98-B13F5AE3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83" y="1248230"/>
            <a:ext cx="5123329" cy="406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81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822830-3B6A-F88E-D497-9D0819B5AC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Membership Drive Activities – ACS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3EB42-FDEC-ED35-C2FA-CB0EADE057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4689" y="1367973"/>
            <a:ext cx="3052486" cy="4122056"/>
          </a:xfrm>
        </p:spPr>
        <p:txBody>
          <a:bodyPr/>
          <a:lstStyle/>
          <a:p>
            <a:r>
              <a:rPr lang="en-US" dirty="0"/>
              <a:t>We are asking POLY leaders to consider adding 1-2 slides at the end of their ACS talks to encourage attendees to sign up for POLY membership!</a:t>
            </a:r>
          </a:p>
          <a:p>
            <a:endParaRPr lang="en-US" dirty="0"/>
          </a:p>
          <a:p>
            <a:r>
              <a:rPr lang="en-US" dirty="0"/>
              <a:t>Email Kat Knauer at </a:t>
            </a:r>
            <a:r>
              <a:rPr lang="en-US" dirty="0">
                <a:hlinkClick r:id="rId2"/>
              </a:rPr>
              <a:t>katrina.knauer@nrel.gov</a:t>
            </a:r>
            <a:r>
              <a:rPr lang="en-US" dirty="0"/>
              <a:t> for the template.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4CDCF-6EC5-9448-003B-288589A39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234" y="1080508"/>
            <a:ext cx="7772400" cy="44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7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5C8F09-0E1B-2613-2F0A-32272232E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688" y="240199"/>
            <a:ext cx="10625137" cy="703716"/>
          </a:xfrm>
        </p:spPr>
        <p:txBody>
          <a:bodyPr/>
          <a:lstStyle/>
          <a:p>
            <a:r>
              <a:rPr lang="en-US" dirty="0"/>
              <a:t>Membership Drive Activities – POLY/PMSE/MACRO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366D6-15CD-F6D7-AF3F-697147164B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Polymer science lab/classroom demo competition where members design a polymer science education demo, film the demo, and upload the video to social media.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~3-4 winners (at least 1 student, 1 industry, and 1-2 academia/national lab winners). Winners will receive free registration and travel support for the Spring ACS meeting in Indianapolis.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Selection criteria</a:t>
            </a:r>
          </a:p>
          <a:p>
            <a:pPr marL="742950" lvl="1" indent="-285750"/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Must be a POLY and/or PMSE member</a:t>
            </a:r>
          </a:p>
          <a:p>
            <a:pPr marL="742950" lvl="1" indent="-285750"/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Number of likes on the video</a:t>
            </a:r>
          </a:p>
          <a:p>
            <a:pPr marL="742950" lvl="1" indent="-285750"/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Number of shares of the video</a:t>
            </a:r>
          </a:p>
          <a:p>
            <a:pPr marL="742950" lvl="1" indent="-285750"/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Scientific impact</a:t>
            </a:r>
          </a:p>
          <a:p>
            <a:pPr marL="742950" lvl="1" indent="-285750"/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Other suggestions?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MACRO has confirmed support and PMSE will match funds!</a:t>
            </a:r>
            <a:endParaRPr lang="en-US" sz="1600" dirty="0">
              <a:solidFill>
                <a:srgbClr val="222222"/>
              </a:solidFill>
            </a:endParaRPr>
          </a:p>
          <a:p>
            <a:br>
              <a:rPr lang="en-US" sz="1600" dirty="0"/>
            </a:br>
            <a:endParaRPr lang="en-US" sz="1600" dirty="0"/>
          </a:p>
          <a:p>
            <a:endParaRPr lang="en-US" sz="1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38EF5A2-B619-D889-A06D-C88356DFF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700" y="1040684"/>
            <a:ext cx="2917438" cy="498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730F7B6-9688-F5C7-70B4-C241DA410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70" y="4247238"/>
            <a:ext cx="2642155" cy="124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ivision of Polymer Chemistry, Inc. – We believe in the strength of  diversity in all its forms, because inclusion of and respect for diverse  people, experiences, and ideas lead to superior solutions">
            <a:extLst>
              <a:ext uri="{FF2B5EF4-FFF2-40B4-BE49-F238E27FC236}">
                <a16:creationId xmlns:a16="http://schemas.microsoft.com/office/drawing/2014/main" id="{F1F524F9-3B22-CFF0-6338-4512182E9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091" y="1825438"/>
            <a:ext cx="1096734" cy="154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710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F2E4D0-F469-DF0F-C0EE-D3F3CE8620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688" y="544514"/>
            <a:ext cx="11083303" cy="703716"/>
          </a:xfrm>
        </p:spPr>
        <p:txBody>
          <a:bodyPr/>
          <a:lstStyle/>
          <a:p>
            <a:r>
              <a:rPr lang="en-US" dirty="0"/>
              <a:t>Membership Drive Activities – WRM-ACS Meeting in Las Vegas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56EBE-7E95-1017-B36C-A773495104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October 19-22,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Planning for a strong POLY attendance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POLY Networking/Social</a:t>
            </a:r>
          </a:p>
          <a:p>
            <a:pPr marL="1028700" lvl="1" indent="-3429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Organizer – Kat Knauer</a:t>
            </a:r>
          </a:p>
          <a:p>
            <a:pPr marL="1028700" lvl="1" indent="-342900"/>
            <a:r>
              <a:rPr lang="en-US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Other volunteers?</a:t>
            </a:r>
          </a:p>
          <a:p>
            <a:pPr marL="1028700" lvl="1" indent="-3429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Working on industrial sponsorship</a:t>
            </a:r>
          </a:p>
          <a:p>
            <a:pPr marL="1028700" lvl="1" indent="-3429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IPG funds</a:t>
            </a:r>
          </a:p>
          <a:p>
            <a:pPr marL="1028700" lvl="1" indent="-3429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PMSE co-fund?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we consider having a POLY member table for recruiting?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0" name="Picture 2" descr="Picture">
            <a:extLst>
              <a:ext uri="{FF2B5EF4-FFF2-40B4-BE49-F238E27FC236}">
                <a16:creationId xmlns:a16="http://schemas.microsoft.com/office/drawing/2014/main" id="{16996D0C-9620-C97B-BDE2-FBA2A0AFC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024" y="1248230"/>
            <a:ext cx="3423202" cy="45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474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907F96-A9B3-31C6-D94E-9C6BBE8442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Membership Committee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82DE8-0FF0-117C-26A4-B3AA7C5AB1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Monday, August 22</a:t>
            </a:r>
          </a:p>
          <a:p>
            <a:r>
              <a:rPr lang="en-US" sz="2400" dirty="0"/>
              <a:t>12:00 pm</a:t>
            </a:r>
          </a:p>
          <a:p>
            <a:r>
              <a:rPr lang="en-US" sz="2400" dirty="0"/>
              <a:t>Virtual &amp; in person</a:t>
            </a:r>
          </a:p>
          <a:p>
            <a:r>
              <a:rPr lang="en-US" sz="2400" dirty="0"/>
              <a:t>McCormick S102d</a:t>
            </a:r>
          </a:p>
          <a:p>
            <a:r>
              <a:rPr lang="en-US" sz="2400" dirty="0"/>
              <a:t>Contact: </a:t>
            </a:r>
            <a:r>
              <a:rPr lang="en-US" sz="2400" dirty="0" err="1"/>
              <a:t>Katrina.knauer@nrel.gov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06194"/>
      </p:ext>
    </p:extLst>
  </p:cSld>
  <p:clrMapOvr>
    <a:masterClrMapping/>
  </p:clrMapOvr>
</p:sld>
</file>

<file path=ppt/theme/theme1.xml><?xml version="1.0" encoding="utf-8"?>
<a:theme xmlns:a="http://schemas.openxmlformats.org/drawingml/2006/main" name="EERE PPT_widescreen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C1FE4158-618C-1F44-BFD8-3A93CE1563E2}" vid="{D23018C5-22F4-B340-ACB6-ECEA4A3621B3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652</Words>
  <Application>Microsoft Macintosh PowerPoint</Application>
  <PresentationFormat>Widescreen</PresentationFormat>
  <Paragraphs>135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Franklin Gothic Book</vt:lpstr>
      <vt:lpstr>Franklin Gothic Medium</vt:lpstr>
      <vt:lpstr>EERE PPT_widescreen</vt:lpstr>
      <vt:lpstr>3_Custom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Chapter Status</dc:title>
  <dc:creator>Knauer, Katrina</dc:creator>
  <cp:lastModifiedBy>Knauer, Katrina</cp:lastModifiedBy>
  <cp:revision>7</cp:revision>
  <dcterms:created xsi:type="dcterms:W3CDTF">2022-08-21T14:02:29Z</dcterms:created>
  <dcterms:modified xsi:type="dcterms:W3CDTF">2022-08-21T18:34:49Z</dcterms:modified>
</cp:coreProperties>
</file>