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8"/>
  </p:notesMasterIdLst>
  <p:sldIdLst>
    <p:sldId id="274" r:id="rId5"/>
    <p:sldId id="275" r:id="rId6"/>
    <p:sldId id="271" r:id="rId7"/>
    <p:sldId id="257" r:id="rId8"/>
    <p:sldId id="300" r:id="rId9"/>
    <p:sldId id="295" r:id="rId10"/>
    <p:sldId id="320" r:id="rId11"/>
    <p:sldId id="321" r:id="rId12"/>
    <p:sldId id="322" r:id="rId13"/>
    <p:sldId id="319" r:id="rId14"/>
    <p:sldId id="272" r:id="rId15"/>
    <p:sldId id="311" r:id="rId16"/>
    <p:sldId id="309" r:id="rId17"/>
  </p:sldIdLst>
  <p:sldSz cx="9144000" cy="6858000" type="screen4x3"/>
  <p:notesSz cx="7010400" cy="9236075"/>
  <p:embeddedFontLst>
    <p:embeddedFont>
      <p:font typeface="Cabin"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3" roundtripDataSignature="AMtx7mgzzydvbKanw6oBA3xZsvgdG3fy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7E6DB7-97FB-4202-AFA6-3A405E287862}" v="16" dt="2021-07-27T18:00:52.138"/>
  </p1510:revLst>
</p1510:revInfo>
</file>

<file path=ppt/tableStyles.xml><?xml version="1.0" encoding="utf-8"?>
<a:tblStyleLst xmlns:a="http://schemas.openxmlformats.org/drawingml/2006/main" def="{F8EEA687-8B89-4C8B-AE1C-786DD35E4617}">
  <a:tblStyle styleId="{F8EEA687-8B89-4C8B-AE1C-786DD35E461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C8055C4-107D-4AEF-9727-B3737E90AF1D}"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dk1">
              <a:alpha val="20000"/>
            </a:schemeClr>
          </a:solidFill>
        </a:fill>
      </a:tcStyle>
    </a:band1H>
    <a:band2H>
      <a:tcTxStyle b="off" i="off"/>
      <a:tcStyle>
        <a:tcBdr/>
      </a:tcStyle>
    </a:band2H>
    <a:band1V>
      <a:tcTxStyle b="off" i="off"/>
      <a:tcStyle>
        <a:tcBdr/>
        <a:fill>
          <a:solidFill>
            <a:schemeClr val="dk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41802004-E942-4B59-A5EE-B7501E085518}"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2" autoAdjust="0"/>
    <p:restoredTop sz="94660"/>
  </p:normalViewPr>
  <p:slideViewPr>
    <p:cSldViewPr snapToGrid="0">
      <p:cViewPr varScale="1">
        <p:scale>
          <a:sx n="97" d="100"/>
          <a:sy n="97" d="100"/>
        </p:scale>
        <p:origin x="1291"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649" cy="4621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134" y="0"/>
            <a:ext cx="3038648" cy="46212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849" y="4387768"/>
            <a:ext cx="5608320" cy="415591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378"/>
            <a:ext cx="3038649" cy="46212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134" y="8772378"/>
            <a:ext cx="3038648" cy="46212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39047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8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33" name="Shape 333"/>
          <p:cNvSpPr>
            <a:spLocks noGrp="1" noRot="1" noChangeAspect="1"/>
          </p:cNvSpPr>
          <p:nvPr>
            <p:ph type="sldImg" idx="2"/>
          </p:nvPr>
        </p:nvSpPr>
        <p:spPr>
          <a:xfrm>
            <a:off x="1196975" y="692150"/>
            <a:ext cx="4618038"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65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bin"/>
                <a:ea typeface="Cabin"/>
                <a:cs typeface="Cabin"/>
                <a:sym typeface="Cabin"/>
              </a:rPr>
              <a:t>12</a:t>
            </a:fld>
            <a:endParaRPr lang="en-US" sz="1200" b="0" i="0" u="none" strike="noStrike" cap="none">
              <a:solidFill>
                <a:schemeClr val="dk1"/>
              </a:solidFill>
              <a:latin typeface="Cabin"/>
              <a:ea typeface="Cabin"/>
              <a:cs typeface="Cabin"/>
              <a:sym typeface="Cabin"/>
            </a:endParaRPr>
          </a:p>
        </p:txBody>
      </p:sp>
    </p:spTree>
    <p:extLst>
      <p:ext uri="{BB962C8B-B14F-4D97-AF65-F5344CB8AC3E}">
        <p14:creationId xmlns:p14="http://schemas.microsoft.com/office/powerpoint/2010/main" val="3603131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825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48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bin"/>
                <a:ea typeface="Cabin"/>
                <a:cs typeface="Cabin"/>
                <a:sym typeface="Cabin"/>
              </a:rPr>
              <a:t>3</a:t>
            </a:fld>
            <a:endParaRPr lang="en-US" sz="1200" b="0" i="0" u="none" strike="noStrike" cap="none">
              <a:solidFill>
                <a:schemeClr val="dk1"/>
              </a:solidFill>
              <a:latin typeface="Cabin"/>
              <a:ea typeface="Cabin"/>
              <a:cs typeface="Cabin"/>
              <a:sym typeface="Cabin"/>
            </a:endParaRPr>
          </a:p>
        </p:txBody>
      </p:sp>
    </p:spTree>
    <p:extLst>
      <p:ext uri="{BB962C8B-B14F-4D97-AF65-F5344CB8AC3E}">
        <p14:creationId xmlns:p14="http://schemas.microsoft.com/office/powerpoint/2010/main" val="180094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15" name="Shape 415"/>
          <p:cNvSpPr>
            <a:spLocks noGrp="1" noRot="1" noChangeAspect="1"/>
          </p:cNvSpPr>
          <p:nvPr>
            <p:ph type="sldImg" idx="2"/>
          </p:nvPr>
        </p:nvSpPr>
        <p:spPr>
          <a:xfrm>
            <a:off x="1196975" y="692150"/>
            <a:ext cx="4618038"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34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35c1118d9_0_0:notes"/>
          <p:cNvSpPr txBox="1">
            <a:spLocks noGrp="1"/>
          </p:cNvSpPr>
          <p:nvPr>
            <p:ph type="body" idx="1"/>
          </p:nvPr>
        </p:nvSpPr>
        <p:spPr>
          <a:xfrm>
            <a:off x="701675" y="4387850"/>
            <a:ext cx="5608500" cy="415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200"/>
              <a:buFont typeface="Calibri"/>
              <a:buNone/>
            </a:pPr>
            <a:endParaRPr dirty="0"/>
          </a:p>
        </p:txBody>
      </p:sp>
      <p:sp>
        <p:nvSpPr>
          <p:cNvPr id="286" name="Google Shape;286;g635c1118d9_0_0:notes"/>
          <p:cNvSpPr>
            <a:spLocks noGrp="1" noRot="1" noChangeAspect="1"/>
          </p:cNvSpPr>
          <p:nvPr>
            <p:ph type="sldImg" idx="2"/>
          </p:nvPr>
        </p:nvSpPr>
        <p:spPr>
          <a:xfrm>
            <a:off x="1196975" y="692150"/>
            <a:ext cx="4618038"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638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00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33" name="Shape 333"/>
          <p:cNvSpPr>
            <a:spLocks noGrp="1" noRot="1" noChangeAspect="1"/>
          </p:cNvSpPr>
          <p:nvPr>
            <p:ph type="sldImg" idx="2"/>
          </p:nvPr>
        </p:nvSpPr>
        <p:spPr>
          <a:xfrm>
            <a:off x="1196975" y="692150"/>
            <a:ext cx="4618038"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65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651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01675" y="4387850"/>
            <a:ext cx="5608638" cy="4156075"/>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33" name="Shape 333"/>
          <p:cNvSpPr>
            <a:spLocks noGrp="1" noRot="1" noChangeAspect="1"/>
          </p:cNvSpPr>
          <p:nvPr>
            <p:ph type="sldImg" idx="2"/>
          </p:nvPr>
        </p:nvSpPr>
        <p:spPr>
          <a:xfrm>
            <a:off x="1196975" y="692150"/>
            <a:ext cx="4618038"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135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9"/>
          <p:cNvPicPr preferRelativeResize="0"/>
          <p:nvPr/>
        </p:nvPicPr>
        <p:blipFill rotWithShape="1">
          <a:blip r:embed="rId2">
            <a:alphaModFix/>
          </a:blip>
          <a:srcRect/>
          <a:stretch/>
        </p:blipFill>
        <p:spPr>
          <a:xfrm>
            <a:off x="304800" y="177800"/>
            <a:ext cx="609600" cy="812800"/>
          </a:xfrm>
          <a:prstGeom prst="rect">
            <a:avLst/>
          </a:prstGeom>
          <a:noFill/>
          <a:ln>
            <a:noFill/>
          </a:ln>
        </p:spPr>
      </p:pic>
      <p:pic>
        <p:nvPicPr>
          <p:cNvPr id="24" name="Google Shape;24;p39"/>
          <p:cNvPicPr preferRelativeResize="0"/>
          <p:nvPr/>
        </p:nvPicPr>
        <p:blipFill rotWithShape="1">
          <a:blip r:embed="rId3">
            <a:alphaModFix/>
          </a:blip>
          <a:srcRect/>
          <a:stretch/>
        </p:blipFill>
        <p:spPr>
          <a:xfrm>
            <a:off x="8153400" y="228600"/>
            <a:ext cx="803868" cy="762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7" name="Google Shape;37;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9" name="Google Shape;49;p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0" name="Google Shape;50;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6" name="Google Shape;56;p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7" name="Google Shape;57;p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8" name="Google Shape;58;p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9" name="Google Shape;59;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bin"/>
                <a:ea typeface="Cabin"/>
                <a:cs typeface="Cabin"/>
                <a:sym typeface="Cabin"/>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bin"/>
                <a:ea typeface="Cabin"/>
                <a:cs typeface="Cabin"/>
                <a:sym typeface="Cabin"/>
              </a:rPr>
              <a:t>‹#›</a:t>
            </a:fld>
            <a:endParaRPr sz="1200" b="0" i="0" u="none" strike="noStrike" cap="none">
              <a:solidFill>
                <a:srgbClr val="888888"/>
              </a:solidFill>
              <a:latin typeface="Cabin"/>
              <a:ea typeface="Cabin"/>
              <a:cs typeface="Cabin"/>
              <a:sym typeface="Cabin"/>
            </a:endParaRPr>
          </a:p>
        </p:txBody>
      </p:sp>
      <p:pic>
        <p:nvPicPr>
          <p:cNvPr id="20" name="Shape 20"/>
          <p:cNvPicPr preferRelativeResize="0"/>
          <p:nvPr/>
        </p:nvPicPr>
        <p:blipFill rotWithShape="1">
          <a:blip r:embed="rId2">
            <a:alphaModFix/>
          </a:blip>
          <a:srcRect/>
          <a:stretch/>
        </p:blipFill>
        <p:spPr>
          <a:xfrm>
            <a:off x="304800" y="142965"/>
            <a:ext cx="609600" cy="812800"/>
          </a:xfrm>
          <a:prstGeom prst="rect">
            <a:avLst/>
          </a:prstGeom>
          <a:noFill/>
          <a:ln>
            <a:noFill/>
          </a:ln>
        </p:spPr>
      </p:pic>
      <p:pic>
        <p:nvPicPr>
          <p:cNvPr id="21" name="Shape 21"/>
          <p:cNvPicPr preferRelativeResize="0"/>
          <p:nvPr/>
        </p:nvPicPr>
        <p:blipFill rotWithShape="1">
          <a:blip r:embed="rId3">
            <a:alphaModFix/>
          </a:blip>
          <a:srcRect/>
          <a:stretch/>
        </p:blipFill>
        <p:spPr>
          <a:xfrm>
            <a:off x="8153400" y="228600"/>
            <a:ext cx="803275" cy="762000"/>
          </a:xfrm>
          <a:prstGeom prst="rect">
            <a:avLst/>
          </a:prstGeom>
          <a:noFill/>
          <a:ln>
            <a:noFill/>
          </a:ln>
        </p:spPr>
      </p:pic>
    </p:spTree>
    <p:extLst>
      <p:ext uri="{BB962C8B-B14F-4D97-AF65-F5344CB8AC3E}">
        <p14:creationId xmlns:p14="http://schemas.microsoft.com/office/powerpoint/2010/main" val="15775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38"/>
          <p:cNvPicPr preferRelativeResize="0"/>
          <p:nvPr/>
        </p:nvPicPr>
        <p:blipFill rotWithShape="1">
          <a:blip r:embed="rId11">
            <a:alphaModFix/>
          </a:blip>
          <a:srcRect/>
          <a:stretch/>
        </p:blipFill>
        <p:spPr>
          <a:xfrm>
            <a:off x="304800" y="177800"/>
            <a:ext cx="609600" cy="812800"/>
          </a:xfrm>
          <a:prstGeom prst="rect">
            <a:avLst/>
          </a:prstGeom>
          <a:noFill/>
          <a:ln>
            <a:noFill/>
          </a:ln>
        </p:spPr>
      </p:pic>
      <p:pic>
        <p:nvPicPr>
          <p:cNvPr id="16" name="Google Shape;16;p38"/>
          <p:cNvPicPr preferRelativeResize="0"/>
          <p:nvPr/>
        </p:nvPicPr>
        <p:blipFill rotWithShape="1">
          <a:blip r:embed="rId12">
            <a:alphaModFix/>
          </a:blip>
          <a:srcRect/>
          <a:stretch/>
        </p:blipFill>
        <p:spPr>
          <a:xfrm>
            <a:off x="8153400" y="228600"/>
            <a:ext cx="803868" cy="762000"/>
          </a:xfrm>
          <a:prstGeom prst="rect">
            <a:avLst/>
          </a:prstGeom>
          <a:noFill/>
          <a:ln>
            <a:noFill/>
          </a:ln>
        </p:spPr>
      </p:pic>
      <p:sp>
        <p:nvSpPr>
          <p:cNvPr id="2" name="MSIPCMContentMarking" descr="{&quot;HashCode&quot;:-522956323,&quot;Placement&quot;:&quot;Footer&quot;,&quot;Top&quot;:519.343,&quot;Left&quot;:314.047333,&quot;SlideWidth&quot;:720,&quot;SlideHeight&quot;:540}">
            <a:extLst>
              <a:ext uri="{FF2B5EF4-FFF2-40B4-BE49-F238E27FC236}">
                <a16:creationId xmlns:a16="http://schemas.microsoft.com/office/drawing/2014/main" id="{57B3C14C-7E6B-4E12-BB41-DBBDFE6B2278}"/>
              </a:ext>
            </a:extLst>
          </p:cNvPr>
          <p:cNvSpPr txBox="1"/>
          <p:nvPr userDrawn="1"/>
        </p:nvSpPr>
        <p:spPr>
          <a:xfrm>
            <a:off x="3988401" y="6595656"/>
            <a:ext cx="1167199"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General Business</a:t>
            </a: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acs.org/content/acs/en/membership-and-networks/acs/welcoming/diversity.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polyacs.org/symposium-proposal-online-form/"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www.acs.org/content/acs/en/meetings/programming-resources/symposia-organizers.html" TargetMode="External"/><Relationship Id="rId5" Type="http://schemas.openxmlformats.org/officeDocument/2006/relationships/hyperlink" Target="https://www.acs.org/content/acs/en/membership-and-networks/td/manuals/future-meeting-deadlines.html" TargetMode="External"/><Relationship Id="rId4" Type="http://schemas.openxmlformats.org/officeDocument/2006/relationships/hyperlink" Target="https://polyacs.org/wp-content/uploads/2018/07/Guidelines-for-symposia-organizers-and-chairs.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polyacs.org/symposium-proposal-online-for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sara.orski@nist.gov"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96B3-6A37-4E7F-A221-594F478D9A30}"/>
              </a:ext>
            </a:extLst>
          </p:cNvPr>
          <p:cNvSpPr>
            <a:spLocks noGrp="1"/>
          </p:cNvSpPr>
          <p:nvPr>
            <p:ph type="ctrTitle"/>
          </p:nvPr>
        </p:nvSpPr>
        <p:spPr/>
        <p:txBody>
          <a:bodyPr/>
          <a:lstStyle/>
          <a:p>
            <a:r>
              <a:rPr lang="en-US" dirty="0"/>
              <a:t>POLY Programming Happy Hour</a:t>
            </a:r>
          </a:p>
        </p:txBody>
      </p:sp>
      <p:sp>
        <p:nvSpPr>
          <p:cNvPr id="4" name="Footer Placeholder 3">
            <a:extLst>
              <a:ext uri="{FF2B5EF4-FFF2-40B4-BE49-F238E27FC236}">
                <a16:creationId xmlns:a16="http://schemas.microsoft.com/office/drawing/2014/main" id="{ACB73F1D-FE02-46F1-945F-701BA730E30B}"/>
              </a:ext>
            </a:extLst>
          </p:cNvPr>
          <p:cNvSpPr>
            <a:spLocks noGrp="1"/>
          </p:cNvSpPr>
          <p:nvPr>
            <p:ph type="ftr" idx="11"/>
          </p:nvPr>
        </p:nvSpPr>
        <p:spPr/>
        <p:txBody>
          <a:bodyPr/>
          <a:lstStyle/>
          <a:p>
            <a:endParaRPr lang="en-US"/>
          </a:p>
        </p:txBody>
      </p:sp>
      <p:sp>
        <p:nvSpPr>
          <p:cNvPr id="6" name="Subtitle 5">
            <a:extLst>
              <a:ext uri="{FF2B5EF4-FFF2-40B4-BE49-F238E27FC236}">
                <a16:creationId xmlns:a16="http://schemas.microsoft.com/office/drawing/2014/main" id="{94960886-F147-4D04-AFE5-BCAF40CBD438}"/>
              </a:ext>
            </a:extLst>
          </p:cNvPr>
          <p:cNvSpPr>
            <a:spLocks noGrp="1"/>
          </p:cNvSpPr>
          <p:nvPr>
            <p:ph type="subTitle" idx="1"/>
          </p:nvPr>
        </p:nvSpPr>
        <p:spPr/>
        <p:txBody>
          <a:bodyPr/>
          <a:lstStyle/>
          <a:p>
            <a:r>
              <a:rPr lang="en-US" dirty="0"/>
              <a:t>Fall 2021 National Meeting</a:t>
            </a:r>
          </a:p>
        </p:txBody>
      </p:sp>
    </p:spTree>
    <p:extLst>
      <p:ext uri="{BB962C8B-B14F-4D97-AF65-F5344CB8AC3E}">
        <p14:creationId xmlns:p14="http://schemas.microsoft.com/office/powerpoint/2010/main" val="293925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aphicFrame>
        <p:nvGraphicFramePr>
          <p:cNvPr id="336" name="Shape 336"/>
          <p:cNvGraphicFramePr/>
          <p:nvPr>
            <p:extLst>
              <p:ext uri="{D42A27DB-BD31-4B8C-83A1-F6EECF244321}">
                <p14:modId xmlns:p14="http://schemas.microsoft.com/office/powerpoint/2010/main" val="2309501486"/>
              </p:ext>
            </p:extLst>
          </p:nvPr>
        </p:nvGraphicFramePr>
        <p:xfrm>
          <a:off x="0" y="1143000"/>
          <a:ext cx="9144000" cy="4323889"/>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6499137">
                  <a:extLst>
                    <a:ext uri="{9D8B030D-6E8A-4147-A177-3AD203B41FA5}">
                      <a16:colId xmlns:a16="http://schemas.microsoft.com/office/drawing/2014/main" val="20000"/>
                    </a:ext>
                  </a:extLst>
                </a:gridCol>
                <a:gridCol w="2644863">
                  <a:extLst>
                    <a:ext uri="{9D8B030D-6E8A-4147-A177-3AD203B41FA5}">
                      <a16:colId xmlns:a16="http://schemas.microsoft.com/office/drawing/2014/main" val="20001"/>
                    </a:ext>
                  </a:extLst>
                </a:gridCol>
              </a:tblGrid>
              <a:tr h="428959">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Title</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b="1" u="none" strike="noStrike" cap="none" dirty="0">
                          <a:solidFill>
                            <a:schemeClr val="dk1"/>
                          </a:solidFill>
                          <a:latin typeface="Calibri" charset="0"/>
                          <a:ea typeface="Calibri" charset="0"/>
                          <a:cs typeface="Calibri" charset="0"/>
                          <a:sym typeface="Questrial"/>
                        </a:rPr>
                        <a:t>Symposium Organizer</a:t>
                      </a:r>
                      <a:endParaRPr sz="12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201195">
                <a:tc>
                  <a:txBody>
                    <a:bodyPr/>
                    <a:lstStyle/>
                    <a:p>
                      <a:pPr lvl="0" algn="ctr"/>
                      <a:r>
                        <a:rPr lang="en-US" sz="1200" b="0" i="0" u="none" strike="noStrike" dirty="0">
                          <a:solidFill>
                            <a:srgbClr val="FF0000"/>
                          </a:solidFill>
                          <a:effectLst/>
                          <a:latin typeface="Calibri" charset="0"/>
                          <a:ea typeface="Calibri" charset="0"/>
                          <a:cs typeface="Calibri" charset="0"/>
                        </a:rPr>
                        <a:t>General Topics: New Synthesis and Characterization of Polymers (8 half day</a:t>
                      </a:r>
                      <a:r>
                        <a:rPr lang="en-US" sz="1200" b="0" i="0" u="none" strike="noStrike" baseline="0" dirty="0">
                          <a:solidFill>
                            <a:srgbClr val="FF0000"/>
                          </a:solidFill>
                          <a:effectLst/>
                          <a:latin typeface="Calibri" charset="0"/>
                          <a:ea typeface="Calibri" charset="0"/>
                          <a:cs typeface="Calibri" charset="0"/>
                        </a:rPr>
                        <a:t> sessions)</a:t>
                      </a:r>
                      <a:endParaRPr lang="en-US" sz="1200" b="1" i="0" u="none" strike="noStrike" dirty="0">
                        <a:solidFill>
                          <a:srgbClr val="FF0000"/>
                        </a:solidFill>
                        <a:effectLst/>
                        <a:latin typeface="Calibri" charset="0"/>
                        <a:ea typeface="Calibri" charset="0"/>
                        <a:cs typeface="Calibri" charset="0"/>
                      </a:endParaRP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r>
                        <a:rPr lang="en-US" sz="1200" b="0" i="0" u="none" strike="noStrike" dirty="0" err="1">
                          <a:solidFill>
                            <a:srgbClr val="FF0000"/>
                          </a:solidFill>
                          <a:effectLst/>
                          <a:latin typeface="Calibri" charset="0"/>
                          <a:ea typeface="Calibri" charset="0"/>
                          <a:cs typeface="Calibri" charset="0"/>
                        </a:rPr>
                        <a:t>Ferenc</a:t>
                      </a:r>
                      <a:r>
                        <a:rPr lang="en-US" sz="1200" b="0" i="0" u="none" strike="noStrike" dirty="0">
                          <a:solidFill>
                            <a:srgbClr val="FF0000"/>
                          </a:solidFill>
                          <a:effectLst/>
                          <a:latin typeface="Calibri" charset="0"/>
                          <a:ea typeface="Calibri" charset="0"/>
                          <a:cs typeface="Calibri" charset="0"/>
                        </a:rPr>
                        <a:t> </a:t>
                      </a:r>
                      <a:r>
                        <a:rPr lang="en-US" sz="1200" b="0" i="0" u="none" strike="noStrike" dirty="0" err="1">
                          <a:solidFill>
                            <a:srgbClr val="FF0000"/>
                          </a:solidFill>
                          <a:effectLst/>
                          <a:latin typeface="Calibri" charset="0"/>
                          <a:ea typeface="Calibri" charset="0"/>
                          <a:cs typeface="Calibri" charset="0"/>
                        </a:rPr>
                        <a:t>Horkay</a:t>
                      </a:r>
                      <a:r>
                        <a:rPr lang="en-US" sz="1200" b="0" i="0" u="none" strike="noStrike" dirty="0">
                          <a:solidFill>
                            <a:srgbClr val="FF0000"/>
                          </a:solidFill>
                          <a:effectLst/>
                          <a:latin typeface="Calibri" charset="0"/>
                          <a:ea typeface="Calibri" charset="0"/>
                          <a:cs typeface="Calibri" charset="0"/>
                        </a:rPr>
                        <a:t>, </a:t>
                      </a:r>
                      <a:r>
                        <a:rPr lang="en-US" sz="1200" b="0" i="0" u="none" strike="noStrike" dirty="0" err="1">
                          <a:solidFill>
                            <a:srgbClr val="FF0000"/>
                          </a:solidFill>
                          <a:effectLst/>
                          <a:latin typeface="Calibri" charset="0"/>
                          <a:ea typeface="Calibri" charset="0"/>
                          <a:cs typeface="Calibri" charset="0"/>
                        </a:rPr>
                        <a:t>Yongfu</a:t>
                      </a:r>
                      <a:r>
                        <a:rPr lang="en-US" sz="1200" b="0" i="0" u="none" strike="noStrike" dirty="0">
                          <a:solidFill>
                            <a:srgbClr val="FF0000"/>
                          </a:solidFill>
                          <a:effectLst/>
                          <a:latin typeface="Calibri" charset="0"/>
                          <a:ea typeface="Calibri" charset="0"/>
                          <a:cs typeface="Calibri" charset="0"/>
                        </a:rPr>
                        <a:t> Li </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01195">
                <a:tc>
                  <a:txBody>
                    <a:bodyPr/>
                    <a:lstStyle/>
                    <a:p>
                      <a:pPr lvl="0" algn="ctr"/>
                      <a:r>
                        <a:rPr lang="en-US" sz="1200" b="0" i="0" u="none" strike="noStrike" dirty="0">
                          <a:solidFill>
                            <a:srgbClr val="FF0000"/>
                          </a:solidFill>
                          <a:effectLst/>
                          <a:latin typeface="Calibri" charset="0"/>
                          <a:ea typeface="Calibri" charset="0"/>
                          <a:cs typeface="Calibri" charset="0"/>
                        </a:rPr>
                        <a:t>Polymer Plenary and Awards Ceremony (PMSE-POLY co-sponsored)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200" b="0" i="0" u="none" strike="noStrike" dirty="0">
                          <a:solidFill>
                            <a:srgbClr val="FF0000"/>
                          </a:solidFill>
                          <a:effectLst/>
                          <a:latin typeface="Calibri" charset="0"/>
                          <a:ea typeface="Calibri" charset="0"/>
                          <a:cs typeface="Calibri" charset="0"/>
                        </a:rPr>
                        <a:t>POLY Programming Team</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151962829"/>
                  </a:ext>
                </a:extLst>
              </a:tr>
              <a:tr h="394343">
                <a:tc>
                  <a:txBody>
                    <a:bodyPr/>
                    <a:lstStyle/>
                    <a:p>
                      <a:pPr lvl="0" algn="ctr"/>
                      <a:r>
                        <a:rPr lang="en-US" sz="1200" b="0" i="0" u="none" strike="noStrike" dirty="0">
                          <a:solidFill>
                            <a:srgbClr val="00B050"/>
                          </a:solidFill>
                          <a:effectLst/>
                          <a:latin typeface="Calibri" charset="0"/>
                          <a:ea typeface="Calibri" charset="0"/>
                          <a:cs typeface="Calibri" charset="0"/>
                        </a:rPr>
                        <a:t>Industrial Innovations in Polymer Science (1 half day sessions)</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200" b="0" i="0" u="none" strike="noStrike" dirty="0">
                          <a:solidFill>
                            <a:srgbClr val="00B050"/>
                          </a:solidFill>
                          <a:effectLst/>
                          <a:latin typeface="Calibri" charset="0"/>
                          <a:ea typeface="Calibri" charset="0"/>
                          <a:cs typeface="Calibri" charset="0"/>
                        </a:rPr>
                        <a:t>Michael Minkler, Manesh Sekharan, Hayley Brown</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87458049"/>
                  </a:ext>
                </a:extLst>
              </a:tr>
              <a:tr h="221104">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9900"/>
                          </a:solidFill>
                          <a:effectLst/>
                          <a:latin typeface="Calibri" panose="020F0502020204030204" pitchFamily="34" charset="0"/>
                          <a:ea typeface="Calibri" charset="0"/>
                          <a:cs typeface="Calibri" panose="020F0502020204030204" pitchFamily="34" charset="0"/>
                        </a:rPr>
                        <a:t>ACS Awards (Possible) (3 half days possible)</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endParaRPr lang="en-US" sz="1200" b="0" i="1" u="none" strike="noStrike" dirty="0">
                        <a:solidFill>
                          <a:srgbClr val="00B050"/>
                        </a:solidFill>
                        <a:effectLst/>
                        <a:latin typeface="Calibri" charset="0"/>
                        <a:ea typeface="Calibri" charset="0"/>
                        <a:cs typeface="Calibri" charset="0"/>
                      </a:endParaRP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2011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FF9900"/>
                          </a:solidFill>
                          <a:effectLst/>
                          <a:latin typeface="Calibri" panose="020F0502020204030204" pitchFamily="34" charset="0"/>
                          <a:ea typeface="Calibri" charset="0"/>
                          <a:cs typeface="Calibri" panose="020F0502020204030204" pitchFamily="34" charset="0"/>
                        </a:rPr>
                        <a:t>Carl S.</a:t>
                      </a:r>
                      <a:r>
                        <a:rPr lang="en-US" sz="1200" b="0" i="0" u="none" strike="noStrike" baseline="0" dirty="0">
                          <a:solidFill>
                            <a:srgbClr val="FF9900"/>
                          </a:solidFill>
                          <a:effectLst/>
                          <a:latin typeface="Calibri" panose="020F0502020204030204" pitchFamily="34" charset="0"/>
                          <a:ea typeface="Calibri" charset="0"/>
                          <a:cs typeface="Calibri" panose="020F0502020204030204" pitchFamily="34" charset="0"/>
                        </a:rPr>
                        <a:t> Marvel Award for Creative Polymer Chemistry (1 half day)</a:t>
                      </a:r>
                      <a:endParaRPr lang="en-US" sz="1200" b="0" i="0" u="none" strike="noStrike" dirty="0">
                        <a:solidFill>
                          <a:srgbClr val="FF990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endParaRPr lang="en-US" sz="12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07641078"/>
                  </a:ext>
                </a:extLst>
              </a:tr>
              <a:tr h="201195">
                <a:tc>
                  <a:txBody>
                    <a:bodyPr/>
                    <a:lstStyle/>
                    <a:p>
                      <a:pPr marL="0" marR="0" algn="ctr">
                        <a:spcBef>
                          <a:spcPts val="0"/>
                        </a:spcBef>
                        <a:spcAft>
                          <a:spcPts val="0"/>
                        </a:spcAft>
                      </a:pPr>
                      <a:r>
                        <a:rPr lang="en-US" sz="12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Paul J Flory Polymer Education in honor of Timothy Long </a:t>
                      </a:r>
                      <a:r>
                        <a:rPr lang="en-US" sz="1200" b="0" i="0" u="none" strike="noStrike" dirty="0">
                          <a:solidFill>
                            <a:srgbClr val="FF9900"/>
                          </a:solidFill>
                          <a:effectLst/>
                          <a:latin typeface="Calibri" panose="020F0502020204030204" pitchFamily="34" charset="0"/>
                          <a:ea typeface="Calibri" charset="0"/>
                          <a:cs typeface="Calibri" panose="020F0502020204030204" pitchFamily="34" charset="0"/>
                        </a:rPr>
                        <a:t>(1 half day)</a:t>
                      </a:r>
                      <a:endParaRPr lang="en-US" sz="12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6"/>
                          </a:solidFill>
                          <a:effectLst/>
                          <a:latin typeface="Calibri" panose="020F0502020204030204" pitchFamily="34" charset="0"/>
                          <a:ea typeface="Calibri" charset="0"/>
                          <a:cs typeface="Calibri" panose="020F0502020204030204" pitchFamily="34" charset="0"/>
                        </a:rPr>
                        <a:t>Robert Allen, Ann</a:t>
                      </a:r>
                      <a:r>
                        <a:rPr lang="en-US" sz="1200" b="0" i="0" u="none" strike="noStrike" baseline="0" dirty="0">
                          <a:solidFill>
                            <a:schemeClr val="accent6"/>
                          </a:solidFill>
                          <a:effectLst/>
                          <a:latin typeface="Calibri" panose="020F0502020204030204" pitchFamily="34" charset="0"/>
                          <a:ea typeface="Calibri" charset="0"/>
                          <a:cs typeface="Calibri" panose="020F0502020204030204" pitchFamily="34" charset="0"/>
                        </a:rPr>
                        <a:t> </a:t>
                      </a:r>
                      <a:r>
                        <a:rPr lang="en-US" sz="1200" b="0" i="0" u="none" strike="noStrike" baseline="0">
                          <a:solidFill>
                            <a:schemeClr val="accent6"/>
                          </a:solidFill>
                          <a:effectLst/>
                          <a:latin typeface="Calibri" panose="020F0502020204030204" pitchFamily="34" charset="0"/>
                          <a:ea typeface="Calibri" charset="0"/>
                          <a:cs typeface="Calibri" panose="020F0502020204030204" pitchFamily="34" charset="0"/>
                        </a:rPr>
                        <a:t>Fornof</a:t>
                      </a:r>
                      <a:endParaRPr lang="en-US" sz="12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6763691"/>
                  </a:ext>
                </a:extLst>
              </a:tr>
              <a:tr h="394343">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Excellence in Graduate Polymer Research (6 half day sessions)</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H.N. Cheng, Christine </a:t>
                      </a:r>
                      <a:r>
                        <a:rPr lang="en-US" sz="1200" b="0" i="0" u="none" strike="noStrike" cap="none" dirty="0" err="1">
                          <a:solidFill>
                            <a:srgbClr val="0070C0"/>
                          </a:solidFill>
                          <a:latin typeface="Calibri" panose="020F0502020204030204" pitchFamily="34" charset="0"/>
                          <a:ea typeface="+mn-ea"/>
                          <a:cs typeface="Calibri" panose="020F0502020204030204" pitchFamily="34" charset="0"/>
                          <a:sym typeface="Arial"/>
                        </a:rPr>
                        <a:t>Coltrain</a:t>
                      </a: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 Christopher</a:t>
                      </a:r>
                      <a:r>
                        <a:rPr lang="en-US" sz="1200" b="0" i="0" u="none" strike="noStrike" cap="none" baseline="0" dirty="0">
                          <a:solidFill>
                            <a:srgbClr val="0070C0"/>
                          </a:solidFill>
                          <a:latin typeface="Calibri" panose="020F0502020204030204" pitchFamily="34" charset="0"/>
                          <a:ea typeface="+mn-ea"/>
                          <a:cs typeface="Calibri" panose="020F0502020204030204" pitchFamily="34" charset="0"/>
                          <a:sym typeface="Arial"/>
                        </a:rPr>
                        <a:t> Ellison, Tim Long</a:t>
                      </a:r>
                      <a:endPar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773412532"/>
                  </a:ext>
                </a:extLst>
              </a:tr>
              <a:tr h="394343">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Calibri"/>
                        </a:rPr>
                        <a:t>Undergraduate</a:t>
                      </a:r>
                      <a:r>
                        <a:rPr lang="en-US" sz="1200" b="0" i="0" u="none" strike="noStrike" cap="none" baseline="0" dirty="0">
                          <a:solidFill>
                            <a:srgbClr val="0070C0"/>
                          </a:solidFill>
                          <a:latin typeface="Calibri" panose="020F0502020204030204" pitchFamily="34" charset="0"/>
                          <a:ea typeface="Calibri" charset="0"/>
                          <a:cs typeface="Calibri" panose="020F0502020204030204" pitchFamily="34" charset="0"/>
                          <a:sym typeface="Calibri"/>
                        </a:rPr>
                        <a:t> Research in Polymer Science (4 half day sessions)</a:t>
                      </a:r>
                      <a:endPar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Calibri"/>
                      </a:endParaRPr>
                    </a:p>
                  </a:txBody>
                  <a:tcPr marL="7620" marR="7620" marT="7620"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Sarah Morgan, Sergei Nazarenko, Heather Broadhead</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201195">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Translational Polymer Research (2</a:t>
                      </a:r>
                      <a:r>
                        <a:rPr lang="en-US" sz="1200" b="0" i="0" u="none" strike="noStrike" cap="none" baseline="0" dirty="0">
                          <a:solidFill>
                            <a:srgbClr val="0070C0"/>
                          </a:solidFill>
                          <a:latin typeface="Calibri" panose="020F0502020204030204" pitchFamily="34" charset="0"/>
                          <a:ea typeface="Calibri" charset="0"/>
                          <a:cs typeface="Calibri" panose="020F0502020204030204" pitchFamily="34" charset="0"/>
                          <a:sym typeface="Arial"/>
                        </a:rPr>
                        <a:t> half day sessions)</a:t>
                      </a:r>
                      <a:endPar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Carmen </a:t>
                      </a:r>
                      <a:r>
                        <a:rPr lang="en-US" sz="1200" b="0" i="0" u="none" strike="noStrike" cap="none" dirty="0" err="1">
                          <a:solidFill>
                            <a:srgbClr val="0070C0"/>
                          </a:solidFill>
                          <a:latin typeface="Calibri" panose="020F0502020204030204" pitchFamily="34" charset="0"/>
                          <a:ea typeface="+mn-ea"/>
                          <a:cs typeface="Calibri" panose="020F0502020204030204" pitchFamily="34" charset="0"/>
                          <a:sym typeface="Arial"/>
                        </a:rPr>
                        <a:t>Scholz</a:t>
                      </a: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 Tim Long</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868662500"/>
                  </a:ext>
                </a:extLst>
              </a:tr>
              <a:tr h="394343">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Industrial Developments in Polyolefin Macromolecular Design (rescheduled) (1</a:t>
                      </a:r>
                      <a:r>
                        <a:rPr lang="en-US" sz="1200" b="0" i="0" u="none" strike="noStrike" cap="none" baseline="0" dirty="0">
                          <a:solidFill>
                            <a:srgbClr val="0070C0"/>
                          </a:solidFill>
                          <a:latin typeface="Calibri" panose="020F0502020204030204" pitchFamily="34" charset="0"/>
                          <a:ea typeface="Calibri" charset="0"/>
                          <a:cs typeface="Calibri" panose="020F0502020204030204" pitchFamily="34" charset="0"/>
                          <a:sym typeface="Arial"/>
                        </a:rPr>
                        <a:t> half day)</a:t>
                      </a:r>
                      <a:endPar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Kyle Anderson, Andrew Young, </a:t>
                      </a:r>
                      <a:r>
                        <a:rPr lang="en-US" sz="1200" b="0" i="0" u="none" strike="noStrike" cap="none" dirty="0" err="1">
                          <a:solidFill>
                            <a:srgbClr val="0070C0"/>
                          </a:solidFill>
                          <a:latin typeface="Calibri" panose="020F0502020204030204" pitchFamily="34" charset="0"/>
                          <a:ea typeface="+mn-ea"/>
                          <a:cs typeface="Calibri" panose="020F0502020204030204" pitchFamily="34" charset="0"/>
                          <a:sym typeface="Arial"/>
                        </a:rPr>
                        <a:t>Gursu</a:t>
                      </a: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 </a:t>
                      </a:r>
                      <a:r>
                        <a:rPr lang="en-US" sz="1200" b="0" i="0" u="none" strike="noStrike" cap="none" dirty="0" err="1">
                          <a:solidFill>
                            <a:srgbClr val="0070C0"/>
                          </a:solidFill>
                          <a:latin typeface="Calibri" panose="020F0502020204030204" pitchFamily="34" charset="0"/>
                          <a:ea typeface="+mn-ea"/>
                          <a:cs typeface="Calibri" panose="020F0502020204030204" pitchFamily="34" charset="0"/>
                          <a:sym typeface="Arial"/>
                        </a:rPr>
                        <a:t>Culcu</a:t>
                      </a:r>
                      <a:endPar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201195">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From Staudinger Macromolecules to the Genome of Macromolecules (rescheduled) (6 half day)</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R="0" algn="ctr" rtl="0" fontAlgn="b">
                        <a:lnSpc>
                          <a:spcPct val="100000"/>
                        </a:lnSpc>
                        <a:spcBef>
                          <a:spcPts val="0"/>
                        </a:spcBef>
                        <a:spcAft>
                          <a:spcPts val="0"/>
                        </a:spcAft>
                        <a:buClr>
                          <a:srgbClr val="000000"/>
                        </a:buClr>
                        <a:buFont typeface="Arial"/>
                      </a:pPr>
                      <a:r>
                        <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rPr>
                        <a:t>Virgil Percec, Michael</a:t>
                      </a:r>
                      <a:r>
                        <a:rPr lang="en-US" sz="1200" b="0" i="0" u="none" strike="noStrike" cap="none" baseline="0" dirty="0">
                          <a:solidFill>
                            <a:srgbClr val="0070C0"/>
                          </a:solidFill>
                          <a:latin typeface="Calibri" panose="020F0502020204030204" pitchFamily="34" charset="0"/>
                          <a:ea typeface="+mn-ea"/>
                          <a:cs typeface="Calibri" panose="020F0502020204030204" pitchFamily="34" charset="0"/>
                          <a:sym typeface="Arial"/>
                        </a:rPr>
                        <a:t> Klein </a:t>
                      </a:r>
                      <a:endParaRPr lang="en-US" sz="1200" b="0" i="0" u="none" strike="noStrike" cap="none" dirty="0">
                        <a:solidFill>
                          <a:srgbClr val="0070C0"/>
                        </a:solidFill>
                        <a:latin typeface="Calibri" panose="020F0502020204030204" pitchFamily="34" charset="0"/>
                        <a:ea typeface="+mn-ea"/>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201195">
                <a:tc>
                  <a:txBody>
                    <a:bodyPr/>
                    <a:lstStyle/>
                    <a:p>
                      <a:pPr algn="ctr" fontAlgn="b"/>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Virtual Graduate Students Symposium in Asia-Pacific Region on Polymer Chemistry</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err="1">
                          <a:solidFill>
                            <a:srgbClr val="0070C0"/>
                          </a:solidFill>
                          <a:latin typeface="Calibri" panose="020F0502020204030204" pitchFamily="34" charset="0"/>
                          <a:cs typeface="Calibri" panose="020F0502020204030204" pitchFamily="34" charset="0"/>
                          <a:sym typeface="Arial"/>
                        </a:rPr>
                        <a:t>Yanli</a:t>
                      </a:r>
                      <a:r>
                        <a:rPr lang="en-US" sz="1200" b="0" i="0" u="none" strike="noStrike" cap="none" dirty="0">
                          <a:solidFill>
                            <a:srgbClr val="0070C0"/>
                          </a:solidFill>
                          <a:latin typeface="Calibri" panose="020F0502020204030204" pitchFamily="34" charset="0"/>
                          <a:cs typeface="Calibri" panose="020F0502020204030204" pitchFamily="34" charset="0"/>
                          <a:sym typeface="Arial"/>
                        </a:rPr>
                        <a:t> Feng, </a:t>
                      </a:r>
                      <a:r>
                        <a:rPr lang="en-US" sz="1200" b="0" i="0" u="none" strike="noStrike" cap="none" dirty="0" err="1">
                          <a:solidFill>
                            <a:srgbClr val="0070C0"/>
                          </a:solidFill>
                          <a:latin typeface="Calibri" panose="020F0502020204030204" pitchFamily="34" charset="0"/>
                          <a:cs typeface="Calibri" panose="020F0502020204030204" pitchFamily="34" charset="0"/>
                          <a:sym typeface="Arial"/>
                        </a:rPr>
                        <a:t>Chunxiao</a:t>
                      </a:r>
                      <a:r>
                        <a:rPr lang="en-US" sz="1200" b="0" i="0" u="none" strike="noStrike" cap="none" dirty="0">
                          <a:solidFill>
                            <a:srgbClr val="0070C0"/>
                          </a:solidFill>
                          <a:latin typeface="Calibri" panose="020F0502020204030204" pitchFamily="34" charset="0"/>
                          <a:cs typeface="Calibri" panose="020F0502020204030204" pitchFamily="34" charset="0"/>
                          <a:sym typeface="Arial"/>
                        </a:rPr>
                        <a:t> Zheng</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874282284"/>
                  </a:ext>
                </a:extLst>
              </a:tr>
              <a:tr h="229363">
                <a:tc>
                  <a:txBody>
                    <a:bodyPr/>
                    <a:lstStyle/>
                    <a:p>
                      <a:pPr algn="ctr" fontAlgn="b"/>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50 Years of Polymer Science and Engineering at Southern Miss (rescheduled) (2 half day</a:t>
                      </a:r>
                      <a:r>
                        <a:rPr lang="en-US" sz="1200" b="0" i="0" u="none" strike="noStrike" cap="none" baseline="0" dirty="0">
                          <a:solidFill>
                            <a:srgbClr val="0070C0"/>
                          </a:solidFill>
                          <a:latin typeface="Calibri" panose="020F0502020204030204" pitchFamily="34" charset="0"/>
                          <a:ea typeface="Calibri" charset="0"/>
                          <a:cs typeface="Calibri" panose="020F0502020204030204" pitchFamily="34" charset="0"/>
                          <a:sym typeface="Arial"/>
                        </a:rPr>
                        <a:t> sessions)</a:t>
                      </a:r>
                      <a:endPar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0070C0"/>
                          </a:solidFill>
                          <a:latin typeface="Calibri" panose="020F0502020204030204" pitchFamily="34" charset="0"/>
                          <a:cs typeface="Calibri" panose="020F0502020204030204" pitchFamily="34" charset="0"/>
                          <a:sym typeface="Arial"/>
                        </a:rPr>
                        <a:t>Yoan Simon, Sarah Morgan</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838955086"/>
                  </a:ext>
                </a:extLst>
              </a:tr>
              <a:tr h="229363">
                <a:tc>
                  <a:txBody>
                    <a:bodyPr/>
                    <a:lstStyle/>
                    <a:p>
                      <a:pPr algn="ctr" fontAlgn="b"/>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Engineering Functionality into Bio(memetic)</a:t>
                      </a:r>
                      <a:r>
                        <a:rPr lang="en-US" sz="1200" b="0" i="0" u="none" strike="noStrike" cap="none" baseline="0" dirty="0">
                          <a:solidFill>
                            <a:srgbClr val="0070C0"/>
                          </a:solidFill>
                          <a:latin typeface="Calibri" panose="020F0502020204030204" pitchFamily="34" charset="0"/>
                          <a:ea typeface="Calibri" charset="0"/>
                          <a:cs typeface="Calibri" panose="020F0502020204030204" pitchFamily="34" charset="0"/>
                          <a:sym typeface="Arial"/>
                        </a:rPr>
                        <a:t> Polymers (rescheduled) (2 half day sessions)</a:t>
                      </a:r>
                      <a:endPar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0070C0"/>
                          </a:solidFill>
                          <a:latin typeface="Calibri" panose="020F0502020204030204" pitchFamily="34" charset="0"/>
                          <a:cs typeface="Calibri" panose="020F0502020204030204" pitchFamily="34" charset="0"/>
                          <a:sym typeface="Arial"/>
                        </a:rPr>
                        <a:t>Abigail Knight,</a:t>
                      </a:r>
                      <a:r>
                        <a:rPr lang="en-US" sz="1200" b="0" i="0" u="none" strike="noStrike" cap="none" baseline="0" dirty="0">
                          <a:solidFill>
                            <a:srgbClr val="0070C0"/>
                          </a:solidFill>
                          <a:latin typeface="Calibri" panose="020F0502020204030204" pitchFamily="34" charset="0"/>
                          <a:cs typeface="Calibri" panose="020F0502020204030204" pitchFamily="34" charset="0"/>
                          <a:sym typeface="Arial"/>
                        </a:rPr>
                        <a:t> Allie Obermeyer</a:t>
                      </a:r>
                      <a:endParaRPr lang="en-US" sz="1200" b="0" i="0"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25438718"/>
                  </a:ext>
                </a:extLst>
              </a:tr>
              <a:tr h="229363">
                <a:tc>
                  <a:txBody>
                    <a:bodyPr/>
                    <a:lstStyle/>
                    <a:p>
                      <a:pPr algn="ctr" fontAlgn="b"/>
                      <a:r>
                        <a:rPr lang="en-US" sz="1200" b="0" i="0" u="none" strike="noStrike" cap="none" dirty="0">
                          <a:solidFill>
                            <a:srgbClr val="0070C0"/>
                          </a:solidFill>
                          <a:latin typeface="Calibri" panose="020F0502020204030204" pitchFamily="34" charset="0"/>
                          <a:ea typeface="Calibri" charset="0"/>
                          <a:cs typeface="Calibri" panose="020F0502020204030204" pitchFamily="34" charset="0"/>
                          <a:sym typeface="Arial"/>
                        </a:rPr>
                        <a:t>Incorporating Polymer Science into the classroom (2 half day sessions)</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200" b="0" i="0" u="none" strike="noStrike" cap="none" dirty="0">
                          <a:solidFill>
                            <a:srgbClr val="0070C0"/>
                          </a:solidFill>
                          <a:latin typeface="Calibri" panose="020F0502020204030204" pitchFamily="34" charset="0"/>
                          <a:cs typeface="Calibri" panose="020F0502020204030204" pitchFamily="34" charset="0"/>
                          <a:sym typeface="Arial"/>
                        </a:rPr>
                        <a:t>Sarah Morgan, Heather Broadhead</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143995412"/>
                  </a:ext>
                </a:extLst>
              </a:tr>
            </a:tbl>
          </a:graphicData>
        </a:graphic>
      </p:graphicFrame>
      <p:sp>
        <p:nvSpPr>
          <p:cNvPr id="335" name="Shape 33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latin typeface="Calibri" panose="020F0502020204030204" pitchFamily="34" charset="0"/>
                <a:ea typeface="Calibri" charset="0"/>
                <a:cs typeface="Calibri" panose="020F0502020204030204" pitchFamily="34" charset="0"/>
              </a:rPr>
              <a:t>San Diego</a:t>
            </a:r>
            <a:r>
              <a:rPr lang="en-US" sz="4400" b="0" i="0" u="none" strike="noStrike" cap="none" dirty="0">
                <a:solidFill>
                  <a:schemeClr val="dk1"/>
                </a:solidFill>
                <a:latin typeface="Calibri" panose="020F0502020204030204" pitchFamily="34" charset="0"/>
                <a:ea typeface="Calibri" charset="0"/>
                <a:cs typeface="Calibri" panose="020F0502020204030204" pitchFamily="34" charset="0"/>
                <a:sym typeface="Cabin"/>
              </a:rPr>
              <a:t>– Spring 2022</a:t>
            </a:r>
            <a:endParaRPr sz="4400" b="0" i="0" u="none" strike="noStrike" cap="none" dirty="0">
              <a:solidFill>
                <a:schemeClr val="dk1"/>
              </a:solidFill>
              <a:latin typeface="Calibri" panose="020F0502020204030204" pitchFamily="34" charset="0"/>
              <a:ea typeface="Calibri" charset="0"/>
              <a:cs typeface="Calibri" panose="020F0502020204030204" pitchFamily="34" charset="0"/>
              <a:sym typeface="Cabin"/>
            </a:endParaRPr>
          </a:p>
        </p:txBody>
      </p:sp>
      <p:sp>
        <p:nvSpPr>
          <p:cNvPr id="2" name="TextBox 1">
            <a:extLst>
              <a:ext uri="{FF2B5EF4-FFF2-40B4-BE49-F238E27FC236}">
                <a16:creationId xmlns:a16="http://schemas.microsoft.com/office/drawing/2014/main" id="{E76C1015-2745-C648-9D5B-59FF85AA1265}"/>
              </a:ext>
            </a:extLst>
          </p:cNvPr>
          <p:cNvSpPr txBox="1"/>
          <p:nvPr/>
        </p:nvSpPr>
        <p:spPr>
          <a:xfrm>
            <a:off x="-1" y="6027587"/>
            <a:ext cx="9030586" cy="646331"/>
          </a:xfrm>
          <a:prstGeom prst="rect">
            <a:avLst/>
          </a:prstGeom>
          <a:noFill/>
        </p:spPr>
        <p:txBody>
          <a:bodyPr wrap="square" rtlCol="0">
            <a:spAutoFit/>
          </a:bodyPr>
          <a:lstStyle/>
          <a:p>
            <a:r>
              <a:rPr lang="en-US" sz="1800" b="1" dirty="0">
                <a:latin typeface="Calibri" panose="020F0502020204030204" pitchFamily="34" charset="0"/>
                <a:ea typeface="Calibri" charset="0"/>
                <a:cs typeface="Calibri" panose="020F0502020204030204" pitchFamily="34" charset="0"/>
              </a:rPr>
              <a:t>Meeting Theme: Bonding Through Chemistry</a:t>
            </a:r>
          </a:p>
          <a:p>
            <a:r>
              <a:rPr lang="en-US" sz="1800" b="1" dirty="0">
                <a:latin typeface="Calibri" panose="020F0502020204030204" pitchFamily="34" charset="0"/>
                <a:ea typeface="Calibri" charset="0"/>
                <a:cs typeface="Calibri" panose="020F0502020204030204" pitchFamily="34" charset="0"/>
              </a:rPr>
              <a:t>MPPG Contacts:</a:t>
            </a:r>
          </a:p>
        </p:txBody>
      </p:sp>
      <p:sp>
        <p:nvSpPr>
          <p:cNvPr id="4" name="Footer Placeholder 3">
            <a:extLst>
              <a:ext uri="{FF2B5EF4-FFF2-40B4-BE49-F238E27FC236}">
                <a16:creationId xmlns:a16="http://schemas.microsoft.com/office/drawing/2014/main" id="{BB8F4370-76E8-4DB7-92ED-888135390B3B}"/>
              </a:ext>
            </a:extLst>
          </p:cNvPr>
          <p:cNvSpPr>
            <a:spLocks noGrp="1"/>
          </p:cNvSpPr>
          <p:nvPr>
            <p:ph type="ftr" idx="11"/>
          </p:nvPr>
        </p:nvSpPr>
        <p:spPr/>
        <p:txBody>
          <a:bodyPr/>
          <a:lstStyle/>
          <a:p>
            <a:endParaRPr lang="en-US"/>
          </a:p>
        </p:txBody>
      </p:sp>
      <p:pic>
        <p:nvPicPr>
          <p:cNvPr id="7" name="Picture 6">
            <a:extLst>
              <a:ext uri="{FF2B5EF4-FFF2-40B4-BE49-F238E27FC236}">
                <a16:creationId xmlns:a16="http://schemas.microsoft.com/office/drawing/2014/main" id="{B7015807-7DDA-4C87-BD3A-E4554615BFD9}"/>
              </a:ext>
            </a:extLst>
          </p:cNvPr>
          <p:cNvPicPr>
            <a:picLocks noChangeAspect="1"/>
          </p:cNvPicPr>
          <p:nvPr/>
        </p:nvPicPr>
        <p:blipFill>
          <a:blip r:embed="rId3"/>
          <a:stretch>
            <a:fillRect/>
          </a:stretch>
        </p:blipFill>
        <p:spPr>
          <a:xfrm>
            <a:off x="8056493" y="5614107"/>
            <a:ext cx="974092" cy="1217615"/>
          </a:xfrm>
          <a:prstGeom prst="rect">
            <a:avLst/>
          </a:prstGeom>
        </p:spPr>
      </p:pic>
    </p:spTree>
    <p:extLst>
      <p:ext uri="{BB962C8B-B14F-4D97-AF65-F5344CB8AC3E}">
        <p14:creationId xmlns:p14="http://schemas.microsoft.com/office/powerpoint/2010/main" val="90118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aphicFrame>
        <p:nvGraphicFramePr>
          <p:cNvPr id="336" name="Shape 336"/>
          <p:cNvGraphicFramePr/>
          <p:nvPr/>
        </p:nvGraphicFramePr>
        <p:xfrm>
          <a:off x="167950" y="1014272"/>
          <a:ext cx="8862635" cy="4568985"/>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6318606">
                  <a:extLst>
                    <a:ext uri="{9D8B030D-6E8A-4147-A177-3AD203B41FA5}">
                      <a16:colId xmlns:a16="http://schemas.microsoft.com/office/drawing/2014/main" val="20000"/>
                    </a:ext>
                  </a:extLst>
                </a:gridCol>
                <a:gridCol w="2544029">
                  <a:extLst>
                    <a:ext uri="{9D8B030D-6E8A-4147-A177-3AD203B41FA5}">
                      <a16:colId xmlns:a16="http://schemas.microsoft.com/office/drawing/2014/main" val="20001"/>
                    </a:ext>
                  </a:extLst>
                </a:gridCol>
              </a:tblGrid>
              <a:tr h="393225">
                <a:tc>
                  <a:txBody>
                    <a:bodyPr/>
                    <a:lstStyle/>
                    <a:p>
                      <a:pPr marL="0" marR="0" lvl="0" indent="0" algn="ctr" rtl="0">
                        <a:spcBef>
                          <a:spcPts val="0"/>
                        </a:spcBef>
                        <a:spcAft>
                          <a:spcPts val="0"/>
                        </a:spcAft>
                        <a:buNone/>
                      </a:pPr>
                      <a:r>
                        <a:rPr lang="en-US" sz="2000" b="1" u="none" strike="noStrike" cap="none" dirty="0">
                          <a:solidFill>
                            <a:schemeClr val="dk1"/>
                          </a:solidFill>
                          <a:latin typeface="Calibri" charset="0"/>
                          <a:ea typeface="Calibri" charset="0"/>
                          <a:cs typeface="Calibri" charset="0"/>
                          <a:sym typeface="Questrial"/>
                        </a:rPr>
                        <a:t>Symposium Title</a:t>
                      </a:r>
                      <a:endParaRPr sz="20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2000" b="1" u="none" strike="noStrike" cap="none" dirty="0">
                          <a:solidFill>
                            <a:schemeClr val="dk1"/>
                          </a:solidFill>
                          <a:latin typeface="Calibri" charset="0"/>
                          <a:ea typeface="Calibri" charset="0"/>
                          <a:cs typeface="Calibri" charset="0"/>
                          <a:sym typeface="Questrial"/>
                        </a:rPr>
                        <a:t>Symposium Organizer</a:t>
                      </a:r>
                      <a:endParaRPr sz="2000" b="1" i="0" u="none" strike="noStrike" cap="none" dirty="0">
                        <a:solidFill>
                          <a:schemeClr val="dk1"/>
                        </a:solidFill>
                        <a:latin typeface="Calibri" charset="0"/>
                        <a:ea typeface="Calibri" charset="0"/>
                        <a:cs typeface="Calibri"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209350">
                <a:tc>
                  <a:txBody>
                    <a:bodyPr/>
                    <a:lstStyle/>
                    <a:p>
                      <a:pPr algn="ctr" fontAlgn="b"/>
                      <a:r>
                        <a:rPr lang="en-US" sz="1400" b="0" i="0" u="none" strike="noStrike" dirty="0">
                          <a:solidFill>
                            <a:srgbClr val="FF0000"/>
                          </a:solidFill>
                          <a:effectLst/>
                          <a:latin typeface="Calibri" charset="0"/>
                          <a:ea typeface="Calibri" charset="0"/>
                          <a:cs typeface="Calibri" charset="0"/>
                        </a:rPr>
                        <a:t>General Topics: New Synthesis and Characterization of Polymers</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rgbClr val="FF0000"/>
                        </a:solidFill>
                        <a:effectLst/>
                        <a:latin typeface="Calibri" charset="0"/>
                        <a:ea typeface="Calibri" charset="0"/>
                        <a:cs typeface="Calibri" charset="0"/>
                      </a:endParaRP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09350">
                <a:tc>
                  <a:txBody>
                    <a:bodyPr/>
                    <a:lstStyle/>
                    <a:p>
                      <a:pPr algn="ctr" fontAlgn="b"/>
                      <a:r>
                        <a:rPr lang="en-US" sz="1400" b="0" i="0" u="none" strike="noStrike" dirty="0">
                          <a:solidFill>
                            <a:srgbClr val="00B050"/>
                          </a:solidFill>
                          <a:effectLst/>
                          <a:latin typeface="Calibri" charset="0"/>
                          <a:ea typeface="Calibri" charset="0"/>
                          <a:cs typeface="Calibri" charset="0"/>
                        </a:rPr>
                        <a:t>Industrial Innovations in Polymer Science </a:t>
                      </a: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rgbClr val="00B050"/>
                        </a:solidFill>
                        <a:effectLst/>
                        <a:latin typeface="Calibri" charset="0"/>
                        <a:ea typeface="Calibri" charset="0"/>
                        <a:cs typeface="Calibri" charset="0"/>
                      </a:endParaRPr>
                    </a:p>
                  </a:txBody>
                  <a:tcPr marL="7620" marR="7620" marT="7620"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1049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lumMod val="75000"/>
                              <a:lumOff val="25000"/>
                            </a:schemeClr>
                          </a:solidFill>
                          <a:effectLst/>
                          <a:latin typeface="Calibri" panose="020F0502020204030204" pitchFamily="34" charset="0"/>
                          <a:ea typeface="Calibri" charset="0"/>
                          <a:cs typeface="Calibri" panose="020F0502020204030204" pitchFamily="34" charset="0"/>
                        </a:rPr>
                        <a:t>POLY/PMSE Plenary (Listed under PMSE / POLY co-sponsored)</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1630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rPr>
                        <a:t>Henkel Outstanding Graduate Research in Polymer Science and Engineering (PMSE session/POLY co-sponsored)</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656838668"/>
                  </a:ext>
                </a:extLst>
              </a:tr>
              <a:tr h="110490">
                <a:tc>
                  <a:txBody>
                    <a:bodyPr/>
                    <a:lstStyle/>
                    <a:p>
                      <a:pPr marL="0" marR="0" algn="ctr">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ACS Macro Letters/Biomacromolecule/Macromolecules Young Investigator</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67636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rPr>
                        <a:t>Industrial</a:t>
                      </a:r>
                      <a:r>
                        <a:rPr lang="en-US" sz="1400" b="0" i="0" u="none" strike="noStrike" baseline="0" dirty="0">
                          <a:solidFill>
                            <a:srgbClr val="FF9900"/>
                          </a:solidFill>
                          <a:effectLst/>
                          <a:latin typeface="Calibri" panose="020F0502020204030204" pitchFamily="34" charset="0"/>
                          <a:ea typeface="Calibri" charset="0"/>
                          <a:cs typeface="Calibri" panose="020F0502020204030204" pitchFamily="34" charset="0"/>
                        </a:rPr>
                        <a:t> Polymer Scientist Award </a:t>
                      </a:r>
                      <a:endPar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773412532"/>
                  </a:ext>
                </a:extLst>
              </a:tr>
              <a:tr h="1104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rPr>
                        <a:t>DSM Science  &amp; Technology Award</a:t>
                      </a:r>
                    </a:p>
                  </a:txBody>
                  <a:tcPr marL="7620" marR="7620" marT="7620"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Young Award in honor of</a:t>
                      </a: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FF9900"/>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868662500"/>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Award in honor of</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209350">
                <a:tc>
                  <a:txBody>
                    <a:bodyPr/>
                    <a:lstStyle/>
                    <a:p>
                      <a:pPr marL="0" marR="0" algn="ctr">
                        <a:spcBef>
                          <a:spcPts val="0"/>
                        </a:spcBef>
                        <a:spcAft>
                          <a:spcPts val="0"/>
                        </a:spcAft>
                      </a:pPr>
                      <a:r>
                        <a:rPr lang="en-US" sz="14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2022 Mark Scholar Senior Award in honor of </a:t>
                      </a: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endParaRPr lang="en-US" sz="1400" b="0" i="0" u="none" strike="noStrike" dirty="0">
                        <a:solidFill>
                          <a:schemeClr val="accent6"/>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851373399"/>
                  </a:ext>
                </a:extLst>
              </a:tr>
              <a:tr h="209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B0F0"/>
                          </a:solidFill>
                          <a:effectLst/>
                          <a:latin typeface="Calibri"/>
                          <a:ea typeface="Calibri"/>
                          <a:cs typeface="Calibri"/>
                          <a:sym typeface="Arial"/>
                        </a:rPr>
                        <a:t>Next-generation synthesis and structure for pi-conjugated polymers </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b"/>
                      <a:r>
                        <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rPr>
                        <a:t>Nag </a:t>
                      </a:r>
                      <a:r>
                        <a:rPr lang="en-US" sz="1400" b="0" i="0" u="none" strike="noStrike" cap="none" dirty="0">
                          <a:solidFill>
                            <a:srgbClr val="00B0F0"/>
                          </a:solidFill>
                          <a:effectLst/>
                          <a:latin typeface="Calibri"/>
                          <a:ea typeface="Calibri"/>
                          <a:cs typeface="Calibri"/>
                          <a:sym typeface="Arial"/>
                        </a:rPr>
                        <a:t>Gavvalapalli</a:t>
                      </a:r>
                      <a:endPar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endParaRP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110490">
                <a:tc>
                  <a:txBody>
                    <a:bodyPr/>
                    <a:lstStyle/>
                    <a:p>
                      <a:pPr marL="0" marR="0" algn="ctr">
                        <a:spcBef>
                          <a:spcPts val="0"/>
                        </a:spcBef>
                        <a:spcAft>
                          <a:spcPts val="0"/>
                        </a:spcAft>
                      </a:pPr>
                      <a:r>
                        <a:rPr lang="en-US" sz="1400" b="0" i="0" u="none" strike="noStrike" cap="none" dirty="0">
                          <a:solidFill>
                            <a:srgbClr val="00B0F0"/>
                          </a:solidFill>
                          <a:effectLst/>
                          <a:latin typeface="Calibri"/>
                          <a:ea typeface="Calibri"/>
                          <a:cs typeface="Calibri"/>
                          <a:sym typeface="Arial"/>
                        </a:rPr>
                        <a:t>Dynamic Covalent and Supramolecular Polymer Networks</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Svetlana </a:t>
                      </a:r>
                      <a:r>
                        <a:rPr lang="en-US" sz="1400" b="0" i="0" u="none" strike="noStrike" cap="none" dirty="0" err="1">
                          <a:solidFill>
                            <a:srgbClr val="00B0F0"/>
                          </a:solidFill>
                          <a:latin typeface="Calibri" panose="020F0502020204030204" pitchFamily="34" charset="0"/>
                          <a:cs typeface="Calibri" panose="020F0502020204030204" pitchFamily="34" charset="0"/>
                          <a:sym typeface="Arial"/>
                        </a:rPr>
                        <a:t>Morozova</a:t>
                      </a:r>
                      <a:r>
                        <a:rPr lang="en-US" sz="1400" b="0" i="0" u="none" strike="noStrike" cap="none" dirty="0">
                          <a:solidFill>
                            <a:srgbClr val="00B0F0"/>
                          </a:solidFill>
                          <a:latin typeface="Calibri" panose="020F0502020204030204" pitchFamily="34" charset="0"/>
                          <a:cs typeface="Calibri" panose="020F0502020204030204" pitchFamily="34" charset="0"/>
                          <a:sym typeface="Arial"/>
                        </a:rPr>
                        <a:t> (sam381@case.edu)</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351293077"/>
                  </a:ext>
                </a:extLst>
              </a:tr>
              <a:tr h="110490">
                <a:tc>
                  <a:txBody>
                    <a:bodyPr/>
                    <a:lstStyle/>
                    <a:p>
                      <a:pPr marL="0" marR="0" algn="ctr">
                        <a:spcBef>
                          <a:spcPts val="0"/>
                        </a:spcBef>
                        <a:spcAft>
                          <a:spcPts val="0"/>
                        </a:spcAft>
                      </a:pPr>
                      <a:r>
                        <a:rPr lang="en-US" sz="1400" b="0" i="0" u="none" strike="noStrike" cap="none" dirty="0">
                          <a:solidFill>
                            <a:srgbClr val="00B0F0"/>
                          </a:solidFill>
                          <a:effectLst/>
                          <a:latin typeface="Calibri"/>
                          <a:ea typeface="Calibri"/>
                          <a:cs typeface="Calibri"/>
                          <a:sym typeface="Arial"/>
                        </a:rPr>
                        <a:t>Characterization of Sustainable Polymers</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err="1">
                          <a:solidFill>
                            <a:srgbClr val="00B0F0"/>
                          </a:solidFill>
                          <a:latin typeface="Calibri" panose="020F0502020204030204" pitchFamily="34" charset="0"/>
                          <a:cs typeface="Calibri" panose="020F0502020204030204" pitchFamily="34" charset="0"/>
                          <a:sym typeface="Arial"/>
                        </a:rPr>
                        <a:t>Yujing</a:t>
                      </a:r>
                      <a:r>
                        <a:rPr lang="en-US" sz="1400" b="0" i="0" u="none" strike="noStrike" cap="none" dirty="0">
                          <a:solidFill>
                            <a:srgbClr val="00B0F0"/>
                          </a:solidFill>
                          <a:latin typeface="Calibri" panose="020F0502020204030204" pitchFamily="34" charset="0"/>
                          <a:cs typeface="Calibri" panose="020F0502020204030204" pitchFamily="34" charset="0"/>
                          <a:sym typeface="Arial"/>
                        </a:rPr>
                        <a:t> Tan (ytan@dow.com)</a:t>
                      </a:r>
                    </a:p>
                  </a:txBody>
                  <a:tcPr marL="7620" marR="7620" marT="7620" marB="0" anchor="b">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672947779"/>
                  </a:ext>
                </a:extLst>
              </a:tr>
              <a:tr h="217170">
                <a:tc>
                  <a:txBody>
                    <a:bodyPr/>
                    <a:lstStyle/>
                    <a:p>
                      <a:pPr marL="0" marR="0" algn="ctr">
                        <a:spcBef>
                          <a:spcPts val="0"/>
                        </a:spcBef>
                        <a:spcAft>
                          <a:spcPts val="0"/>
                        </a:spcAft>
                      </a:pPr>
                      <a:r>
                        <a:rPr lang="en-US" sz="1400" b="0" i="0" u="none" strike="noStrike" cap="none" dirty="0">
                          <a:solidFill>
                            <a:srgbClr val="00B0F0"/>
                          </a:solidFill>
                          <a:effectLst/>
                          <a:latin typeface="Calibri"/>
                          <a:ea typeface="Calibri"/>
                          <a:cs typeface="Calibri"/>
                          <a:sym typeface="Arial"/>
                        </a:rPr>
                        <a:t>Safety Across the Chemical Disciplines (CHAS session / POLY co-sponsored)</a:t>
                      </a:r>
                      <a:endParaRPr lang="en-US" sz="14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Dan </a:t>
                      </a:r>
                      <a:r>
                        <a:rPr lang="en-US" sz="1400" b="0" i="0" u="none" strike="noStrike" cap="none" dirty="0" err="1">
                          <a:solidFill>
                            <a:srgbClr val="00B0F0"/>
                          </a:solidFill>
                          <a:latin typeface="Calibri" panose="020F0502020204030204" pitchFamily="34" charset="0"/>
                          <a:cs typeface="Calibri" panose="020F0502020204030204" pitchFamily="34" charset="0"/>
                          <a:sym typeface="Arial"/>
                        </a:rPr>
                        <a:t>Kuespert</a:t>
                      </a:r>
                      <a:endParaRPr lang="en-US" sz="1400" b="0" i="0" u="none" strike="noStrike" cap="none" dirty="0">
                        <a:solidFill>
                          <a:srgbClr val="00B0F0"/>
                        </a:solidFill>
                        <a:latin typeface="Calibri" panose="020F0502020204030204" pitchFamily="34" charset="0"/>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838955086"/>
                  </a:ext>
                </a:extLst>
              </a:tr>
              <a:tr h="217170">
                <a:tc>
                  <a:txBody>
                    <a:bodyPr/>
                    <a:lstStyle/>
                    <a:p>
                      <a:pPr algn="ctr" fontAlgn="b"/>
                      <a:r>
                        <a:rPr lang="en-US" sz="1400" b="0" i="0" u="none" strike="noStrike" cap="none" dirty="0">
                          <a:solidFill>
                            <a:srgbClr val="00B0F0"/>
                          </a:solidFill>
                          <a:effectLst/>
                          <a:latin typeface="Calibri"/>
                          <a:ea typeface="Calibri"/>
                          <a:cs typeface="Calibri"/>
                          <a:sym typeface="Arial"/>
                        </a:rPr>
                        <a:t>Federally Funded Research for Polymer Circularity</a:t>
                      </a:r>
                      <a:endParaRPr lang="en-US" sz="1400" b="0" i="0" u="none" strike="noStrike" dirty="0">
                        <a:solidFill>
                          <a:srgbClr val="00B0F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r>
                        <a:rPr lang="en-US" sz="1400" b="0" i="0" u="none" strike="noStrike" cap="none" dirty="0">
                          <a:solidFill>
                            <a:srgbClr val="00B0F0"/>
                          </a:solidFill>
                          <a:latin typeface="Calibri" panose="020F0502020204030204" pitchFamily="34" charset="0"/>
                          <a:cs typeface="Calibri" panose="020F0502020204030204" pitchFamily="34" charset="0"/>
                          <a:sym typeface="Arial"/>
                        </a:rPr>
                        <a:t>Kate </a:t>
                      </a:r>
                      <a:r>
                        <a:rPr lang="en-US" sz="1400" b="0" i="0" u="none" strike="noStrike" cap="none" dirty="0" err="1">
                          <a:solidFill>
                            <a:srgbClr val="00B0F0"/>
                          </a:solidFill>
                          <a:latin typeface="Calibri" panose="020F0502020204030204" pitchFamily="34" charset="0"/>
                          <a:cs typeface="Calibri" panose="020F0502020204030204" pitchFamily="34" charset="0"/>
                          <a:sym typeface="Arial"/>
                        </a:rPr>
                        <a:t>Paretti</a:t>
                      </a:r>
                      <a:r>
                        <a:rPr lang="en-US" sz="1400" b="0" i="0" u="none" strike="noStrike" cap="none" dirty="0">
                          <a:solidFill>
                            <a:srgbClr val="00B0F0"/>
                          </a:solidFill>
                          <a:latin typeface="Calibri" panose="020F0502020204030204" pitchFamily="34" charset="0"/>
                          <a:cs typeface="Calibri" panose="020F0502020204030204" pitchFamily="34" charset="0"/>
                          <a:sym typeface="Arial"/>
                        </a:rPr>
                        <a:t> (DOE), Kate Beers (NIST)</a:t>
                      </a: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58352611"/>
                  </a:ext>
                </a:extLst>
              </a:tr>
              <a:tr h="217170">
                <a:tc>
                  <a:txBody>
                    <a:bodyPr/>
                    <a:lstStyle/>
                    <a:p>
                      <a:pPr algn="ctr" fontAlgn="b"/>
                      <a:endParaRPr lang="en-US" sz="1400" b="0" i="0" u="none" strike="noStrike" dirty="0">
                        <a:solidFill>
                          <a:srgbClr val="0070C0"/>
                        </a:solidFill>
                        <a:effectLst/>
                        <a:latin typeface="Calibri" panose="020F0502020204030204" pitchFamily="34" charset="0"/>
                        <a:ea typeface="Calibri" charset="0"/>
                        <a:cs typeface="Calibri" panose="020F0502020204030204" pitchFamily="34" charset="0"/>
                      </a:endParaRPr>
                    </a:p>
                  </a:txBody>
                  <a:tcPr marL="7620" marR="7620" marT="7620"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a:endParaRPr lang="en-US" sz="1400" b="0" i="0" u="none" strike="noStrike" cap="none" dirty="0">
                        <a:solidFill>
                          <a:srgbClr val="0070C0"/>
                        </a:solidFill>
                        <a:latin typeface="Calibri" panose="020F0502020204030204" pitchFamily="34" charset="0"/>
                        <a:cs typeface="Calibri" panose="020F0502020204030204" pitchFamily="34" charset="0"/>
                        <a:sym typeface="Arial"/>
                      </a:endParaRPr>
                    </a:p>
                  </a:txBody>
                  <a:tcPr marL="7620" marR="7620" marT="7620" marB="0" anchor="b">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8945371"/>
                  </a:ext>
                </a:extLst>
              </a:tr>
            </a:tbl>
          </a:graphicData>
        </a:graphic>
      </p:graphicFrame>
      <p:sp>
        <p:nvSpPr>
          <p:cNvPr id="335" name="Shape 33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latin typeface="Calibri" charset="0"/>
                <a:ea typeface="Calibri" charset="0"/>
                <a:cs typeface="Calibri" charset="0"/>
              </a:rPr>
              <a:t>Chicago </a:t>
            </a:r>
            <a:r>
              <a:rPr lang="en-US" sz="4400" b="0" i="0" u="none" strike="noStrike" cap="none" dirty="0">
                <a:solidFill>
                  <a:schemeClr val="dk1"/>
                </a:solidFill>
                <a:latin typeface="Calibri" charset="0"/>
                <a:ea typeface="Calibri" charset="0"/>
                <a:cs typeface="Calibri" charset="0"/>
                <a:sym typeface="Cabin"/>
              </a:rPr>
              <a:t>– Fall 2022 </a:t>
            </a:r>
            <a:r>
              <a:rPr lang="en-US" sz="1800" b="0" i="0" u="none" strike="noStrike" cap="none" dirty="0">
                <a:solidFill>
                  <a:schemeClr val="dk1"/>
                </a:solidFill>
                <a:latin typeface="Calibri" charset="0"/>
                <a:ea typeface="Calibri" charset="0"/>
                <a:cs typeface="Calibri" charset="0"/>
                <a:sym typeface="Cabin"/>
              </a:rPr>
              <a:t>(Aug 21-25)</a:t>
            </a:r>
            <a:endParaRPr sz="4400" b="0" i="0" u="none" strike="noStrike" cap="none" dirty="0">
              <a:solidFill>
                <a:schemeClr val="dk1"/>
              </a:solidFill>
              <a:latin typeface="Calibri" charset="0"/>
              <a:ea typeface="Calibri" charset="0"/>
              <a:cs typeface="Calibri" charset="0"/>
              <a:sym typeface="Cabin"/>
            </a:endParaRPr>
          </a:p>
        </p:txBody>
      </p:sp>
      <p:sp>
        <p:nvSpPr>
          <p:cNvPr id="2" name="TextBox 1">
            <a:extLst>
              <a:ext uri="{FF2B5EF4-FFF2-40B4-BE49-F238E27FC236}">
                <a16:creationId xmlns:a16="http://schemas.microsoft.com/office/drawing/2014/main" id="{E76C1015-2745-C648-9D5B-59FF85AA1265}"/>
              </a:ext>
            </a:extLst>
          </p:cNvPr>
          <p:cNvSpPr txBox="1"/>
          <p:nvPr/>
        </p:nvSpPr>
        <p:spPr>
          <a:xfrm>
            <a:off x="56707" y="6246332"/>
            <a:ext cx="9030586" cy="584775"/>
          </a:xfrm>
          <a:prstGeom prst="rect">
            <a:avLst/>
          </a:prstGeom>
          <a:noFill/>
        </p:spPr>
        <p:txBody>
          <a:bodyPr wrap="square" rtlCol="0">
            <a:spAutoFit/>
          </a:bodyPr>
          <a:lstStyle/>
          <a:p>
            <a:r>
              <a:rPr lang="en-US" sz="1600" b="1" dirty="0">
                <a:latin typeface="Calibri" charset="0"/>
                <a:ea typeface="Calibri" charset="0"/>
                <a:cs typeface="Calibri" charset="0"/>
              </a:rPr>
              <a:t>Meeting Theme: Sustainability in a Changing World</a:t>
            </a:r>
          </a:p>
          <a:p>
            <a:r>
              <a:rPr lang="en-US" sz="1600" b="1" dirty="0">
                <a:latin typeface="Calibri" charset="0"/>
                <a:ea typeface="Calibri" charset="0"/>
                <a:cs typeface="Calibri" charset="0"/>
              </a:rPr>
              <a:t>MPPG Contacts: </a:t>
            </a:r>
          </a:p>
        </p:txBody>
      </p:sp>
      <p:sp>
        <p:nvSpPr>
          <p:cNvPr id="6" name="TextBox 5">
            <a:extLst>
              <a:ext uri="{FF2B5EF4-FFF2-40B4-BE49-F238E27FC236}">
                <a16:creationId xmlns:a16="http://schemas.microsoft.com/office/drawing/2014/main" id="{7FCD731F-0273-41EB-ACCF-6BAE4330ECF2}"/>
              </a:ext>
            </a:extLst>
          </p:cNvPr>
          <p:cNvSpPr txBox="1"/>
          <p:nvPr/>
        </p:nvSpPr>
        <p:spPr>
          <a:xfrm>
            <a:off x="0" y="5707780"/>
            <a:ext cx="8693888" cy="523220"/>
          </a:xfrm>
          <a:prstGeom prst="rect">
            <a:avLst/>
          </a:prstGeom>
          <a:noFill/>
        </p:spPr>
        <p:txBody>
          <a:bodyPr wrap="square" rtlCol="0">
            <a:spAutoFit/>
          </a:bodyPr>
          <a:lstStyle/>
          <a:p>
            <a:r>
              <a:rPr lang="en-US" b="1" i="1" dirty="0">
                <a:solidFill>
                  <a:srgbClr val="00B050"/>
                </a:solidFill>
              </a:rPr>
              <a:t>Reminders: </a:t>
            </a:r>
          </a:p>
          <a:p>
            <a:pPr marL="342900" indent="-342900">
              <a:buFont typeface="+mj-lt"/>
              <a:buAutoNum type="arabicPeriod"/>
            </a:pPr>
            <a:r>
              <a:rPr lang="en-US" i="1" dirty="0">
                <a:solidFill>
                  <a:srgbClr val="00B050"/>
                </a:solidFill>
              </a:rPr>
              <a:t>POLY policy is that award symposia are now limited to </a:t>
            </a:r>
            <a:r>
              <a:rPr lang="en-US" i="1" u="sng" dirty="0">
                <a:solidFill>
                  <a:srgbClr val="00B050"/>
                </a:solidFill>
              </a:rPr>
              <a:t>one, half-day session </a:t>
            </a:r>
            <a:r>
              <a:rPr lang="en-US" i="1" dirty="0">
                <a:solidFill>
                  <a:srgbClr val="00B050"/>
                </a:solidFill>
              </a:rPr>
              <a:t>each</a:t>
            </a:r>
          </a:p>
        </p:txBody>
      </p:sp>
      <p:pic>
        <p:nvPicPr>
          <p:cNvPr id="9" name="Picture 2" descr="Photo of Robert Mathers">
            <a:extLst>
              <a:ext uri="{FF2B5EF4-FFF2-40B4-BE49-F238E27FC236}">
                <a16:creationId xmlns:a16="http://schemas.microsoft.com/office/drawing/2014/main" id="{909E2BFD-20FA-4A18-94D0-2CF58F38B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394" y="5760872"/>
            <a:ext cx="787908" cy="98488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1EBC08E-63CE-4AD9-ACF8-180184A5696E}"/>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39947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15C6-1546-4CB5-92E3-E4DD92506E2E}"/>
              </a:ext>
            </a:extLst>
          </p:cNvPr>
          <p:cNvSpPr>
            <a:spLocks noGrp="1"/>
          </p:cNvSpPr>
          <p:nvPr>
            <p:ph type="title"/>
          </p:nvPr>
        </p:nvSpPr>
        <p:spPr/>
        <p:txBody>
          <a:bodyPr>
            <a:normAutofit/>
          </a:bodyPr>
          <a:lstStyle/>
          <a:p>
            <a:r>
              <a:rPr lang="en-US" sz="2400" dirty="0"/>
              <a:t>Consideration of DEIR Principles for Programming:</a:t>
            </a:r>
            <a:br>
              <a:rPr lang="en-US" sz="2400" dirty="0"/>
            </a:br>
            <a:r>
              <a:rPr lang="en-US" sz="2400" dirty="0"/>
              <a:t> Letter to Symposium Organizers</a:t>
            </a:r>
            <a:endParaRPr lang="en-US" sz="4000" dirty="0"/>
          </a:p>
        </p:txBody>
      </p:sp>
      <p:sp>
        <p:nvSpPr>
          <p:cNvPr id="6" name="Content Placeholder 2">
            <a:extLst>
              <a:ext uri="{FF2B5EF4-FFF2-40B4-BE49-F238E27FC236}">
                <a16:creationId xmlns:a16="http://schemas.microsoft.com/office/drawing/2014/main" id="{851CF047-FCDC-4F23-A79B-90394AA28D25}"/>
              </a:ext>
            </a:extLst>
          </p:cNvPr>
          <p:cNvSpPr txBox="1">
            <a:spLocks/>
          </p:cNvSpPr>
          <p:nvPr/>
        </p:nvSpPr>
        <p:spPr>
          <a:xfrm>
            <a:off x="25857" y="1444596"/>
            <a:ext cx="9118143" cy="600935"/>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bin"/>
                <a:ea typeface="Cabin"/>
                <a:cs typeface="Cabin"/>
                <a:sym typeface="Cabin"/>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1800" dirty="0"/>
              <a:t>from POLY 2021 Chair, Andrea </a:t>
            </a:r>
            <a:r>
              <a:rPr lang="en-US" sz="1800" dirty="0" err="1"/>
              <a:t>Kasko</a:t>
            </a:r>
            <a:r>
              <a:rPr lang="en-US" sz="1800" dirty="0"/>
              <a:t>, endorsed by all of the POLY programming committee</a:t>
            </a:r>
            <a:endParaRPr lang="en-US" sz="1600" dirty="0"/>
          </a:p>
        </p:txBody>
      </p:sp>
      <p:sp>
        <p:nvSpPr>
          <p:cNvPr id="3" name="TextBox 2">
            <a:extLst>
              <a:ext uri="{FF2B5EF4-FFF2-40B4-BE49-F238E27FC236}">
                <a16:creationId xmlns:a16="http://schemas.microsoft.com/office/drawing/2014/main" id="{1875535B-B6CB-4BED-9271-AF7933ACAEC2}"/>
              </a:ext>
            </a:extLst>
          </p:cNvPr>
          <p:cNvSpPr txBox="1"/>
          <p:nvPr/>
        </p:nvSpPr>
        <p:spPr>
          <a:xfrm>
            <a:off x="-182631" y="4800503"/>
            <a:ext cx="9118144" cy="769441"/>
          </a:xfrm>
          <a:prstGeom prst="rect">
            <a:avLst/>
          </a:prstGeom>
          <a:noFill/>
        </p:spPr>
        <p:txBody>
          <a:bodyPr wrap="square" rtlCol="0">
            <a:spAutoFit/>
          </a:bodyPr>
          <a:lstStyle/>
          <a:p>
            <a:pPr marL="25400" indent="0">
              <a:buNone/>
            </a:pPr>
            <a:endParaRPr lang="en-US" sz="1200" dirty="0"/>
          </a:p>
          <a:p>
            <a:pPr marL="25400" indent="0" algn="ctr">
              <a:buNone/>
            </a:pPr>
            <a:r>
              <a:rPr lang="en-US" sz="2000" b="1" u="sng" dirty="0">
                <a:latin typeface="Calibri" panose="020F0502020204030204" pitchFamily="34" charset="0"/>
                <a:cs typeface="Calibri" panose="020F0502020204030204" pitchFamily="34" charset="0"/>
              </a:rPr>
              <a:t>What you can do to help:</a:t>
            </a:r>
          </a:p>
          <a:p>
            <a:endParaRPr lang="en-US" sz="1200" dirty="0"/>
          </a:p>
        </p:txBody>
      </p:sp>
      <p:sp>
        <p:nvSpPr>
          <p:cNvPr id="5" name="TextBox 4">
            <a:extLst>
              <a:ext uri="{FF2B5EF4-FFF2-40B4-BE49-F238E27FC236}">
                <a16:creationId xmlns:a16="http://schemas.microsoft.com/office/drawing/2014/main" id="{D59FE609-DE58-437C-A84F-9118938B5F4E}"/>
              </a:ext>
            </a:extLst>
          </p:cNvPr>
          <p:cNvSpPr txBox="1"/>
          <p:nvPr/>
        </p:nvSpPr>
        <p:spPr>
          <a:xfrm>
            <a:off x="3953310" y="5444167"/>
            <a:ext cx="4982203" cy="1538883"/>
          </a:xfrm>
          <a:prstGeom prst="rect">
            <a:avLst/>
          </a:prstGeom>
          <a:noFill/>
        </p:spPr>
        <p:txBody>
          <a:bodyPr wrap="square" rtlCol="0">
            <a:spAutoFit/>
          </a:bodyPr>
          <a:lstStyle/>
          <a:p>
            <a:pPr marL="7937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Feedback and advice is critical to we understand what work we need to do and where we can improve</a:t>
            </a:r>
          </a:p>
          <a:p>
            <a:pPr marL="7937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Share best practices from DEIR efforts in your other professional organizations</a:t>
            </a:r>
            <a:endParaRPr lang="en-US"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0D356B88-B8C1-4603-91B9-14B6564EB38B}"/>
              </a:ext>
            </a:extLst>
          </p:cNvPr>
          <p:cNvSpPr txBox="1"/>
          <p:nvPr/>
        </p:nvSpPr>
        <p:spPr>
          <a:xfrm>
            <a:off x="-271134" y="5437806"/>
            <a:ext cx="4776689" cy="1292662"/>
          </a:xfrm>
          <a:prstGeom prst="rect">
            <a:avLst/>
          </a:prstGeom>
          <a:noFill/>
        </p:spPr>
        <p:txBody>
          <a:bodyPr wrap="square" rtlCol="0">
            <a:spAutoFit/>
          </a:bodyPr>
          <a:lstStyle/>
          <a:p>
            <a:pPr marL="7937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Tell us about the great work people in POLY you know are doing that may not be getting recognized through traditional channels</a:t>
            </a:r>
          </a:p>
          <a:p>
            <a:pPr marL="7937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Nominate those people for awards</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17133805-1A2F-443D-9F59-A132492CD546}"/>
              </a:ext>
            </a:extLst>
          </p:cNvPr>
          <p:cNvSpPr txBox="1"/>
          <p:nvPr/>
        </p:nvSpPr>
        <p:spPr>
          <a:xfrm>
            <a:off x="457200" y="2007431"/>
            <a:ext cx="8229600" cy="2462213"/>
          </a:xfrm>
          <a:prstGeom prst="rect">
            <a:avLst/>
          </a:prstGeom>
          <a:noFill/>
        </p:spPr>
        <p:txBody>
          <a:bodyPr wrap="square" rtlCol="0">
            <a:spAutoFit/>
          </a:bodyPr>
          <a:lstStyle/>
          <a:p>
            <a:pPr marL="25400" indent="0" algn="just">
              <a:buNone/>
            </a:pPr>
            <a:r>
              <a:rPr lang="en-US" i="1" dirty="0"/>
              <a:t>“…2020, marked the 100</a:t>
            </a:r>
            <a:r>
              <a:rPr lang="en-US" i="1" baseline="30000" dirty="0"/>
              <a:t>th</a:t>
            </a:r>
            <a:r>
              <a:rPr lang="en-US" i="1" dirty="0"/>
              <a:t> anniversary of the advent of polymer science. As the ACS division of polymer chemistry (POLY) celebrates a century of scientific achievements in macromolecular chemistry, we must also reflect on the past, present, and future of polymer science, not only in terms of innovation and research, but in the </a:t>
            </a:r>
            <a:r>
              <a:rPr lang="en-US" b="1" i="1" dirty="0">
                <a:solidFill>
                  <a:srgbClr val="FF0000"/>
                </a:solidFill>
              </a:rPr>
              <a:t>diverse array of polymer scientists that have been, and continue to be, essential </a:t>
            </a:r>
            <a:r>
              <a:rPr lang="en-US" i="1" dirty="0"/>
              <a:t>to our function within the community and </a:t>
            </a:r>
            <a:r>
              <a:rPr lang="en-US" b="1" i="1" dirty="0">
                <a:solidFill>
                  <a:srgbClr val="FF0000"/>
                </a:solidFill>
              </a:rPr>
              <a:t>critical to foster scientific innovation from multiple viewpoints</a:t>
            </a:r>
            <a:r>
              <a:rPr lang="en-US" i="1" dirty="0"/>
              <a:t>. </a:t>
            </a:r>
          </a:p>
          <a:p>
            <a:pPr marL="25400" indent="0" algn="just">
              <a:buNone/>
            </a:pPr>
            <a:r>
              <a:rPr lang="en-US" i="1" dirty="0"/>
              <a:t> </a:t>
            </a:r>
          </a:p>
          <a:p>
            <a:pPr marL="25400" indent="0" algn="just">
              <a:buNone/>
            </a:pPr>
            <a:r>
              <a:rPr lang="en-US" i="1" dirty="0"/>
              <a:t>ACS and POLY believe in the strength of diversity in all its forms, because </a:t>
            </a:r>
            <a:r>
              <a:rPr lang="en-US" i="1" dirty="0">
                <a:solidFill>
                  <a:srgbClr val="FF0000"/>
                </a:solidFill>
              </a:rPr>
              <a:t>inclusion of and respect for diverse people, experiences, and ideas lead to superior solutions to world challenges and advances chemistry as a global, multidisciplinary science</a:t>
            </a:r>
            <a:r>
              <a:rPr lang="en-US" i="1" dirty="0"/>
              <a:t>. ACS has compiled a list of resources and links to learn more about supporting diversity, equity, inclusion &amp; respect here:”</a:t>
            </a:r>
            <a:endParaRPr lang="en-US" dirty="0"/>
          </a:p>
        </p:txBody>
      </p:sp>
      <p:sp>
        <p:nvSpPr>
          <p:cNvPr id="9" name="TextBox 8">
            <a:extLst>
              <a:ext uri="{FF2B5EF4-FFF2-40B4-BE49-F238E27FC236}">
                <a16:creationId xmlns:a16="http://schemas.microsoft.com/office/drawing/2014/main" id="{9462DDC7-F4EA-48FD-9B07-0A870A0650DB}"/>
              </a:ext>
            </a:extLst>
          </p:cNvPr>
          <p:cNvSpPr txBox="1"/>
          <p:nvPr/>
        </p:nvSpPr>
        <p:spPr>
          <a:xfrm>
            <a:off x="207847" y="4580878"/>
            <a:ext cx="8727666" cy="338554"/>
          </a:xfrm>
          <a:prstGeom prst="rect">
            <a:avLst/>
          </a:prstGeom>
          <a:noFill/>
        </p:spPr>
        <p:txBody>
          <a:bodyPr wrap="square" rtlCol="0">
            <a:spAutoFit/>
          </a:bodyPr>
          <a:lstStyle/>
          <a:p>
            <a:pPr algn="ctr"/>
            <a:r>
              <a:rPr lang="en-US" sz="1600" u="sng" dirty="0">
                <a:hlinkClick r:id="rId3"/>
              </a:rPr>
              <a:t>https://www.acs.org/content/acs/en/membership-and-networks/acs/welcoming/diversity.html</a:t>
            </a:r>
            <a:endParaRPr lang="en-US" sz="1600" dirty="0"/>
          </a:p>
        </p:txBody>
      </p:sp>
      <p:sp>
        <p:nvSpPr>
          <p:cNvPr id="10" name="TextBox 9">
            <a:extLst>
              <a:ext uri="{FF2B5EF4-FFF2-40B4-BE49-F238E27FC236}">
                <a16:creationId xmlns:a16="http://schemas.microsoft.com/office/drawing/2014/main" id="{F00A7485-8D96-4B1B-A6B0-8CA85C11D57D}"/>
              </a:ext>
            </a:extLst>
          </p:cNvPr>
          <p:cNvSpPr txBox="1"/>
          <p:nvPr/>
        </p:nvSpPr>
        <p:spPr>
          <a:xfrm>
            <a:off x="2530136" y="1219421"/>
            <a:ext cx="4483223" cy="523220"/>
          </a:xfrm>
          <a:prstGeom prst="rect">
            <a:avLst/>
          </a:prstGeom>
          <a:noFill/>
        </p:spPr>
        <p:txBody>
          <a:bodyPr wrap="square" rtlCol="0">
            <a:spAutoFit/>
          </a:bodyPr>
          <a:lstStyle/>
          <a:p>
            <a:r>
              <a:rPr lang="en-US" i="1" dirty="0"/>
              <a:t>(DEIR = Diversity, Equity, Inclusion, and Respect) </a:t>
            </a:r>
          </a:p>
          <a:p>
            <a:endParaRPr lang="en-US" dirty="0"/>
          </a:p>
        </p:txBody>
      </p:sp>
      <p:sp>
        <p:nvSpPr>
          <p:cNvPr id="4" name="Footer Placeholder 3">
            <a:extLst>
              <a:ext uri="{FF2B5EF4-FFF2-40B4-BE49-F238E27FC236}">
                <a16:creationId xmlns:a16="http://schemas.microsoft.com/office/drawing/2014/main" id="{58D5473A-54D5-4EC6-80CF-BE84B19CC8F7}"/>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18994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AD82-9703-42B7-9626-F0A5F82259CE}"/>
              </a:ext>
            </a:extLst>
          </p:cNvPr>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Helpful Links and More Information</a:t>
            </a:r>
          </a:p>
        </p:txBody>
      </p:sp>
      <p:sp>
        <p:nvSpPr>
          <p:cNvPr id="3" name="Footer Placeholder 2">
            <a:extLst>
              <a:ext uri="{FF2B5EF4-FFF2-40B4-BE49-F238E27FC236}">
                <a16:creationId xmlns:a16="http://schemas.microsoft.com/office/drawing/2014/main" id="{5A5E3565-F682-438D-9AE9-67BCC196F6A9}"/>
              </a:ext>
            </a:extLst>
          </p:cNvPr>
          <p:cNvSpPr>
            <a:spLocks noGrp="1"/>
          </p:cNvSpPr>
          <p:nvPr>
            <p:ph type="ftr" idx="11"/>
          </p:nvPr>
        </p:nvSpPr>
        <p:spPr/>
        <p:txBody>
          <a:bodyPr/>
          <a:lstStyle/>
          <a:p>
            <a:endParaRPr lang="en-US"/>
          </a:p>
        </p:txBody>
      </p:sp>
      <p:sp>
        <p:nvSpPr>
          <p:cNvPr id="5" name="Text Placeholder 2">
            <a:extLst>
              <a:ext uri="{FF2B5EF4-FFF2-40B4-BE49-F238E27FC236}">
                <a16:creationId xmlns:a16="http://schemas.microsoft.com/office/drawing/2014/main" id="{CD4657F2-B13E-4B5A-83BB-1328703457EA}"/>
              </a:ext>
            </a:extLst>
          </p:cNvPr>
          <p:cNvSpPr txBox="1">
            <a:spLocks/>
          </p:cNvSpPr>
          <p:nvPr/>
        </p:nvSpPr>
        <p:spPr>
          <a:xfrm>
            <a:off x="0" y="1600200"/>
            <a:ext cx="9144000" cy="452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hlinkClick r:id="rId3"/>
              </a:rPr>
              <a:t>https://polyacs.org/symposium-proposal-online-form/</a:t>
            </a:r>
            <a:endParaRPr lang="en-US" sz="2400" dirty="0"/>
          </a:p>
          <a:p>
            <a:endParaRPr lang="en-US" sz="2400" dirty="0"/>
          </a:p>
          <a:p>
            <a:r>
              <a:rPr lang="en-US" sz="2400" dirty="0">
                <a:hlinkClick r:id="rId4"/>
              </a:rPr>
              <a:t>https://polyacs.org/wp-content/uploads/2018/07/Guidelines-for-symposia-organizers-and-chairs.pdf</a:t>
            </a:r>
            <a:endParaRPr lang="en-US" sz="2400" dirty="0"/>
          </a:p>
          <a:p>
            <a:endParaRPr lang="en-US" sz="2400" dirty="0"/>
          </a:p>
          <a:p>
            <a:r>
              <a:rPr lang="en-US" sz="2400" dirty="0">
                <a:hlinkClick r:id="rId5"/>
              </a:rPr>
              <a:t>https://www.acs.org/content/acs/en/membership-and-networks/td/manuals/future-meeting-deadlines.html</a:t>
            </a:r>
            <a:endParaRPr lang="en-US" sz="2400" dirty="0"/>
          </a:p>
          <a:p>
            <a:endParaRPr lang="en-US" sz="2400" dirty="0"/>
          </a:p>
          <a:p>
            <a:r>
              <a:rPr lang="en-US" sz="2400" dirty="0">
                <a:hlinkClick r:id="rId6"/>
              </a:rPr>
              <a:t>https://www.acs.org/content/acs/en/meetings/programming-resources/symposia-organizers.html</a:t>
            </a:r>
            <a:endParaRPr lang="en-US" sz="2400" dirty="0"/>
          </a:p>
        </p:txBody>
      </p:sp>
    </p:spTree>
    <p:extLst>
      <p:ext uri="{BB962C8B-B14F-4D97-AF65-F5344CB8AC3E}">
        <p14:creationId xmlns:p14="http://schemas.microsoft.com/office/powerpoint/2010/main" val="398811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0E186-3DA1-4EFF-A368-AF74B7028C39}"/>
              </a:ext>
            </a:extLst>
          </p:cNvPr>
          <p:cNvSpPr>
            <a:spLocks noGrp="1"/>
          </p:cNvSpPr>
          <p:nvPr>
            <p:ph type="title"/>
          </p:nvPr>
        </p:nvSpPr>
        <p:spPr/>
        <p:txBody>
          <a:bodyPr/>
          <a:lstStyle/>
          <a:p>
            <a:r>
              <a:rPr lang="en-US" dirty="0"/>
              <a:t>Overview</a:t>
            </a:r>
          </a:p>
        </p:txBody>
      </p:sp>
      <p:sp>
        <p:nvSpPr>
          <p:cNvPr id="6" name="Text Placeholder 5">
            <a:extLst>
              <a:ext uri="{FF2B5EF4-FFF2-40B4-BE49-F238E27FC236}">
                <a16:creationId xmlns:a16="http://schemas.microsoft.com/office/drawing/2014/main" id="{841CA972-A32F-4369-B5F9-AC5EC4BAA9A1}"/>
              </a:ext>
            </a:extLst>
          </p:cNvPr>
          <p:cNvSpPr>
            <a:spLocks noGrp="1"/>
          </p:cNvSpPr>
          <p:nvPr>
            <p:ph type="body" idx="1"/>
          </p:nvPr>
        </p:nvSpPr>
        <p:spPr>
          <a:xfrm>
            <a:off x="457200" y="1197204"/>
            <a:ext cx="8229600" cy="4928959"/>
          </a:xfrm>
        </p:spPr>
        <p:txBody>
          <a:bodyPr>
            <a:normAutofit/>
          </a:bodyPr>
          <a:lstStyle/>
          <a:p>
            <a:r>
              <a:rPr lang="en-US" sz="2400" dirty="0"/>
              <a:t>General Programming Updates-Hayley (Programming Committee Chair)</a:t>
            </a:r>
          </a:p>
          <a:p>
            <a:r>
              <a:rPr lang="en-US" sz="2400" dirty="0"/>
              <a:t>Reporting- Rob (Spring 2021)</a:t>
            </a:r>
          </a:p>
          <a:p>
            <a:r>
              <a:rPr lang="en-US" sz="2400" dirty="0"/>
              <a:t>Recognition- Sara (Fall 2021)</a:t>
            </a:r>
          </a:p>
          <a:p>
            <a:r>
              <a:rPr lang="en-US" sz="2400" dirty="0"/>
              <a:t>Recruitment- Levi (Spring 2022) and Rob (Fall 2022)</a:t>
            </a:r>
          </a:p>
          <a:p>
            <a:endParaRPr lang="en-US" sz="2400" dirty="0"/>
          </a:p>
          <a:p>
            <a:endParaRPr lang="en-US" sz="2400" dirty="0"/>
          </a:p>
          <a:p>
            <a:r>
              <a:rPr lang="en-US" sz="2400" dirty="0"/>
              <a:t>Special thanks to Kathy!</a:t>
            </a:r>
            <a:endParaRPr lang="en-US" sz="3600" dirty="0"/>
          </a:p>
          <a:p>
            <a:endParaRPr lang="en-US" sz="2400" dirty="0"/>
          </a:p>
          <a:p>
            <a:pPr lvl="1"/>
            <a:endParaRPr lang="en-US" sz="2400" dirty="0"/>
          </a:p>
          <a:p>
            <a:endParaRPr lang="en-US" sz="2800" dirty="0"/>
          </a:p>
        </p:txBody>
      </p:sp>
      <p:sp>
        <p:nvSpPr>
          <p:cNvPr id="4" name="Footer Placeholder 3">
            <a:extLst>
              <a:ext uri="{FF2B5EF4-FFF2-40B4-BE49-F238E27FC236}">
                <a16:creationId xmlns:a16="http://schemas.microsoft.com/office/drawing/2014/main" id="{20B0205E-59BC-449B-9CD4-31FDEE3CABBB}"/>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28525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 Programming</a:t>
            </a:r>
          </a:p>
        </p:txBody>
      </p:sp>
      <p:sp>
        <p:nvSpPr>
          <p:cNvPr id="3" name="Text Placeholder 2"/>
          <p:cNvSpPr>
            <a:spLocks noGrp="1"/>
          </p:cNvSpPr>
          <p:nvPr>
            <p:ph type="body" idx="1"/>
          </p:nvPr>
        </p:nvSpPr>
        <p:spPr>
          <a:xfrm>
            <a:off x="0" y="1142216"/>
            <a:ext cx="9144000" cy="4525963"/>
          </a:xfrm>
        </p:spPr>
        <p:txBody>
          <a:bodyPr>
            <a:normAutofit fontScale="92500" lnSpcReduction="10000"/>
          </a:bodyPr>
          <a:lstStyle/>
          <a:p>
            <a:r>
              <a:rPr lang="en-US" dirty="0"/>
              <a:t>Timeline for symposia planning</a:t>
            </a:r>
          </a:p>
          <a:p>
            <a:pPr lvl="1"/>
            <a:r>
              <a:rPr lang="en-US" dirty="0"/>
              <a:t>Typically planning 1 to 1.5 years in advance</a:t>
            </a:r>
          </a:p>
          <a:p>
            <a:pPr lvl="1"/>
            <a:r>
              <a:rPr lang="en-US" dirty="0"/>
              <a:t>Atlanta meeting abstracts open </a:t>
            </a:r>
          </a:p>
          <a:p>
            <a:pPr lvl="1"/>
            <a:r>
              <a:rPr lang="en-US" dirty="0"/>
              <a:t>Soliciting proposals for Chicago</a:t>
            </a:r>
          </a:p>
          <a:p>
            <a:pPr lvl="2"/>
            <a:r>
              <a:rPr lang="en-US" dirty="0">
                <a:hlinkClick r:id="rId3"/>
              </a:rPr>
              <a:t>https://polyacs.org/symposium-proposal-online-form/</a:t>
            </a:r>
            <a:endParaRPr lang="en-US" dirty="0"/>
          </a:p>
          <a:p>
            <a:pPr lvl="2"/>
            <a:r>
              <a:rPr lang="en-US" sz="2000" dirty="0"/>
              <a:t>Chicago theme is “Sustainability in a Changing World”</a:t>
            </a:r>
          </a:p>
          <a:p>
            <a:pPr lvl="2"/>
            <a:r>
              <a:rPr lang="en-US" sz="2000" dirty="0"/>
              <a:t>Deadlines have been shifting, so check the live ACS website</a:t>
            </a:r>
          </a:p>
          <a:p>
            <a:pPr lvl="2"/>
            <a:r>
              <a:rPr lang="en-US" sz="2000" dirty="0"/>
              <a:t>Model is coach (Programing Chair) and players (Symposium Organizers) working together</a:t>
            </a:r>
          </a:p>
          <a:p>
            <a:pPr lvl="2"/>
            <a:r>
              <a:rPr lang="en-US" sz="2000" dirty="0"/>
              <a:t>Coach’s job is to help you with ACS broadly- come ask us for help directly!</a:t>
            </a:r>
          </a:p>
          <a:p>
            <a:pPr lvl="1"/>
            <a:r>
              <a:rPr lang="en-US" sz="2400" dirty="0"/>
              <a:t>Next meetings: San Diego Spring 2022, Chicago Fall 2022, Indianapolis Spring 2023</a:t>
            </a:r>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3124277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graphicFrame>
        <p:nvGraphicFramePr>
          <p:cNvPr id="417" name="Shape 417"/>
          <p:cNvGraphicFramePr/>
          <p:nvPr>
            <p:extLst>
              <p:ext uri="{D42A27DB-BD31-4B8C-83A1-F6EECF244321}">
                <p14:modId xmlns:p14="http://schemas.microsoft.com/office/powerpoint/2010/main" val="1355327833"/>
              </p:ext>
            </p:extLst>
          </p:nvPr>
        </p:nvGraphicFramePr>
        <p:xfrm>
          <a:off x="811069" y="2056203"/>
          <a:ext cx="7696825" cy="4208056"/>
        </p:xfrm>
        <a:graphic>
          <a:graphicData uri="http://schemas.openxmlformats.org/drawingml/2006/table">
            <a:tbl>
              <a:tblPr firstRow="1" bandRow="1">
                <a:noFill/>
              </a:tblPr>
              <a:tblGrid>
                <a:gridCol w="1539365">
                  <a:extLst>
                    <a:ext uri="{9D8B030D-6E8A-4147-A177-3AD203B41FA5}">
                      <a16:colId xmlns:a16="http://schemas.microsoft.com/office/drawing/2014/main" val="20000"/>
                    </a:ext>
                  </a:extLst>
                </a:gridCol>
                <a:gridCol w="1539365">
                  <a:extLst>
                    <a:ext uri="{9D8B030D-6E8A-4147-A177-3AD203B41FA5}">
                      <a16:colId xmlns:a16="http://schemas.microsoft.com/office/drawing/2014/main" val="20005"/>
                    </a:ext>
                  </a:extLst>
                </a:gridCol>
                <a:gridCol w="1539365">
                  <a:extLst>
                    <a:ext uri="{9D8B030D-6E8A-4147-A177-3AD203B41FA5}">
                      <a16:colId xmlns:a16="http://schemas.microsoft.com/office/drawing/2014/main" val="3169250072"/>
                    </a:ext>
                  </a:extLst>
                </a:gridCol>
                <a:gridCol w="1539365">
                  <a:extLst>
                    <a:ext uri="{9D8B030D-6E8A-4147-A177-3AD203B41FA5}">
                      <a16:colId xmlns:a16="http://schemas.microsoft.com/office/drawing/2014/main" val="3484442015"/>
                    </a:ext>
                  </a:extLst>
                </a:gridCol>
                <a:gridCol w="1539365">
                  <a:extLst>
                    <a:ext uri="{9D8B030D-6E8A-4147-A177-3AD203B41FA5}">
                      <a16:colId xmlns:a16="http://schemas.microsoft.com/office/drawing/2014/main" val="2797404405"/>
                    </a:ext>
                  </a:extLst>
                </a:gridCol>
              </a:tblGrid>
              <a:tr h="682448">
                <a:tc>
                  <a:txBody>
                    <a:bodyPr/>
                    <a:lstStyle/>
                    <a:p>
                      <a:pPr marL="0" marR="0" lvl="0" indent="0" algn="l" rtl="0">
                        <a:spcBef>
                          <a:spcPts val="0"/>
                        </a:spcBef>
                        <a:spcAft>
                          <a:spcPts val="0"/>
                        </a:spcAft>
                        <a:buNone/>
                      </a:pPr>
                      <a:r>
                        <a:rPr lang="en-US" sz="1300" u="none" strike="noStrike" cap="none" dirty="0">
                          <a:latin typeface="Calibri" charset="0"/>
                          <a:ea typeface="Calibri" charset="0"/>
                          <a:cs typeface="Calibri" charset="0"/>
                        </a:rPr>
                        <a:t>Date (Location)</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Rob Mathers</a:t>
                      </a:r>
                    </a:p>
                    <a:p>
                      <a:pPr marL="0" marR="0" lvl="0" indent="0" algn="l" rtl="0">
                        <a:spcBef>
                          <a:spcPts val="0"/>
                        </a:spcBef>
                        <a:spcAft>
                          <a:spcPts val="0"/>
                        </a:spcAft>
                        <a:buNone/>
                      </a:pPr>
                      <a:r>
                        <a:rPr lang="en-US" sz="1300" dirty="0">
                          <a:latin typeface="Calibri" charset="0"/>
                          <a:ea typeface="Calibri" charset="0"/>
                          <a:cs typeface="Calibri" charset="0"/>
                        </a:rPr>
                        <a:t>Penn State</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Sara Orski</a:t>
                      </a:r>
                    </a:p>
                    <a:p>
                      <a:pPr marL="0" marR="0" lvl="0" indent="0" algn="l" rtl="0">
                        <a:spcBef>
                          <a:spcPts val="0"/>
                        </a:spcBef>
                        <a:spcAft>
                          <a:spcPts val="0"/>
                        </a:spcAft>
                        <a:buNone/>
                      </a:pPr>
                      <a:r>
                        <a:rPr lang="en-US" sz="1300" dirty="0">
                          <a:latin typeface="Calibri" charset="0"/>
                          <a:ea typeface="Calibri" charset="0"/>
                          <a:cs typeface="Calibri" charset="0"/>
                        </a:rPr>
                        <a:t>NIST</a:t>
                      </a: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Levi Moore</a:t>
                      </a:r>
                    </a:p>
                    <a:p>
                      <a:pPr marL="0" marR="0" lvl="0" indent="0" algn="l" rtl="0">
                        <a:spcBef>
                          <a:spcPts val="0"/>
                        </a:spcBef>
                        <a:spcAft>
                          <a:spcPts val="0"/>
                        </a:spcAft>
                        <a:buNone/>
                      </a:pPr>
                      <a:r>
                        <a:rPr lang="en-US" sz="1300" dirty="0">
                          <a:latin typeface="Calibri" charset="0"/>
                          <a:ea typeface="Calibri" charset="0"/>
                          <a:cs typeface="Calibri" charset="0"/>
                        </a:rPr>
                        <a:t>AFRL</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Industrial Chair</a:t>
                      </a:r>
                    </a:p>
                    <a:p>
                      <a:pPr marL="0" marR="0" lvl="0" indent="0" algn="l" rtl="0">
                        <a:spcBef>
                          <a:spcPts val="0"/>
                        </a:spcBef>
                        <a:spcAft>
                          <a:spcPts val="0"/>
                        </a:spcAft>
                        <a:buNone/>
                      </a:pPr>
                      <a:r>
                        <a:rPr lang="en-US" sz="1300" dirty="0" err="1">
                          <a:latin typeface="Calibri" charset="0"/>
                          <a:ea typeface="Calibri" charset="0"/>
                          <a:cs typeface="Calibri" charset="0"/>
                        </a:rPr>
                        <a:t>Danniebelle</a:t>
                      </a:r>
                      <a:r>
                        <a:rPr lang="en-US" sz="1300" dirty="0">
                          <a:latin typeface="Calibri" charset="0"/>
                          <a:ea typeface="Calibri" charset="0"/>
                          <a:cs typeface="Calibri" charset="0"/>
                        </a:rPr>
                        <a:t> </a:t>
                      </a:r>
                      <a:r>
                        <a:rPr lang="en-US" sz="1300" dirty="0" err="1">
                          <a:latin typeface="Calibri" charset="0"/>
                          <a:ea typeface="Calibri" charset="0"/>
                          <a:cs typeface="Calibri" charset="0"/>
                        </a:rPr>
                        <a:t>Haase</a:t>
                      </a:r>
                      <a:r>
                        <a:rPr lang="en-US" sz="1300" dirty="0">
                          <a:latin typeface="Calibri" charset="0"/>
                          <a:ea typeface="Calibri" charset="0"/>
                          <a:cs typeface="Calibri" charset="0"/>
                        </a:rPr>
                        <a:t> (Dow)</a:t>
                      </a:r>
                      <a:endParaRPr sz="1300" dirty="0">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10000"/>
                  </a:ext>
                </a:extLst>
              </a:tr>
              <a:tr h="425805">
                <a:tc>
                  <a:txBody>
                    <a:bodyPr/>
                    <a:lstStyle/>
                    <a:p>
                      <a:pPr marL="0" marR="0" lvl="0" indent="0" algn="l" rtl="0">
                        <a:spcBef>
                          <a:spcPts val="0"/>
                        </a:spcBef>
                        <a:spcAft>
                          <a:spcPts val="0"/>
                        </a:spcAft>
                        <a:buNone/>
                      </a:pPr>
                      <a:r>
                        <a:rPr lang="en-US" sz="1300" dirty="0">
                          <a:latin typeface="Calibri" charset="0"/>
                          <a:ea typeface="Calibri" charset="0"/>
                          <a:cs typeface="Calibri" charset="0"/>
                        </a:rPr>
                        <a:t>Spring 2021</a:t>
                      </a:r>
                    </a:p>
                    <a:p>
                      <a:pPr marL="0" marR="0" lvl="0" indent="0" algn="l" rtl="0">
                        <a:spcBef>
                          <a:spcPts val="0"/>
                        </a:spcBef>
                        <a:spcAft>
                          <a:spcPts val="0"/>
                        </a:spcAft>
                        <a:buNone/>
                      </a:pPr>
                      <a:r>
                        <a:rPr lang="en-US" sz="1300" dirty="0">
                          <a:latin typeface="Calibri" charset="0"/>
                          <a:ea typeface="Calibri" charset="0"/>
                          <a:cs typeface="Calibri" charset="0"/>
                        </a:rPr>
                        <a:t>(San Antonio)</a:t>
                      </a: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charset="0"/>
                          <a:ea typeface="Calibri" charset="0"/>
                          <a:cs typeface="Calibri" charset="0"/>
                        </a:rPr>
                        <a:t>LEAD</a:t>
                      </a:r>
                    </a:p>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charset="0"/>
                          <a:ea typeface="Calibri" charset="0"/>
                          <a:cs typeface="Calibri" charset="0"/>
                        </a:rPr>
                        <a:t>SHADOW</a:t>
                      </a:r>
                    </a:p>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rtl="0">
                        <a:spcBef>
                          <a:spcPts val="0"/>
                        </a:spcBef>
                        <a:spcAft>
                          <a:spcPts val="0"/>
                        </a:spcAft>
                        <a:buNone/>
                      </a:pPr>
                      <a:r>
                        <a:rPr lang="en-US" sz="1300" dirty="0">
                          <a:latin typeface="Calibri" charset="0"/>
                          <a:ea typeface="Calibri" charset="0"/>
                          <a:cs typeface="Calibri" charset="0"/>
                        </a:rPr>
                        <a:t>SHADOW</a:t>
                      </a: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noFill/>
                  </a:tcPr>
                </a:tc>
                <a:extLst>
                  <a:ext uri="{0D108BD9-81ED-4DB2-BD59-A6C34878D82A}">
                    <a16:rowId xmlns:a16="http://schemas.microsoft.com/office/drawing/2014/main" val="10004"/>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Fall 2021 (Atlanta)</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SUPPORT</a:t>
                      </a: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rtl="0">
                        <a:spcBef>
                          <a:spcPts val="0"/>
                        </a:spcBef>
                        <a:spcAft>
                          <a:spcPts val="0"/>
                        </a:spcAft>
                        <a:buNone/>
                      </a:pPr>
                      <a:r>
                        <a:rPr lang="en-US" sz="1300" dirty="0">
                          <a:latin typeface="Calibri" charset="0"/>
                          <a:ea typeface="Calibri" charset="0"/>
                          <a:cs typeface="Calibri" charset="0"/>
                        </a:rPr>
                        <a:t>LEAD</a:t>
                      </a: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charset="0"/>
                          <a:ea typeface="Calibri" charset="0"/>
                          <a:cs typeface="Calibri" charset="0"/>
                        </a:rPr>
                        <a:t>SHADOW</a:t>
                      </a:r>
                    </a:p>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solidFill>
                      <a:schemeClr val="tx2"/>
                    </a:solidFill>
                  </a:tcPr>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noFill/>
                  </a:tcPr>
                </a:tc>
                <a:extLst>
                  <a:ext uri="{0D108BD9-81ED-4DB2-BD59-A6C34878D82A}">
                    <a16:rowId xmlns:a16="http://schemas.microsoft.com/office/drawing/2014/main" val="10005"/>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Spring 2022 (San Diego)</a:t>
                      </a:r>
                      <a:endParaRPr sz="1300" dirty="0">
                        <a:latin typeface="Calibri" charset="0"/>
                        <a:ea typeface="Calibri" charset="0"/>
                        <a:cs typeface="Calibri" charset="0"/>
                      </a:endParaRPr>
                    </a:p>
                  </a:txBody>
                  <a:tcPr marL="105002" marR="105002" marT="52501" marB="52501"/>
                </a:tc>
                <a:tc>
                  <a:txBody>
                    <a:bodyPr/>
                    <a:lstStyle/>
                    <a:p>
                      <a:r>
                        <a:rPr lang="en-US" sz="1300" b="0" i="0" u="none" strike="noStrike" cap="none" dirty="0">
                          <a:solidFill>
                            <a:schemeClr val="tx1"/>
                          </a:solidFill>
                          <a:latin typeface="Calibri" charset="0"/>
                          <a:cs typeface="Calibri" charset="0"/>
                          <a:sym typeface="Arial"/>
                        </a:rPr>
                        <a:t>SUPPORT</a:t>
                      </a:r>
                    </a:p>
                  </a:txBody>
                  <a:tcPr marL="105002" marR="105002" marT="52501" marB="52501"/>
                </a:tc>
                <a:tc>
                  <a:txBody>
                    <a:bodyPr/>
                    <a:lstStyle/>
                    <a:p>
                      <a:r>
                        <a:rPr lang="en-US" sz="1300" b="0" i="0" u="none" strike="noStrike" cap="none" dirty="0">
                          <a:solidFill>
                            <a:schemeClr val="tx1"/>
                          </a:solidFill>
                          <a:latin typeface="Calibri" charset="0"/>
                          <a:cs typeface="Calibri" charset="0"/>
                          <a:sym typeface="Arial"/>
                        </a:rPr>
                        <a:t>SUPPORT</a:t>
                      </a:r>
                    </a:p>
                  </a:txBody>
                  <a:tcPr marL="105002" marR="105002" marT="52501" marB="52501">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noFill/>
                  </a:tcPr>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SHADOW</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noFill/>
                  </a:tcPr>
                </a:tc>
                <a:extLst>
                  <a:ext uri="{0D108BD9-81ED-4DB2-BD59-A6C34878D82A}">
                    <a16:rowId xmlns:a16="http://schemas.microsoft.com/office/drawing/2014/main" val="10006"/>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Fall 2022(Chicago)</a:t>
                      </a:r>
                      <a:endParaRPr sz="1300" dirty="0">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SUPPORT</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SUPPORT</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SHADOW</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extLst>
                  <a:ext uri="{0D108BD9-81ED-4DB2-BD59-A6C34878D82A}">
                    <a16:rowId xmlns:a16="http://schemas.microsoft.com/office/drawing/2014/main" val="10007"/>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Spring 2023 (Indianapolis)</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LEAD</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cap="none" dirty="0">
                          <a:solidFill>
                            <a:schemeClr val="tx1"/>
                          </a:solidFill>
                          <a:latin typeface="Calibri" charset="0"/>
                          <a:ea typeface="Calibri" charset="0"/>
                          <a:cs typeface="Calibri" charset="0"/>
                          <a:sym typeface="Arial"/>
                        </a:rPr>
                        <a:t>SUPPORT</a:t>
                      </a:r>
                    </a:p>
                    <a:p>
                      <a:pPr marL="0" marR="0" lvl="0" indent="0" algn="l" rtl="0">
                        <a:spcBef>
                          <a:spcPts val="0"/>
                        </a:spcBef>
                        <a:spcAft>
                          <a:spcPts val="0"/>
                        </a:spcAft>
                        <a:buNone/>
                      </a:pP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tc>
                  <a:txBody>
                    <a:bodyPr/>
                    <a:lstStyle/>
                    <a:p>
                      <a:pPr marL="0" marR="0" lvl="0" indent="0" algn="l" rtl="0">
                        <a:spcBef>
                          <a:spcPts val="0"/>
                        </a:spcBef>
                        <a:spcAft>
                          <a:spcPts val="0"/>
                        </a:spcAft>
                        <a:buNone/>
                      </a:pPr>
                      <a:r>
                        <a:rPr lang="en-US" sz="1300" b="0" i="0" u="none" strike="noStrike" cap="none" dirty="0">
                          <a:solidFill>
                            <a:schemeClr val="tx1"/>
                          </a:solidFill>
                          <a:latin typeface="Calibri" charset="0"/>
                          <a:ea typeface="Calibri" charset="0"/>
                          <a:cs typeface="Calibri" charset="0"/>
                          <a:sym typeface="Arial"/>
                        </a:rPr>
                        <a:t>LEAD</a:t>
                      </a:r>
                      <a:endParaRPr sz="1300" b="0" i="0" u="none" strike="noStrike" cap="none" dirty="0">
                        <a:solidFill>
                          <a:schemeClr val="tx1"/>
                        </a:solidFill>
                        <a:latin typeface="Calibri" charset="0"/>
                        <a:ea typeface="Calibri" charset="0"/>
                        <a:cs typeface="Calibri" charset="0"/>
                        <a:sym typeface="Arial"/>
                      </a:endParaRPr>
                    </a:p>
                  </a:txBody>
                  <a:tcPr marL="105002" marR="105002" marT="52501" marB="52501"/>
                </a:tc>
                <a:extLst>
                  <a:ext uri="{0D108BD9-81ED-4DB2-BD59-A6C34878D82A}">
                    <a16:rowId xmlns:a16="http://schemas.microsoft.com/office/drawing/2014/main" val="3768191241"/>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Fall 2023 (San Francisco)</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charset="0"/>
                          <a:ea typeface="Calibri" charset="0"/>
                          <a:cs typeface="Calibri" charset="0"/>
                        </a:rPr>
                        <a:t>LEAD</a:t>
                      </a:r>
                    </a:p>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SUPPORT</a:t>
                      </a:r>
                      <a:endParaRPr sz="1300" dirty="0">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470978925"/>
                  </a:ext>
                </a:extLst>
              </a:tr>
              <a:tr h="489966">
                <a:tc>
                  <a:txBody>
                    <a:bodyPr/>
                    <a:lstStyle/>
                    <a:p>
                      <a:pPr marL="0" marR="0" lvl="0" indent="0" algn="l" rtl="0">
                        <a:spcBef>
                          <a:spcPts val="0"/>
                        </a:spcBef>
                        <a:spcAft>
                          <a:spcPts val="0"/>
                        </a:spcAft>
                        <a:buNone/>
                      </a:pPr>
                      <a:r>
                        <a:rPr lang="en-US" sz="1300" dirty="0">
                          <a:latin typeface="Calibri" charset="0"/>
                          <a:ea typeface="Calibri" charset="0"/>
                          <a:cs typeface="Calibri" charset="0"/>
                        </a:rPr>
                        <a:t>Spring 2024 (New Orleans)</a:t>
                      </a: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endParaRPr sz="1300" dirty="0">
                        <a:latin typeface="Calibri" charset="0"/>
                        <a:ea typeface="Calibri" charset="0"/>
                        <a:cs typeface="Calibri" charset="0"/>
                      </a:endParaRPr>
                    </a:p>
                  </a:txBody>
                  <a:tcPr marL="105002" marR="105002" marT="52501" marB="52501"/>
                </a:tc>
                <a:tc>
                  <a:txBody>
                    <a:bodyPr/>
                    <a:lstStyle/>
                    <a:p>
                      <a:pPr marL="0" marR="0" lvl="0" indent="0" algn="l" rtl="0">
                        <a:spcBef>
                          <a:spcPts val="0"/>
                        </a:spcBef>
                        <a:spcAft>
                          <a:spcPts val="0"/>
                        </a:spcAft>
                        <a:buNone/>
                      </a:pPr>
                      <a:r>
                        <a:rPr lang="en-US" sz="1300" dirty="0">
                          <a:latin typeface="Calibri" charset="0"/>
                          <a:ea typeface="Calibri" charset="0"/>
                          <a:cs typeface="Calibri" charset="0"/>
                        </a:rPr>
                        <a:t>SUPPORT</a:t>
                      </a:r>
                      <a:endParaRPr sz="1300" dirty="0">
                        <a:latin typeface="Calibri" charset="0"/>
                        <a:ea typeface="Calibri" charset="0"/>
                        <a:cs typeface="Calibri" charset="0"/>
                      </a:endParaRPr>
                    </a:p>
                  </a:txBody>
                  <a:tcPr marL="105002" marR="105002" marT="52501" marB="52501"/>
                </a:tc>
                <a:extLst>
                  <a:ext uri="{0D108BD9-81ED-4DB2-BD59-A6C34878D82A}">
                    <a16:rowId xmlns:a16="http://schemas.microsoft.com/office/drawing/2014/main" val="3545374625"/>
                  </a:ext>
                </a:extLst>
              </a:tr>
            </a:tbl>
          </a:graphicData>
        </a:graphic>
      </p:graphicFrame>
      <p:sp>
        <p:nvSpPr>
          <p:cNvPr id="422" name="Shape 422"/>
          <p:cNvSpPr txBox="1"/>
          <p:nvPr/>
        </p:nvSpPr>
        <p:spPr>
          <a:xfrm>
            <a:off x="1854246" y="224056"/>
            <a:ext cx="5947336" cy="5301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POLY Program Chairs Rotation Schedule</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Footer Placeholder 2"/>
          <p:cNvSpPr>
            <a:spLocks noGrp="1"/>
          </p:cNvSpPr>
          <p:nvPr>
            <p:ph type="ftr" idx="11"/>
          </p:nvPr>
        </p:nvSpPr>
        <p:spPr/>
        <p:txBody>
          <a:bodyPr/>
          <a:lstStyle/>
          <a:p>
            <a:endParaRPr lang="en-US">
              <a:latin typeface="Calibri" panose="020F0502020204030204" pitchFamily="34" charset="0"/>
              <a:cs typeface="Calibri" panose="020F0502020204030204" pitchFamily="34" charset="0"/>
            </a:endParaRPr>
          </a:p>
        </p:txBody>
      </p:sp>
      <p:pic>
        <p:nvPicPr>
          <p:cNvPr id="8" name="Picture 7" descr="A person smiling for the camera&#10;&#10;Description automatically generated">
            <a:extLst>
              <a:ext uri="{FF2B5EF4-FFF2-40B4-BE49-F238E27FC236}">
                <a16:creationId xmlns:a16="http://schemas.microsoft.com/office/drawing/2014/main" id="{E89221C3-05A9-45E4-B262-E47184D7A216}"/>
              </a:ext>
            </a:extLst>
          </p:cNvPr>
          <p:cNvPicPr>
            <a:picLocks noChangeAspect="1"/>
          </p:cNvPicPr>
          <p:nvPr/>
        </p:nvPicPr>
        <p:blipFill>
          <a:blip r:embed="rId3"/>
          <a:stretch>
            <a:fillRect/>
          </a:stretch>
        </p:blipFill>
        <p:spPr>
          <a:xfrm>
            <a:off x="4186243" y="718307"/>
            <a:ext cx="1008638" cy="1202662"/>
          </a:xfrm>
          <a:prstGeom prst="rect">
            <a:avLst/>
          </a:prstGeom>
        </p:spPr>
      </p:pic>
      <p:pic>
        <p:nvPicPr>
          <p:cNvPr id="9" name="Picture 2" descr="Photo of Robert Mathers">
            <a:extLst>
              <a:ext uri="{FF2B5EF4-FFF2-40B4-BE49-F238E27FC236}">
                <a16:creationId xmlns:a16="http://schemas.microsoft.com/office/drawing/2014/main" id="{B5282A8A-BEBE-43E1-A2E3-943631AC4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092" y="718307"/>
            <a:ext cx="974092" cy="1217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5E0330-8430-46C8-9AE8-460F59D761C6}"/>
              </a:ext>
            </a:extLst>
          </p:cNvPr>
          <p:cNvPicPr>
            <a:picLocks noChangeAspect="1"/>
          </p:cNvPicPr>
          <p:nvPr/>
        </p:nvPicPr>
        <p:blipFill>
          <a:blip r:embed="rId5"/>
          <a:stretch>
            <a:fillRect/>
          </a:stretch>
        </p:blipFill>
        <p:spPr>
          <a:xfrm>
            <a:off x="5679772" y="770971"/>
            <a:ext cx="974092" cy="1217615"/>
          </a:xfrm>
          <a:prstGeom prst="rect">
            <a:avLst/>
          </a:prstGeom>
        </p:spPr>
      </p:pic>
    </p:spTree>
    <p:extLst>
      <p:ext uri="{BB962C8B-B14F-4D97-AF65-F5344CB8AC3E}">
        <p14:creationId xmlns:p14="http://schemas.microsoft.com/office/powerpoint/2010/main" val="12117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635c1118d9_0_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000" b="0" i="0" u="none" strike="noStrike" cap="none" dirty="0">
                <a:solidFill>
                  <a:schemeClr val="dk1"/>
                </a:solidFill>
                <a:latin typeface="Calibri" panose="020F0502020204030204" pitchFamily="34" charset="0"/>
                <a:ea typeface="Calibri"/>
                <a:cs typeface="Calibri" panose="020F0502020204030204" pitchFamily="34" charset="0"/>
                <a:sym typeface="Calibri"/>
              </a:rPr>
              <a:t>Virtual San Antonio – </a:t>
            </a:r>
            <a:r>
              <a:rPr lang="en-US" sz="4000" dirty="0">
                <a:latin typeface="Calibri" panose="020F0502020204030204" pitchFamily="34" charset="0"/>
                <a:cs typeface="Calibri" panose="020F0502020204030204" pitchFamily="34" charset="0"/>
              </a:rPr>
              <a:t>Spring</a:t>
            </a:r>
            <a:r>
              <a:rPr lang="en-US" sz="4000" b="0" i="0" u="none" strike="noStrike" cap="none" dirty="0">
                <a:solidFill>
                  <a:schemeClr val="dk1"/>
                </a:solidFill>
                <a:latin typeface="Calibri" panose="020F0502020204030204" pitchFamily="34" charset="0"/>
                <a:ea typeface="Calibri"/>
                <a:cs typeface="Calibri" panose="020F0502020204030204" pitchFamily="34" charset="0"/>
                <a:sym typeface="Calibri"/>
              </a:rPr>
              <a:t> 2021</a:t>
            </a:r>
            <a:endParaRPr sz="40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graphicFrame>
        <p:nvGraphicFramePr>
          <p:cNvPr id="289" name="Google Shape;289;g635c1118d9_0_0"/>
          <p:cNvGraphicFramePr/>
          <p:nvPr/>
        </p:nvGraphicFramePr>
        <p:xfrm>
          <a:off x="304800" y="1144589"/>
          <a:ext cx="8610600" cy="3937567"/>
        </p:xfrm>
        <a:graphic>
          <a:graphicData uri="http://schemas.openxmlformats.org/drawingml/2006/table">
            <a:tbl>
              <a:tblPr>
                <a:gradFill>
                  <a:gsLst>
                    <a:gs pos="0">
                      <a:srgbClr val="9FC3FF"/>
                    </a:gs>
                    <a:gs pos="35000">
                      <a:srgbClr val="BDD5FF"/>
                    </a:gs>
                    <a:gs pos="100000">
                      <a:srgbClr val="E4EEFF"/>
                    </a:gs>
                  </a:gsLst>
                  <a:lin ang="16200038" scaled="0"/>
                </a:gradFill>
              </a:tblPr>
              <a:tblGrid>
                <a:gridCol w="6708742">
                  <a:extLst>
                    <a:ext uri="{9D8B030D-6E8A-4147-A177-3AD203B41FA5}">
                      <a16:colId xmlns:a16="http://schemas.microsoft.com/office/drawing/2014/main" val="20000"/>
                    </a:ext>
                  </a:extLst>
                </a:gridCol>
                <a:gridCol w="1901858">
                  <a:extLst>
                    <a:ext uri="{9D8B030D-6E8A-4147-A177-3AD203B41FA5}">
                      <a16:colId xmlns:a16="http://schemas.microsoft.com/office/drawing/2014/main" val="20001"/>
                    </a:ext>
                  </a:extLst>
                </a:gridCol>
              </a:tblGrid>
              <a:tr h="439264">
                <a:tc>
                  <a:txBody>
                    <a:bodyPr/>
                    <a:lstStyle/>
                    <a:p>
                      <a:pPr marL="0" marR="0" lvl="0" indent="0" algn="ctr" rtl="0">
                        <a:lnSpc>
                          <a:spcPct val="100000"/>
                        </a:lnSpc>
                        <a:spcBef>
                          <a:spcPts val="0"/>
                        </a:spcBef>
                        <a:spcAft>
                          <a:spcPts val="0"/>
                        </a:spcAft>
                        <a:buClr>
                          <a:schemeClr val="dk1"/>
                        </a:buClr>
                        <a:buSzPts val="1200"/>
                        <a:buFont typeface="Calibri"/>
                        <a:buNone/>
                      </a:pPr>
                      <a:r>
                        <a:rPr lang="en-US" sz="1400" b="1" u="none" strike="noStrike" cap="none">
                          <a:solidFill>
                            <a:schemeClr val="dk1"/>
                          </a:solidFill>
                          <a:latin typeface="Calibri" panose="020F0502020204030204" pitchFamily="34" charset="0"/>
                          <a:ea typeface="Calibri"/>
                          <a:cs typeface="Calibri" panose="020F0502020204030204" pitchFamily="34" charset="0"/>
                          <a:sym typeface="Calibri"/>
                        </a:rPr>
                        <a:t>Symposium Title</a:t>
                      </a:r>
                      <a:endParaRPr sz="1400" b="1" i="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6075" marR="6075" marT="607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400" b="1" u="none" strike="noStrike" cap="none" dirty="0">
                          <a:solidFill>
                            <a:schemeClr val="dk1"/>
                          </a:solidFill>
                          <a:latin typeface="Calibri" panose="020F0502020204030204" pitchFamily="34" charset="0"/>
                          <a:ea typeface="Calibri"/>
                          <a:cs typeface="Calibri" panose="020F0502020204030204" pitchFamily="34" charset="0"/>
                          <a:sym typeface="Calibri"/>
                        </a:rPr>
                        <a:t>Symposium Organizer</a:t>
                      </a:r>
                      <a:endParaRPr sz="14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6075" marR="6075" marT="607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Calibri" panose="020F0502020204030204" pitchFamily="34" charset="0"/>
                          <a:ea typeface="Calibri"/>
                          <a:cs typeface="Calibri" panose="020F0502020204030204" pitchFamily="34" charset="0"/>
                          <a:sym typeface="Calibri"/>
                        </a:rPr>
                        <a:t>General Topics: New Synthesis and Characterization of Polymers</a:t>
                      </a:r>
                      <a:endParaRPr sz="1400" u="none" strike="noStrike" cap="none" dirty="0">
                        <a:latin typeface="Calibri" panose="020F0502020204030204" pitchFamily="34" charset="0"/>
                        <a:cs typeface="Calibri" panose="020F0502020204030204" pitchFamily="34" charset="0"/>
                      </a:endParaRP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Calibri" panose="020F0502020204030204" pitchFamily="34" charset="0"/>
                          <a:ea typeface="Calibri"/>
                          <a:cs typeface="Calibri" panose="020F0502020204030204" pitchFamily="34" charset="0"/>
                          <a:sym typeface="Calibri"/>
                        </a:rPr>
                        <a:t>Dana Garcia</a:t>
                      </a:r>
                      <a:endParaRPr sz="1400" u="none" strike="noStrike" cap="none" dirty="0">
                        <a:latin typeface="Calibri" panose="020F0502020204030204" pitchFamily="34" charset="0"/>
                        <a:cs typeface="Calibri" panose="020F0502020204030204" pitchFamily="34" charset="0"/>
                      </a:endParaRP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B050"/>
                          </a:solidFill>
                          <a:latin typeface="Calibri" panose="020F0502020204030204" pitchFamily="34" charset="0"/>
                          <a:ea typeface="Calibri"/>
                          <a:cs typeface="Calibri" panose="020F0502020204030204" pitchFamily="34" charset="0"/>
                          <a:sym typeface="Calibri"/>
                        </a:rPr>
                        <a:t>Industrial Innovations in Polymer Science</a:t>
                      </a:r>
                      <a:endParaRPr sz="1400" b="0" u="none" strike="noStrike" cap="none" dirty="0">
                        <a:solidFill>
                          <a:srgbClr val="00B050"/>
                        </a:solidFill>
                        <a:latin typeface="Calibri" panose="020F0502020204030204" pitchFamily="34" charset="0"/>
                        <a:cs typeface="Calibri" panose="020F0502020204030204" pitchFamily="34" charset="0"/>
                      </a:endParaRP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rgbClr val="00B050"/>
                          </a:solidFill>
                          <a:latin typeface="Calibri" panose="020F0502020204030204" pitchFamily="34" charset="0"/>
                          <a:cs typeface="Calibri" panose="020F0502020204030204" pitchFamily="34" charset="0"/>
                        </a:rPr>
                        <a:t>Michael Abrams</a:t>
                      </a: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B050"/>
                          </a:solidFill>
                          <a:effectLst/>
                          <a:latin typeface="Calibri" panose="020F0502020204030204" pitchFamily="34" charset="0"/>
                          <a:ea typeface="Arial"/>
                          <a:cs typeface="Calibri" panose="020F0502020204030204" pitchFamily="34" charset="0"/>
                          <a:sym typeface="Arial"/>
                        </a:rPr>
                        <a:t>The Joseph C. Salamone Symposium – Revolutionary Innovation</a:t>
                      </a:r>
                      <a:r>
                        <a:rPr lang="en-US" sz="1400" b="0" i="1" u="none" strike="noStrike" cap="none" dirty="0">
                          <a:solidFill>
                            <a:srgbClr val="00B050"/>
                          </a:solidFill>
                          <a:effectLst/>
                          <a:latin typeface="Calibri" panose="020F0502020204030204" pitchFamily="34" charset="0"/>
                          <a:ea typeface="Arial"/>
                          <a:cs typeface="Calibri" panose="020F0502020204030204" pitchFamily="34" charset="0"/>
                          <a:sym typeface="Arial"/>
                        </a:rPr>
                        <a:t> </a:t>
                      </a:r>
                      <a:endParaRPr sz="1400" b="0" u="none" strike="noStrike" cap="none" dirty="0">
                        <a:solidFill>
                          <a:srgbClr val="00B05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B050"/>
                          </a:solidFill>
                          <a:latin typeface="Calibri" panose="020F0502020204030204" pitchFamily="34" charset="0"/>
                          <a:ea typeface="Calibri"/>
                          <a:cs typeface="Calibri" panose="020F0502020204030204" pitchFamily="34" charset="0"/>
                          <a:sym typeface="Calibri"/>
                        </a:rPr>
                        <a:t>Dana Garcia</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Carl S. Marvel Creative Polymer Chemistry Award in honor of Richard </a:t>
                      </a:r>
                      <a:r>
                        <a:rPr lang="en-US" sz="1400" b="0" i="0" u="none" strike="noStrike" cap="none" dirty="0" err="1">
                          <a:solidFill>
                            <a:srgbClr val="FFC000"/>
                          </a:solidFill>
                          <a:effectLst/>
                          <a:latin typeface="Calibri" panose="020F0502020204030204" pitchFamily="34" charset="0"/>
                          <a:ea typeface="Arial"/>
                          <a:cs typeface="Calibri" panose="020F0502020204030204" pitchFamily="34" charset="0"/>
                          <a:sym typeface="Arial"/>
                        </a:rPr>
                        <a:t>Hoogenboom</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latin typeface="Calibri" panose="020F0502020204030204" pitchFamily="34" charset="0"/>
                          <a:ea typeface="Calibri"/>
                          <a:cs typeface="Calibri" panose="020F0502020204030204" pitchFamily="34" charset="0"/>
                          <a:sym typeface="Calibri"/>
                        </a:rPr>
                        <a:t>Craig Hawker</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FFC000"/>
                          </a:solidFill>
                          <a:latin typeface="Calibri" panose="020F0502020204030204" pitchFamily="34" charset="0"/>
                          <a:cs typeface="Calibri" panose="020F0502020204030204" pitchFamily="34" charset="0"/>
                        </a:rPr>
                        <a:t>ACS Award in Polymer Chemistry in honor of Ken Wagener</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rgbClr val="FFC000"/>
                          </a:solidFill>
                          <a:latin typeface="Calibri" panose="020F0502020204030204" pitchFamily="34" charset="0"/>
                          <a:cs typeface="Calibri" panose="020F0502020204030204" pitchFamily="34" charset="0"/>
                        </a:rPr>
                        <a:t>Brent Sumerlin</a:t>
                      </a: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46858">
                <a:tc>
                  <a:txBody>
                    <a:bodyPr/>
                    <a:lstStyle/>
                    <a:p>
                      <a:pPr algn="ctr"/>
                      <a:r>
                        <a:rPr lang="en-US" sz="1400" b="0" u="none" strike="noStrike" cap="none" dirty="0">
                          <a:solidFill>
                            <a:srgbClr val="FFC000"/>
                          </a:solidFill>
                          <a:latin typeface="Calibri" panose="020F0502020204030204" pitchFamily="34" charset="0"/>
                          <a:cs typeface="Calibri" panose="020F0502020204030204" pitchFamily="34" charset="0"/>
                        </a:rPr>
                        <a:t>ACS Award in Pure Chemistry in honor of Rebekka Klausen</a:t>
                      </a:r>
                      <a:endParaRPr lang="en-US" dirty="0"/>
                    </a:p>
                  </a:txBody>
                  <a:tcPr marL="7625" marR="7625" marT="7625" marB="0" anchor="ctr">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algn="ctr"/>
                      <a:r>
                        <a:rPr lang="en-US" sz="1400" u="none" strike="noStrike" cap="none" dirty="0">
                          <a:solidFill>
                            <a:srgbClr val="FFC000"/>
                          </a:solidFill>
                          <a:latin typeface="Calibri" panose="020F0502020204030204" pitchFamily="34" charset="0"/>
                          <a:cs typeface="Calibri" panose="020F0502020204030204" pitchFamily="34" charset="0"/>
                        </a:rPr>
                        <a:t>Emily Pentzer</a:t>
                      </a:r>
                      <a:endParaRPr lang="en-US" dirty="0"/>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ea typeface="Arial"/>
                          <a:cs typeface="Calibri" panose="020F0502020204030204" pitchFamily="34" charset="0"/>
                          <a:sym typeface="Arial"/>
                        </a:rPr>
                        <a:t>Paul Flory Education Award in honor of Kris Matyjaszewski</a:t>
                      </a:r>
                      <a:endParaRPr sz="1400" b="0" u="none" strike="noStrike" cap="none" dirty="0">
                        <a:solidFill>
                          <a:srgbClr val="FFC00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rgbClr val="FFC000"/>
                          </a:solidFill>
                          <a:latin typeface="Calibri" panose="020F0502020204030204" pitchFamily="34" charset="0"/>
                          <a:cs typeface="Calibri" panose="020F0502020204030204" pitchFamily="34" charset="0"/>
                        </a:rPr>
                        <a:t>Rigoberto Advincula</a:t>
                      </a:r>
                    </a:p>
                  </a:txBody>
                  <a:tcPr marL="7625" marR="7625" marT="7625" marB="0" anchor="b">
                    <a:lnL w="12700" cap="flat" cmpd="sng">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cs typeface="Calibri" panose="020F0502020204030204" pitchFamily="34" charset="0"/>
                          <a:sym typeface="Arial"/>
                        </a:rPr>
                        <a:t>POLY/PMSE Plenary Lecture </a:t>
                      </a:r>
                      <a:endParaRPr sz="1400" b="0" u="none" strike="noStrike" cap="none" dirty="0">
                        <a:solidFill>
                          <a:srgbClr val="00B0F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FFC000"/>
                          </a:solidFill>
                          <a:effectLst/>
                          <a:latin typeface="Calibri" panose="020F0502020204030204" pitchFamily="34" charset="0"/>
                          <a:ea typeface="Calibri"/>
                          <a:cs typeface="Calibri" panose="020F0502020204030204" pitchFamily="34" charset="0"/>
                          <a:sym typeface="Arial"/>
                        </a:rPr>
                        <a:t>Andrea </a:t>
                      </a:r>
                      <a:r>
                        <a:rPr lang="en-US" sz="1400" b="0" i="0" u="none" strike="noStrike" cap="none" dirty="0" err="1">
                          <a:solidFill>
                            <a:srgbClr val="FFC000"/>
                          </a:solidFill>
                          <a:effectLst/>
                          <a:latin typeface="Calibri" panose="020F0502020204030204" pitchFamily="34" charset="0"/>
                          <a:ea typeface="Calibri"/>
                          <a:cs typeface="Calibri" panose="020F0502020204030204" pitchFamily="34" charset="0"/>
                          <a:sym typeface="Arial"/>
                        </a:rPr>
                        <a:t>Kasko</a:t>
                      </a:r>
                      <a:endParaRPr lang="en-US" sz="1400" b="0" i="0" u="none" strike="noStrike" cap="none" dirty="0">
                        <a:solidFill>
                          <a:srgbClr val="00B0F0"/>
                        </a:solidFill>
                        <a:latin typeface="Calibri" panose="020F0502020204030204" pitchFamily="34" charset="0"/>
                        <a:ea typeface="Calibri"/>
                        <a:cs typeface="Calibri" panose="020F0502020204030204" pitchFamily="34" charset="0"/>
                        <a:sym typeface="Calibri"/>
                      </a:endParaRP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915457887"/>
                  </a:ext>
                </a:extLst>
              </a:tr>
              <a:tr h="246858">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B0F0"/>
                          </a:solidFill>
                          <a:effectLst/>
                          <a:latin typeface="Calibri" panose="020F0502020204030204" pitchFamily="34" charset="0"/>
                          <a:ea typeface="Arial"/>
                          <a:cs typeface="Calibri" panose="020F0502020204030204" pitchFamily="34" charset="0"/>
                          <a:sym typeface="Arial"/>
                        </a:rPr>
                        <a:t>Undergraduate Research in Polymer Science </a:t>
                      </a:r>
                      <a:endParaRPr sz="1400" b="0" u="none" strike="noStrike" cap="none" dirty="0">
                        <a:solidFill>
                          <a:srgbClr val="00B0F0"/>
                        </a:solidFill>
                        <a:latin typeface="Calibri" panose="020F0502020204030204" pitchFamily="34" charset="0"/>
                        <a:cs typeface="Calibri" panose="020F0502020204030204" pitchFamily="34" charset="0"/>
                      </a:endParaRPr>
                    </a:p>
                  </a:txBody>
                  <a:tcPr marL="7625" marR="7625" marT="7625" marB="0" anchor="ctr">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B0F0"/>
                          </a:solidFill>
                          <a:latin typeface="Calibri" panose="020F0502020204030204" pitchFamily="34" charset="0"/>
                          <a:ea typeface="Calibri"/>
                          <a:cs typeface="Calibri" panose="020F0502020204030204" pitchFamily="34" charset="0"/>
                          <a:sym typeface="Calibri"/>
                        </a:rPr>
                        <a:t>Sarah Morgan</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89149">
                <a:tc>
                  <a:txBody>
                    <a:bodyPr/>
                    <a:lstStyle/>
                    <a:p>
                      <a:pPr marL="0" marR="0" lvl="0" indent="0" algn="ctr" defTabSz="914400" rtl="0" eaLnBrk="1" fontAlgn="auto" latinLnBrk="0" hangingPunct="1">
                        <a:lnSpc>
                          <a:spcPct val="100000"/>
                        </a:lnSpc>
                        <a:spcBef>
                          <a:spcPts val="0"/>
                        </a:spcBef>
                        <a:spcAft>
                          <a:spcPts val="0"/>
                        </a:spcAft>
                        <a:buClr>
                          <a:srgbClr val="0070C0"/>
                        </a:buClr>
                        <a:buSzPts val="1400"/>
                        <a:buFont typeface="Calibri"/>
                        <a:buNone/>
                        <a:tabLst/>
                        <a:defRPr/>
                      </a:pPr>
                      <a:r>
                        <a:rPr lang="en-US" sz="1400" b="0" i="0" u="none" strike="noStrike" cap="none" dirty="0">
                          <a:solidFill>
                            <a:srgbClr val="00B0F0"/>
                          </a:solidFill>
                          <a:effectLst/>
                          <a:latin typeface="Calibri" panose="020F0502020204030204" pitchFamily="34" charset="0"/>
                          <a:ea typeface="Arial"/>
                          <a:cs typeface="Calibri" panose="020F0502020204030204" pitchFamily="34" charset="0"/>
                          <a:sym typeface="Arial"/>
                        </a:rPr>
                        <a:t>Excellence in Graduate Polymer Research</a:t>
                      </a:r>
                    </a:p>
                  </a:txBody>
                  <a:tcPr marL="7625" marR="7625" marT="7625" marB="0" anchor="b">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rgbClr val="00B0F0"/>
                          </a:solidFill>
                          <a:latin typeface="Calibri" panose="020F0502020204030204" pitchFamily="34" charset="0"/>
                          <a:ea typeface="Calibri"/>
                          <a:cs typeface="Calibri" panose="020F0502020204030204" pitchFamily="34" charset="0"/>
                          <a:sym typeface="Calibri"/>
                        </a:rPr>
                        <a:t>HN Cheng</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46858">
                <a:tc>
                  <a:txBody>
                    <a:bodyPr/>
                    <a:lstStyle/>
                    <a:p>
                      <a:pPr algn="ctr"/>
                      <a:r>
                        <a:rPr lang="en-US" dirty="0">
                          <a:latin typeface="Calibri" panose="020F0502020204030204" pitchFamily="34" charset="0"/>
                          <a:cs typeface="Calibri" panose="020F0502020204030204" pitchFamily="34" charset="0"/>
                        </a:rPr>
                        <a:t>Colloids: Synthesis, Analysis, Modeling, &amp; Application</a:t>
                      </a:r>
                    </a:p>
                  </a:txBody>
                  <a:tcPr marL="7625" marR="7625" marT="7625" marB="0" anchor="b">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algn="ctr"/>
                      <a:r>
                        <a:rPr lang="en-US" dirty="0">
                          <a:latin typeface="Calibri" panose="020F0502020204030204" pitchFamily="34" charset="0"/>
                          <a:cs typeface="Calibri" panose="020F0502020204030204" pitchFamily="34" charset="0"/>
                        </a:rPr>
                        <a:t>Wei Gao</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46858">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Celebrating Underrepresented Groups in Polymer Science </a:t>
                      </a:r>
                      <a:endParaRPr sz="1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7625" marR="7625" marT="7625" marB="0" anchor="b">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latin typeface="Calibri" panose="020F0502020204030204" pitchFamily="34" charset="0"/>
                          <a:ea typeface="Calibri"/>
                          <a:cs typeface="Calibri" panose="020F0502020204030204" pitchFamily="34" charset="0"/>
                          <a:sym typeface="Calibri"/>
                        </a:rPr>
                        <a:t>Christopher Hobbs</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46858">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Frontiers in Conjugated Polymer Design &amp; Synthesis </a:t>
                      </a:r>
                      <a:endParaRPr sz="1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7625" marR="7625" marT="7625" marB="0" anchor="b">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latin typeface="Calibri" panose="020F0502020204030204" pitchFamily="34" charset="0"/>
                          <a:ea typeface="Calibri"/>
                          <a:cs typeface="Calibri" panose="020F0502020204030204" pitchFamily="34" charset="0"/>
                          <a:sym typeface="Calibri"/>
                        </a:rPr>
                        <a:t>Kevin Noonan</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lgn="ctr">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46858">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Macromolecular Science at the Dawn of its Second Century</a:t>
                      </a:r>
                      <a:endParaRPr sz="1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txBody>
                  <a:tcPr marL="7625" marR="7625" marT="7625" marB="0" anchor="b">
                    <a:lnL w="12700" cap="flat" cmpd="sng">
                      <a:solidFill>
                        <a:srgbClr val="538CD5"/>
                      </a:solidFill>
                      <a:prstDash val="solid"/>
                      <a:round/>
                      <a:headEnd type="none" w="sm" len="sm"/>
                      <a:tailEnd type="none" w="sm" len="sm"/>
                    </a:lnL>
                    <a:lnR w="12700" cap="flat" cmpd="sng" algn="ctr">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70C0"/>
                        </a:buClr>
                        <a:buSzPts val="1400"/>
                        <a:buFont typeface="Calibri"/>
                        <a:buNone/>
                      </a:pPr>
                      <a:r>
                        <a:rPr lang="en-US" sz="1400" b="0" i="0" u="none" strike="noStrike" cap="none" dirty="0">
                          <a:solidFill>
                            <a:schemeClr val="tx1"/>
                          </a:solidFill>
                          <a:latin typeface="Calibri" panose="020F0502020204030204" pitchFamily="34" charset="0"/>
                          <a:ea typeface="Calibri"/>
                          <a:cs typeface="Calibri" panose="020F0502020204030204" pitchFamily="34" charset="0"/>
                          <a:sym typeface="Calibri"/>
                        </a:rPr>
                        <a:t>Tim Lodge</a:t>
                      </a:r>
                    </a:p>
                  </a:txBody>
                  <a:tcPr marL="7625" marR="7625" marT="7625" marB="0" anchor="b">
                    <a:lnL w="12700" cap="flat" cmpd="sng" algn="ctr">
                      <a:solidFill>
                        <a:srgbClr val="538CD5"/>
                      </a:solidFill>
                      <a:prstDash val="solid"/>
                      <a:round/>
                      <a:headEnd type="none" w="sm" len="sm"/>
                      <a:tailEnd type="none" w="sm" len="sm"/>
                    </a:lnL>
                    <a:lnR w="12700" cap="flat" cmpd="sng">
                      <a:solidFill>
                        <a:srgbClr val="538CD5"/>
                      </a:solidFill>
                      <a:prstDash val="solid"/>
                      <a:round/>
                      <a:headEnd type="none" w="sm" len="sm"/>
                      <a:tailEnd type="none" w="sm" len="sm"/>
                    </a:lnR>
                    <a:lnT w="12700" cap="flat" cmpd="sng">
                      <a:solidFill>
                        <a:srgbClr val="538CD5"/>
                      </a:solidFill>
                      <a:prstDash val="solid"/>
                      <a:round/>
                      <a:headEnd type="none" w="sm" len="sm"/>
                      <a:tailEnd type="none" w="sm" len="sm"/>
                    </a:lnT>
                    <a:lnB w="12700" cap="flat" cmpd="sng" algn="ctr">
                      <a:solidFill>
                        <a:srgbClr val="538CD5"/>
                      </a:solidFill>
                      <a:prstDash val="solid"/>
                      <a:round/>
                      <a:headEnd type="none" w="sm" len="sm"/>
                      <a:tailEnd type="none" w="sm" len="sm"/>
                    </a:lnB>
                    <a:solidFill>
                      <a:schemeClr val="lt1"/>
                    </a:solidFill>
                  </a:tcPr>
                </a:tc>
                <a:extLst>
                  <a:ext uri="{0D108BD9-81ED-4DB2-BD59-A6C34878D82A}">
                    <a16:rowId xmlns:a16="http://schemas.microsoft.com/office/drawing/2014/main" val="196771619"/>
                  </a:ext>
                </a:extLst>
              </a:tr>
            </a:tbl>
          </a:graphicData>
        </a:graphic>
      </p:graphicFrame>
      <p:sp>
        <p:nvSpPr>
          <p:cNvPr id="291" name="Google Shape;291;g635c1118d9_0_0"/>
          <p:cNvSpPr txBox="1"/>
          <p:nvPr/>
        </p:nvSpPr>
        <p:spPr>
          <a:xfrm>
            <a:off x="63797" y="6089715"/>
            <a:ext cx="6959172" cy="74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panose="020F0502020204030204" pitchFamily="34" charset="0"/>
                <a:ea typeface="Calibri"/>
                <a:cs typeface="Calibri" panose="020F0502020204030204" pitchFamily="34" charset="0"/>
                <a:sym typeface="Calibri"/>
              </a:rPr>
              <a:t>Meeting Theme: Macromolecular Chemistry: The Second Century</a:t>
            </a:r>
          </a:p>
          <a:p>
            <a:pPr lvl="0">
              <a:buSzPts val="1800"/>
            </a:pPr>
            <a:r>
              <a:rPr lang="en-US" sz="1800" b="1" dirty="0">
                <a:solidFill>
                  <a:schemeClr val="dk1"/>
                </a:solidFill>
                <a:latin typeface="Calibri" panose="020F0502020204030204" pitchFamily="34" charset="0"/>
                <a:cs typeface="Calibri" panose="020F0502020204030204" pitchFamily="34" charset="0"/>
                <a:sym typeface="Calibri"/>
              </a:rPr>
              <a:t>MPPG Chairs: Tim Lodge and Kris Matyjaszewski</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6" name="Picture 2" descr="Photo of Robert Mathers">
            <a:extLst>
              <a:ext uri="{FF2B5EF4-FFF2-40B4-BE49-F238E27FC236}">
                <a16:creationId xmlns:a16="http://schemas.microsoft.com/office/drawing/2014/main" id="{CCFA727F-E94C-4802-9217-A5D6C3C51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111" y="5621700"/>
            <a:ext cx="974092" cy="121761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C1C5D947-952D-421B-BCD3-ECFF79BF39B1}"/>
              </a:ext>
            </a:extLst>
          </p:cNvPr>
          <p:cNvSpPr>
            <a:spLocks noGrp="1"/>
          </p:cNvSpPr>
          <p:nvPr>
            <p:ph type="ftr" idx="1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1B704A-7011-45B2-BD71-1D4ED33AB8F3}"/>
              </a:ext>
            </a:extLst>
          </p:cNvPr>
          <p:cNvSpPr>
            <a:spLocks noGrp="1"/>
          </p:cNvSpPr>
          <p:nvPr>
            <p:ph type="title"/>
          </p:nvPr>
        </p:nvSpPr>
        <p:spPr>
          <a:xfrm>
            <a:off x="457200" y="641022"/>
            <a:ext cx="8229600" cy="776615"/>
          </a:xfrm>
        </p:spPr>
        <p:txBody>
          <a:bodyPr>
            <a:normAutofit fontScale="90000"/>
          </a:bodyPr>
          <a:lstStyle/>
          <a:p>
            <a:r>
              <a:rPr lang="en-US" dirty="0"/>
              <a:t>Spring 2021 Review and Report Summary</a:t>
            </a:r>
          </a:p>
        </p:txBody>
      </p:sp>
      <p:sp>
        <p:nvSpPr>
          <p:cNvPr id="6" name="Text Placeholder 5">
            <a:extLst>
              <a:ext uri="{FF2B5EF4-FFF2-40B4-BE49-F238E27FC236}">
                <a16:creationId xmlns:a16="http://schemas.microsoft.com/office/drawing/2014/main" id="{20B8B180-28E8-42F9-8CDA-DE167D975482}"/>
              </a:ext>
            </a:extLst>
          </p:cNvPr>
          <p:cNvSpPr>
            <a:spLocks noGrp="1"/>
          </p:cNvSpPr>
          <p:nvPr>
            <p:ph type="body" idx="1"/>
          </p:nvPr>
        </p:nvSpPr>
        <p:spPr>
          <a:xfrm>
            <a:off x="108408" y="1417637"/>
            <a:ext cx="8927184" cy="4525963"/>
          </a:xfrm>
        </p:spPr>
        <p:txBody>
          <a:bodyPr>
            <a:normAutofit/>
          </a:bodyPr>
          <a:lstStyle/>
          <a:p>
            <a:r>
              <a:rPr lang="en-US" dirty="0"/>
              <a:t>Spring “Attendance” values</a:t>
            </a:r>
          </a:p>
          <a:p>
            <a:pPr lvl="1"/>
            <a:r>
              <a:rPr lang="en-US" dirty="0"/>
              <a:t>POLY meeting presentation final upload counts still pending from ACS</a:t>
            </a:r>
          </a:p>
          <a:p>
            <a:pPr lvl="1"/>
            <a:r>
              <a:rPr lang="en-US" dirty="0"/>
              <a:t>Overall reduced participation vs. the original Philadelphia 2020 plan ( not unexpected)</a:t>
            </a:r>
          </a:p>
          <a:p>
            <a:pPr marL="114300" indent="0">
              <a:buNone/>
            </a:pPr>
            <a:endParaRPr lang="en-US" dirty="0"/>
          </a:p>
        </p:txBody>
      </p:sp>
      <p:sp>
        <p:nvSpPr>
          <p:cNvPr id="4" name="Footer Placeholder 3">
            <a:extLst>
              <a:ext uri="{FF2B5EF4-FFF2-40B4-BE49-F238E27FC236}">
                <a16:creationId xmlns:a16="http://schemas.microsoft.com/office/drawing/2014/main" id="{4D94B306-678B-4FE4-91A6-CB79D2998F92}"/>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96943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554150" y="543422"/>
            <a:ext cx="6172200" cy="857250"/>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ea typeface="Calibri" charset="0"/>
                <a:cs typeface="Calibri" panose="020F0502020204030204" pitchFamily="34" charset="0"/>
              </a:rPr>
              <a:t>Atlanta– Fall 2021</a:t>
            </a:r>
            <a:endParaRPr dirty="0">
              <a:latin typeface="Calibri" panose="020F0502020204030204" pitchFamily="34" charset="0"/>
              <a:ea typeface="Calibri" charset="0"/>
              <a:cs typeface="Calibri" panose="020F0502020204030204" pitchFamily="34" charset="0"/>
            </a:endParaRPr>
          </a:p>
        </p:txBody>
      </p:sp>
      <p:sp>
        <p:nvSpPr>
          <p:cNvPr id="2" name="TextBox 1">
            <a:extLst>
              <a:ext uri="{FF2B5EF4-FFF2-40B4-BE49-F238E27FC236}">
                <a16:creationId xmlns:a16="http://schemas.microsoft.com/office/drawing/2014/main" id="{E76C1015-2745-C648-9D5B-59FF85AA1265}"/>
              </a:ext>
            </a:extLst>
          </p:cNvPr>
          <p:cNvSpPr txBox="1"/>
          <p:nvPr/>
        </p:nvSpPr>
        <p:spPr>
          <a:xfrm>
            <a:off x="4911728" y="59044"/>
            <a:ext cx="6772940" cy="461665"/>
          </a:xfrm>
          <a:prstGeom prst="rect">
            <a:avLst/>
          </a:prstGeom>
          <a:noFill/>
        </p:spPr>
        <p:txBody>
          <a:bodyPr wrap="square" rtlCol="0">
            <a:spAutoFit/>
          </a:bodyPr>
          <a:lstStyle/>
          <a:p>
            <a:r>
              <a:rPr lang="en-US" sz="1200" b="1" dirty="0">
                <a:latin typeface="Calibri" panose="020F0502020204030204" pitchFamily="34" charset="0"/>
                <a:ea typeface="Calibri" charset="0"/>
                <a:cs typeface="Calibri" panose="020F0502020204030204" pitchFamily="34" charset="0"/>
              </a:rPr>
              <a:t>Meeting Theme: The Resilience of Chemistry</a:t>
            </a:r>
          </a:p>
          <a:p>
            <a:r>
              <a:rPr lang="en-US" sz="1200" i="1" dirty="0">
                <a:latin typeface="Calibri" panose="020F0502020204030204" pitchFamily="34" charset="0"/>
                <a:ea typeface="Calibri" charset="0"/>
                <a:cs typeface="Calibri" panose="020F0502020204030204" pitchFamily="34" charset="0"/>
              </a:rPr>
              <a:t>MPPG Contacts: David </a:t>
            </a:r>
            <a:r>
              <a:rPr lang="en-US" sz="1200" i="1" dirty="0" err="1">
                <a:latin typeface="Calibri" panose="020F0502020204030204" pitchFamily="34" charset="0"/>
                <a:ea typeface="Calibri" charset="0"/>
                <a:cs typeface="Calibri" panose="020F0502020204030204" pitchFamily="34" charset="0"/>
              </a:rPr>
              <a:t>Heldebrant</a:t>
            </a:r>
            <a:r>
              <a:rPr lang="en-US" sz="1200" i="1" dirty="0">
                <a:latin typeface="Calibri" panose="020F0502020204030204" pitchFamily="34" charset="0"/>
                <a:ea typeface="Calibri" charset="0"/>
                <a:cs typeface="Calibri" panose="020F0502020204030204" pitchFamily="34" charset="0"/>
              </a:rPr>
              <a:t> &amp; Joe </a:t>
            </a:r>
            <a:r>
              <a:rPr lang="en-US" sz="1200" i="1" dirty="0" err="1">
                <a:latin typeface="Calibri" panose="020F0502020204030204" pitchFamily="34" charset="0"/>
                <a:ea typeface="Calibri" charset="0"/>
                <a:cs typeface="Calibri" panose="020F0502020204030204" pitchFamily="34" charset="0"/>
              </a:rPr>
              <a:t>Pickel</a:t>
            </a:r>
            <a:endParaRPr lang="en-US" sz="1200" i="1" dirty="0">
              <a:latin typeface="Calibri" panose="020F0502020204030204" pitchFamily="34" charset="0"/>
              <a:ea typeface="Calibri" charset="0"/>
              <a:cs typeface="Calibri" panose="020F0502020204030204" pitchFamily="34" charset="0"/>
            </a:endParaRPr>
          </a:p>
        </p:txBody>
      </p:sp>
      <p:sp>
        <p:nvSpPr>
          <p:cNvPr id="6" name="TextBox 5">
            <a:extLst>
              <a:ext uri="{FF2B5EF4-FFF2-40B4-BE49-F238E27FC236}">
                <a16:creationId xmlns:a16="http://schemas.microsoft.com/office/drawing/2014/main" id="{284C284B-38C4-499B-B50E-45ECD429C1D3}"/>
              </a:ext>
            </a:extLst>
          </p:cNvPr>
          <p:cNvSpPr txBox="1"/>
          <p:nvPr/>
        </p:nvSpPr>
        <p:spPr>
          <a:xfrm>
            <a:off x="165419" y="6385023"/>
            <a:ext cx="8284365" cy="307777"/>
          </a:xfrm>
          <a:prstGeom prst="rect">
            <a:avLst/>
          </a:prstGeom>
          <a:noFill/>
        </p:spPr>
        <p:txBody>
          <a:bodyPr wrap="square" rtlCol="0">
            <a:spAutoFit/>
          </a:bodyPr>
          <a:lstStyle/>
          <a:p>
            <a:r>
              <a:rPr lang="en-US" dirty="0"/>
              <a:t>Contact Info: </a:t>
            </a:r>
            <a:r>
              <a:rPr lang="en-US" dirty="0">
                <a:hlinkClick r:id="rId3"/>
              </a:rPr>
              <a:t>sara.orski@nist.gov</a:t>
            </a:r>
            <a:r>
              <a:rPr lang="en-US" dirty="0"/>
              <a:t>, @saraorski, (301) 683-8272 </a:t>
            </a:r>
          </a:p>
        </p:txBody>
      </p:sp>
      <p:graphicFrame>
        <p:nvGraphicFramePr>
          <p:cNvPr id="8" name="Shape 336">
            <a:extLst>
              <a:ext uri="{FF2B5EF4-FFF2-40B4-BE49-F238E27FC236}">
                <a16:creationId xmlns:a16="http://schemas.microsoft.com/office/drawing/2014/main" id="{DEECA3A1-A5F6-4965-BFF5-1A888FB2E448}"/>
              </a:ext>
            </a:extLst>
          </p:cNvPr>
          <p:cNvGraphicFramePr/>
          <p:nvPr>
            <p:extLst>
              <p:ext uri="{D42A27DB-BD31-4B8C-83A1-F6EECF244321}">
                <p14:modId xmlns:p14="http://schemas.microsoft.com/office/powerpoint/2010/main" val="1345677352"/>
              </p:ext>
            </p:extLst>
          </p:nvPr>
        </p:nvGraphicFramePr>
        <p:xfrm>
          <a:off x="212553" y="1276873"/>
          <a:ext cx="8718894" cy="5097970"/>
        </p:xfrm>
        <a:graphic>
          <a:graphicData uri="http://schemas.openxmlformats.org/drawingml/2006/table">
            <a:tbl>
              <a:tblPr>
                <a:gradFill>
                  <a:gsLst>
                    <a:gs pos="0">
                      <a:srgbClr val="9FC3FF"/>
                    </a:gs>
                    <a:gs pos="35000">
                      <a:srgbClr val="BDD5FF"/>
                    </a:gs>
                    <a:gs pos="100000">
                      <a:srgbClr val="E4EEFF"/>
                    </a:gs>
                  </a:gsLst>
                  <a:lin ang="16200000" scaled="0"/>
                </a:gradFill>
              </a:tblPr>
              <a:tblGrid>
                <a:gridCol w="6196991">
                  <a:extLst>
                    <a:ext uri="{9D8B030D-6E8A-4147-A177-3AD203B41FA5}">
                      <a16:colId xmlns:a16="http://schemas.microsoft.com/office/drawing/2014/main" val="20000"/>
                    </a:ext>
                  </a:extLst>
                </a:gridCol>
                <a:gridCol w="2521903">
                  <a:extLst>
                    <a:ext uri="{9D8B030D-6E8A-4147-A177-3AD203B41FA5}">
                      <a16:colId xmlns:a16="http://schemas.microsoft.com/office/drawing/2014/main" val="20001"/>
                    </a:ext>
                  </a:extLst>
                </a:gridCol>
              </a:tblGrid>
              <a:tr h="406155">
                <a:tc>
                  <a:txBody>
                    <a:bodyPr/>
                    <a:lstStyle/>
                    <a:p>
                      <a:pPr marL="0" marR="0" lvl="0" indent="0" algn="ctr" rtl="0">
                        <a:spcBef>
                          <a:spcPts val="0"/>
                        </a:spcBef>
                        <a:spcAft>
                          <a:spcPts val="0"/>
                        </a:spcAft>
                        <a:buNone/>
                      </a:pPr>
                      <a:r>
                        <a:rPr lang="en-US" sz="1300" b="1" u="none" strike="noStrike" cap="none" dirty="0">
                          <a:solidFill>
                            <a:schemeClr val="dk1"/>
                          </a:solidFill>
                          <a:latin typeface="Calibri" panose="020F0502020204030204" pitchFamily="34" charset="0"/>
                          <a:ea typeface="Calibri" charset="0"/>
                          <a:cs typeface="Calibri" panose="020F0502020204030204" pitchFamily="34" charset="0"/>
                          <a:sym typeface="Questrial"/>
                        </a:rPr>
                        <a:t>Symposium Title</a:t>
                      </a:r>
                      <a:endParaRPr sz="1300" b="1" i="0" u="none" strike="noStrike" cap="none" dirty="0">
                        <a:solidFill>
                          <a:schemeClr val="dk1"/>
                        </a:solidFill>
                        <a:latin typeface="Calibri" panose="020F0502020204030204" pitchFamily="34" charset="0"/>
                        <a:ea typeface="Calibri" charset="0"/>
                        <a:cs typeface="Calibri" panose="020F0502020204030204" pitchFamily="34"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300" b="1" u="none" strike="noStrike" cap="none" dirty="0">
                          <a:solidFill>
                            <a:schemeClr val="dk1"/>
                          </a:solidFill>
                          <a:latin typeface="Calibri" panose="020F0502020204030204" pitchFamily="34" charset="0"/>
                          <a:ea typeface="Calibri" charset="0"/>
                          <a:cs typeface="Calibri" panose="020F0502020204030204" pitchFamily="34" charset="0"/>
                          <a:sym typeface="Questrial"/>
                        </a:rPr>
                        <a:t>Symposium Organizer</a:t>
                      </a:r>
                      <a:endParaRPr sz="1300" b="1" i="0" u="none" strike="noStrike" cap="none" dirty="0">
                        <a:solidFill>
                          <a:schemeClr val="dk1"/>
                        </a:solidFill>
                        <a:latin typeface="Calibri" panose="020F0502020204030204" pitchFamily="34" charset="0"/>
                        <a:ea typeface="Calibri" charset="0"/>
                        <a:cs typeface="Calibri" panose="020F0502020204030204" pitchFamily="34" charset="0"/>
                        <a:sym typeface="Questrial"/>
                      </a:endParaRPr>
                    </a:p>
                  </a:txBody>
                  <a:tcPr marL="6075" marR="6075" marT="6075" marB="0" anchor="b">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104675">
                <a:tc>
                  <a:txBody>
                    <a:bodyPr/>
                    <a:lstStyle/>
                    <a:p>
                      <a:pPr algn="l" fontAlgn="ctr"/>
                      <a:r>
                        <a:rPr lang="en-US" sz="1300" b="0" i="0" u="none" strike="noStrike" dirty="0">
                          <a:solidFill>
                            <a:srgbClr val="008000"/>
                          </a:solidFill>
                          <a:effectLst/>
                          <a:latin typeface="Calibri" panose="020F0502020204030204" pitchFamily="34" charset="0"/>
                          <a:cs typeface="Calibri" panose="020F0502020204030204" pitchFamily="34" charset="0"/>
                        </a:rPr>
                        <a:t>POLY 001 - Industrial Innovations in Polymer Science</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de-DE" sz="1300" b="0" i="0" u="none" strike="noStrike" dirty="0">
                          <a:solidFill>
                            <a:srgbClr val="008000"/>
                          </a:solidFill>
                          <a:effectLst/>
                          <a:latin typeface="Calibri" panose="020F0502020204030204" pitchFamily="34" charset="0"/>
                          <a:cs typeface="Calibri" panose="020F0502020204030204" pitchFamily="34" charset="0"/>
                        </a:rPr>
                        <a:t>Mike Minkler, James Bohling, Wei Gao</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002 - ACS Macro Letters/Biomacromolecules/Macromolecules Young Investigator Award (Invited)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chemeClr val="accent6"/>
                          </a:solidFill>
                          <a:effectLst/>
                          <a:latin typeface="Calibri" panose="020F0502020204030204" pitchFamily="34" charset="0"/>
                          <a:cs typeface="Calibri" panose="020F0502020204030204" pitchFamily="34" charset="0"/>
                        </a:rPr>
                        <a:t>Jitesh Soares, Majumder Paulomi</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151962829"/>
                  </a:ext>
                </a:extLst>
              </a:tr>
              <a:tr h="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003 - 2020 Mark Scholars Senior Award in honor of Karen Winey (Invited)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a:solidFill>
                            <a:schemeClr val="accent6"/>
                          </a:solidFill>
                          <a:effectLst/>
                          <a:latin typeface="Calibri" panose="020F0502020204030204" pitchFamily="34" charset="0"/>
                          <a:cs typeface="Calibri" panose="020F0502020204030204" pitchFamily="34" charset="0"/>
                        </a:rPr>
                        <a:t>Craig Hawker, Edwin Thomas, Hayley Brown</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87458049"/>
                  </a:ext>
                </a:extLst>
              </a:tr>
              <a:tr h="20935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004 - 2020 Mark Scholars Award in honor of Luis Campos (Invited)</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a:solidFill>
                            <a:schemeClr val="accent6"/>
                          </a:solidFill>
                          <a:effectLst/>
                          <a:latin typeface="Calibri" panose="020F0502020204030204" pitchFamily="34" charset="0"/>
                          <a:cs typeface="Calibri" panose="020F0502020204030204" pitchFamily="34" charset="0"/>
                        </a:rPr>
                        <a:t>Craig Hawker, E.J. Meijer</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63035">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005 - Herman F. Mark Award in honor of Kristi Anseth (Invited)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chemeClr val="accent6"/>
                          </a:solidFill>
                          <a:effectLst/>
                          <a:latin typeface="Calibri" panose="020F0502020204030204" pitchFamily="34" charset="0"/>
                          <a:cs typeface="Calibri" panose="020F0502020204030204" pitchFamily="34" charset="0"/>
                        </a:rPr>
                        <a:t>Nicholas </a:t>
                      </a:r>
                      <a:r>
                        <a:rPr lang="en-US" sz="1300" b="0" i="0" u="none" strike="noStrike" dirty="0" err="1">
                          <a:solidFill>
                            <a:schemeClr val="accent6"/>
                          </a:solidFill>
                          <a:effectLst/>
                          <a:latin typeface="Calibri" panose="020F0502020204030204" pitchFamily="34" charset="0"/>
                          <a:cs typeface="Calibri" panose="020F0502020204030204" pitchFamily="34" charset="0"/>
                        </a:rPr>
                        <a:t>Peppas</a:t>
                      </a:r>
                      <a:r>
                        <a:rPr lang="en-US" sz="1300" b="0" i="0" u="none" strike="noStrike" dirty="0">
                          <a:solidFill>
                            <a:schemeClr val="accent6"/>
                          </a:solidFill>
                          <a:effectLst/>
                          <a:latin typeface="Calibri" panose="020F0502020204030204" pitchFamily="34" charset="0"/>
                          <a:cs typeface="Calibri" panose="020F0502020204030204" pitchFamily="34" charset="0"/>
                        </a:rPr>
                        <a:t>, Jeffrey Hubbell</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07641078"/>
                  </a:ext>
                </a:extLst>
              </a:tr>
              <a:tr h="11049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006 - </a:t>
                      </a:r>
                      <a:r>
                        <a:rPr lang="en-US" sz="1300" b="0" i="0" u="none" strike="noStrike" dirty="0" err="1">
                          <a:solidFill>
                            <a:schemeClr val="accent6"/>
                          </a:solidFill>
                          <a:effectLst/>
                          <a:latin typeface="Calibri" panose="020F0502020204030204" pitchFamily="34" charset="0"/>
                          <a:cs typeface="Calibri" panose="020F0502020204030204" pitchFamily="34" charset="0"/>
                        </a:rPr>
                        <a:t>Overberger</a:t>
                      </a:r>
                      <a:r>
                        <a:rPr lang="en-US" sz="1300" b="0" i="0" u="none" strike="noStrike" dirty="0">
                          <a:solidFill>
                            <a:schemeClr val="accent6"/>
                          </a:solidFill>
                          <a:effectLst/>
                          <a:latin typeface="Calibri" panose="020F0502020204030204" pitchFamily="34" charset="0"/>
                          <a:cs typeface="Calibri" panose="020F0502020204030204" pitchFamily="34" charset="0"/>
                        </a:rPr>
                        <a:t> International Prize in Honor of </a:t>
                      </a:r>
                      <a:r>
                        <a:rPr lang="en-US" sz="1300" b="0" i="0" u="none" strike="noStrike" dirty="0" err="1">
                          <a:solidFill>
                            <a:schemeClr val="accent6"/>
                          </a:solidFill>
                          <a:effectLst/>
                          <a:latin typeface="Calibri" panose="020F0502020204030204" pitchFamily="34" charset="0"/>
                          <a:cs typeface="Calibri" panose="020F0502020204030204" pitchFamily="34" charset="0"/>
                        </a:rPr>
                        <a:t>Zhenan</a:t>
                      </a:r>
                      <a:r>
                        <a:rPr lang="en-US" sz="1300" b="0" i="0" u="none" strike="noStrike" dirty="0">
                          <a:solidFill>
                            <a:schemeClr val="accent6"/>
                          </a:solidFill>
                          <a:effectLst/>
                          <a:latin typeface="Calibri" panose="020F0502020204030204" pitchFamily="34" charset="0"/>
                          <a:cs typeface="Calibri" panose="020F0502020204030204" pitchFamily="34" charset="0"/>
                        </a:rPr>
                        <a:t> Bao (Invited)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a:solidFill>
                            <a:schemeClr val="accent6"/>
                          </a:solidFill>
                          <a:effectLst/>
                          <a:latin typeface="Calibri" panose="020F0502020204030204" pitchFamily="34" charset="0"/>
                          <a:cs typeface="Calibri" panose="020F0502020204030204" pitchFamily="34" charset="0"/>
                        </a:rPr>
                        <a:t>Julie Pollak, Jinsang Kim</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216763691"/>
                  </a:ext>
                </a:extLst>
              </a:tr>
              <a:tr h="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007 - Young Industrial Polymer Scientist Award in honor of Victoria Piunova (Invited)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chemeClr val="accent6"/>
                          </a:solidFill>
                          <a:effectLst/>
                          <a:latin typeface="Calibri" panose="020F0502020204030204" pitchFamily="34" charset="0"/>
                          <a:cs typeface="Calibri" panose="020F0502020204030204" pitchFamily="34" charset="0"/>
                        </a:rPr>
                        <a:t>Jim Hedrick</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773412532"/>
                  </a:ext>
                </a:extLst>
              </a:tr>
              <a:tr h="11049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008 - DSM Science &amp; Technology Award (Invited)</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nl-NL" sz="1300" b="0" i="0" u="none" strike="noStrike" dirty="0">
                          <a:solidFill>
                            <a:schemeClr val="accent6"/>
                          </a:solidFill>
                          <a:effectLst/>
                          <a:latin typeface="Calibri" panose="020F0502020204030204" pitchFamily="34" charset="0"/>
                          <a:cs typeface="Calibri" panose="020F0502020204030204" pitchFamily="34" charset="0"/>
                        </a:rPr>
                        <a:t>Judith Van Gorp, Rolf Van Benthem</a:t>
                      </a:r>
                    </a:p>
                  </a:txBody>
                  <a:tcPr marL="9525" marR="9525" marT="9525" marB="0" anchor="ctr">
                    <a:lnL w="12700" cap="flat" cmpd="sng">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0">
                <a:tc>
                  <a:txBody>
                    <a:bodyPr/>
                    <a:lstStyle/>
                    <a:p>
                      <a:pPr algn="l" fontAlgn="ctr"/>
                      <a:r>
                        <a:rPr lang="en-US" sz="1300" b="0" i="0" u="none" strike="noStrike" dirty="0">
                          <a:solidFill>
                            <a:schemeClr val="accent6"/>
                          </a:solidFill>
                          <a:effectLst/>
                          <a:latin typeface="Calibri" panose="020F0502020204030204" pitchFamily="34" charset="0"/>
                          <a:cs typeface="Calibri" panose="020F0502020204030204" pitchFamily="34" charset="0"/>
                        </a:rPr>
                        <a:t>POLY 009 - Henkel Award for Outstanding Graduate Research in Polymer Science &amp; Engineering Honoring Austin Evans (PMSE co-sponsored)</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chemeClr val="accent6"/>
                          </a:solidFill>
                          <a:effectLst/>
                          <a:latin typeface="Calibri" panose="020F0502020204030204" pitchFamily="34" charset="0"/>
                          <a:cs typeface="Calibri" panose="020F0502020204030204" pitchFamily="34" charset="0"/>
                        </a:rPr>
                        <a:t>Will Dichtel, Mahesh Mahanthappa</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868662500"/>
                  </a:ext>
                </a:extLst>
              </a:tr>
              <a:tr h="209350">
                <a:tc>
                  <a:txBody>
                    <a:bodyPr/>
                    <a:lstStyle/>
                    <a:p>
                      <a:pPr algn="l" fontAlgn="ctr"/>
                      <a:r>
                        <a:rPr lang="en-US" sz="1300" b="0" i="0" u="none" strike="noStrike" dirty="0">
                          <a:solidFill>
                            <a:srgbClr val="0070C0"/>
                          </a:solidFill>
                          <a:effectLst/>
                          <a:latin typeface="Calibri" panose="020F0502020204030204" pitchFamily="34" charset="0"/>
                          <a:cs typeface="Calibri" panose="020F0502020204030204" pitchFamily="34" charset="0"/>
                        </a:rPr>
                        <a:t>POLY 011 - Circular Economy of Polymers</a:t>
                      </a:r>
                    </a:p>
                  </a:txBody>
                  <a:tcPr marL="9525" marR="9525" marT="9525"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a:solidFill>
                            <a:srgbClr val="0070C0"/>
                          </a:solidFill>
                          <a:effectLst/>
                          <a:latin typeface="Calibri" panose="020F0502020204030204" pitchFamily="34" charset="0"/>
                          <a:cs typeface="Calibri" panose="020F0502020204030204" pitchFamily="34" charset="0"/>
                        </a:rPr>
                        <a:t>Dimitris Collias, Martin James, John Layman</a:t>
                      </a:r>
                    </a:p>
                  </a:txBody>
                  <a:tcPr marL="9525" marR="9525" marT="9525"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104675">
                <a:tc>
                  <a:txBody>
                    <a:bodyPr/>
                    <a:lstStyle/>
                    <a:p>
                      <a:pPr algn="l" fontAlgn="ctr"/>
                      <a:r>
                        <a:rPr lang="en-US" sz="1300" b="0" i="0" u="none" strike="noStrike" dirty="0">
                          <a:solidFill>
                            <a:srgbClr val="0070C0"/>
                          </a:solidFill>
                          <a:effectLst/>
                          <a:latin typeface="Calibri" panose="020F0502020204030204" pitchFamily="34" charset="0"/>
                          <a:cs typeface="Calibri" panose="020F0502020204030204" pitchFamily="34" charset="0"/>
                        </a:rPr>
                        <a:t>POLY 015 - Structure to Function in Supramolecular Polymers &amp; Materials</a:t>
                      </a:r>
                    </a:p>
                  </a:txBody>
                  <a:tcPr marL="9525" marR="9525" marT="9525" marB="0" anchor="ctr">
                    <a:lnL w="12700" cap="flat" cmpd="sng">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fi-FI" sz="1300" b="0" i="0" u="none" strike="noStrike">
                          <a:solidFill>
                            <a:srgbClr val="0070C0"/>
                          </a:solidFill>
                          <a:effectLst/>
                          <a:latin typeface="Calibri" panose="020F0502020204030204" pitchFamily="34" charset="0"/>
                          <a:cs typeface="Calibri" panose="020F0502020204030204" pitchFamily="34" charset="0"/>
                        </a:rPr>
                        <a:t>John Matson, Pol Besenius, Roxanne Kieltyka</a:t>
                      </a:r>
                    </a:p>
                  </a:txBody>
                  <a:tcPr marL="9525" marR="9525" marT="9525" marB="0" anchor="ctr">
                    <a:lnL w="12700" cap="flat" cmpd="sng" algn="ctr">
                      <a:solidFill>
                        <a:srgbClr val="538CD5"/>
                      </a:solidFill>
                      <a:prstDash val="solid"/>
                      <a:round/>
                      <a:headEnd type="none" w="med" len="med"/>
                      <a:tailEnd type="none" w="med" len="med"/>
                    </a:lnL>
                    <a:lnR w="12700" cap="flat" cmpd="sng">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4106370648"/>
                  </a:ext>
                </a:extLst>
              </a:tr>
              <a:tr h="0">
                <a:tc>
                  <a:txBody>
                    <a:bodyPr/>
                    <a:lstStyle/>
                    <a:p>
                      <a:pPr algn="l" fontAlgn="ctr"/>
                      <a:r>
                        <a:rPr lang="en-US" sz="1300" b="0" i="0" u="none" strike="noStrike" dirty="0">
                          <a:solidFill>
                            <a:srgbClr val="0070C0"/>
                          </a:solidFill>
                          <a:effectLst/>
                          <a:latin typeface="Calibri" panose="020F0502020204030204" pitchFamily="34" charset="0"/>
                          <a:cs typeface="Calibri" panose="020F0502020204030204" pitchFamily="34" charset="0"/>
                        </a:rPr>
                        <a:t>POLY 017 - Fourth CME NASA Symposium: Chemistry for Resilient Human Space Exploration</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rgbClr val="0070C0"/>
                          </a:solidFill>
                          <a:effectLst/>
                          <a:latin typeface="Calibri" panose="020F0502020204030204" pitchFamily="34" charset="0"/>
                          <a:cs typeface="Calibri" panose="020F0502020204030204" pitchFamily="34" charset="0"/>
                        </a:rPr>
                        <a:t>Robert Nolan, George Rodriguez, Mike Meador, Ksenia Takhistova</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3874282284"/>
                  </a:ext>
                </a:extLst>
              </a:tr>
              <a:tr h="217170">
                <a:tc>
                  <a:txBody>
                    <a:bodyPr/>
                    <a:lstStyle/>
                    <a:p>
                      <a:pPr algn="l" fontAlgn="ctr"/>
                      <a:r>
                        <a:rPr lang="en-US" sz="1300" b="0" i="0" u="none" strike="noStrike" dirty="0">
                          <a:solidFill>
                            <a:schemeClr val="accent2"/>
                          </a:solidFill>
                          <a:effectLst/>
                          <a:latin typeface="Calibri" panose="020F0502020204030204" pitchFamily="34" charset="0"/>
                          <a:cs typeface="Calibri" panose="020F0502020204030204" pitchFamily="34" charset="0"/>
                        </a:rPr>
                        <a:t>POLY 021 - General Topics: New Synthesis &amp; Characterization of Polymers</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it-IT" sz="1300" b="0" i="0" u="none" strike="noStrike" dirty="0">
                          <a:solidFill>
                            <a:schemeClr val="accent2"/>
                          </a:solidFill>
                          <a:effectLst/>
                          <a:latin typeface="Calibri" panose="020F0502020204030204" pitchFamily="34" charset="0"/>
                          <a:cs typeface="Calibri" panose="020F0502020204030204" pitchFamily="34" charset="0"/>
                        </a:rPr>
                        <a:t>Dana Garcia, Yongfu Li, Ferenc Horkay</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1838955086"/>
                  </a:ext>
                </a:extLst>
              </a:tr>
              <a:tr h="217170">
                <a:tc>
                  <a:txBody>
                    <a:bodyPr/>
                    <a:lstStyle/>
                    <a:p>
                      <a:pPr algn="l" fontAlgn="ctr"/>
                      <a:r>
                        <a:rPr lang="en-US" sz="1300" b="0" i="0" u="none" strike="noStrike" dirty="0">
                          <a:solidFill>
                            <a:srgbClr val="7030A0"/>
                          </a:solidFill>
                          <a:effectLst/>
                          <a:latin typeface="Calibri" panose="020F0502020204030204" pitchFamily="34" charset="0"/>
                          <a:cs typeface="Calibri" panose="020F0502020204030204" pitchFamily="34" charset="0"/>
                        </a:rPr>
                        <a:t>POLY 023 - POLY/PMSE Awards and Plenary Presentation</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tc>
                  <a:txBody>
                    <a:bodyPr/>
                    <a:lstStyle/>
                    <a:p>
                      <a:pPr algn="ctr" fontAlgn="ctr"/>
                      <a:r>
                        <a:rPr lang="en-US" sz="1300" b="0" i="0" u="none" strike="noStrike" dirty="0">
                          <a:solidFill>
                            <a:srgbClr val="7030A0"/>
                          </a:solidFill>
                          <a:effectLst/>
                          <a:latin typeface="Calibri" panose="020F0502020204030204" pitchFamily="34" charset="0"/>
                          <a:cs typeface="Calibri" panose="020F0502020204030204" pitchFamily="34" charset="0"/>
                        </a:rPr>
                        <a:t>Sara Orski, Andrea Kasko, Hayley Brown, Rob Mathers, Levi Moore</a:t>
                      </a:r>
                    </a:p>
                  </a:txBody>
                  <a:tcPr marL="9525" marR="9525" marT="9525" marB="0" anchor="ctr">
                    <a:lnL w="12700" cap="flat" cmpd="sng" algn="ctr">
                      <a:solidFill>
                        <a:srgbClr val="538CD5"/>
                      </a:solidFill>
                      <a:prstDash val="solid"/>
                      <a:round/>
                      <a:headEnd type="none" w="med" len="med"/>
                      <a:tailEnd type="none" w="med" len="med"/>
                    </a:lnL>
                    <a:lnR w="12700" cap="flat" cmpd="sng" algn="ctr">
                      <a:solidFill>
                        <a:srgbClr val="538CD5"/>
                      </a:solidFill>
                      <a:prstDash val="solid"/>
                      <a:round/>
                      <a:headEnd type="none" w="med" len="med"/>
                      <a:tailEnd type="none" w="med" len="med"/>
                    </a:lnR>
                    <a:lnT w="12700" cap="flat" cmpd="sng" algn="ctr">
                      <a:solidFill>
                        <a:srgbClr val="538CD5"/>
                      </a:solidFill>
                      <a:prstDash val="solid"/>
                      <a:round/>
                      <a:headEnd type="none" w="med" len="med"/>
                      <a:tailEnd type="none" w="med" len="med"/>
                    </a:lnT>
                    <a:lnB w="12700" cap="flat" cmpd="sng" algn="ctr">
                      <a:solidFill>
                        <a:srgbClr val="538CD5"/>
                      </a:solidFill>
                      <a:prstDash val="solid"/>
                      <a:round/>
                      <a:headEnd type="none" w="med" len="med"/>
                      <a:tailEnd type="none" w="med" len="med"/>
                    </a:lnB>
                    <a:solidFill>
                      <a:schemeClr val="lt1"/>
                    </a:solidFill>
                  </a:tcPr>
                </a:tc>
                <a:extLst>
                  <a:ext uri="{0D108BD9-81ED-4DB2-BD59-A6C34878D82A}">
                    <a16:rowId xmlns:a16="http://schemas.microsoft.com/office/drawing/2014/main" val="925438718"/>
                  </a:ext>
                </a:extLst>
              </a:tr>
            </a:tbl>
          </a:graphicData>
        </a:graphic>
      </p:graphicFrame>
      <p:pic>
        <p:nvPicPr>
          <p:cNvPr id="5" name="Picture 4" descr="A person smiling for the camera&#10;&#10;Description automatically generated">
            <a:extLst>
              <a:ext uri="{FF2B5EF4-FFF2-40B4-BE49-F238E27FC236}">
                <a16:creationId xmlns:a16="http://schemas.microsoft.com/office/drawing/2014/main" id="{F0BD7DF7-8021-4862-BFBF-9BEDFAD34684}"/>
              </a:ext>
            </a:extLst>
          </p:cNvPr>
          <p:cNvPicPr>
            <a:picLocks noChangeAspect="1"/>
          </p:cNvPicPr>
          <p:nvPr/>
        </p:nvPicPr>
        <p:blipFill>
          <a:blip r:embed="rId4"/>
          <a:stretch>
            <a:fillRect/>
          </a:stretch>
        </p:blipFill>
        <p:spPr>
          <a:xfrm>
            <a:off x="5426873" y="5832390"/>
            <a:ext cx="808793" cy="964375"/>
          </a:xfrm>
          <a:prstGeom prst="rect">
            <a:avLst/>
          </a:prstGeom>
        </p:spPr>
      </p:pic>
      <p:sp>
        <p:nvSpPr>
          <p:cNvPr id="9" name="TextBox 8">
            <a:extLst>
              <a:ext uri="{FF2B5EF4-FFF2-40B4-BE49-F238E27FC236}">
                <a16:creationId xmlns:a16="http://schemas.microsoft.com/office/drawing/2014/main" id="{1E513B31-5139-4832-9655-7E3D90F13DFB}"/>
              </a:ext>
            </a:extLst>
          </p:cNvPr>
          <p:cNvSpPr txBox="1"/>
          <p:nvPr/>
        </p:nvSpPr>
        <p:spPr>
          <a:xfrm>
            <a:off x="1051831" y="46170"/>
            <a:ext cx="3316941" cy="738664"/>
          </a:xfrm>
          <a:prstGeom prst="rect">
            <a:avLst/>
          </a:prstGeom>
          <a:noFill/>
        </p:spPr>
        <p:txBody>
          <a:bodyPr wrap="square" rtlCol="0">
            <a:spAutoFit/>
          </a:bodyPr>
          <a:lstStyle/>
          <a:p>
            <a:r>
              <a:rPr lang="en-US" u="sng" dirty="0"/>
              <a:t>Presentation Stats as of 8/16:</a:t>
            </a:r>
          </a:p>
          <a:p>
            <a:pPr algn="ctr"/>
            <a:r>
              <a:rPr lang="en-US" i="1" dirty="0"/>
              <a:t>537 </a:t>
            </a:r>
            <a:r>
              <a:rPr lang="en-US" i="1" dirty="0" err="1"/>
              <a:t>sessioned</a:t>
            </a:r>
            <a:r>
              <a:rPr lang="en-US" i="1" dirty="0"/>
              <a:t> talks/posters</a:t>
            </a:r>
          </a:p>
          <a:p>
            <a:pPr algn="ctr"/>
            <a:r>
              <a:rPr lang="en-US" i="1" dirty="0"/>
              <a:t>50 withdrawn</a:t>
            </a:r>
          </a:p>
        </p:txBody>
      </p:sp>
      <p:sp>
        <p:nvSpPr>
          <p:cNvPr id="3" name="Footer Placeholder 2">
            <a:extLst>
              <a:ext uri="{FF2B5EF4-FFF2-40B4-BE49-F238E27FC236}">
                <a16:creationId xmlns:a16="http://schemas.microsoft.com/office/drawing/2014/main" id="{5464264A-2A6D-411B-93A8-6FDEAD7F5E09}"/>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117523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08AC-0890-41E3-9B68-429AF5055757}"/>
              </a:ext>
            </a:extLst>
          </p:cNvPr>
          <p:cNvSpPr>
            <a:spLocks noGrp="1"/>
          </p:cNvSpPr>
          <p:nvPr>
            <p:ph type="title"/>
          </p:nvPr>
        </p:nvSpPr>
        <p:spPr/>
        <p:txBody>
          <a:bodyPr/>
          <a:lstStyle/>
          <a:p>
            <a:r>
              <a:rPr lang="en-US" dirty="0"/>
              <a:t>Atlanta Grid – Fall 2021</a:t>
            </a:r>
          </a:p>
        </p:txBody>
      </p:sp>
      <p:sp>
        <p:nvSpPr>
          <p:cNvPr id="3" name="Footer Placeholder 2">
            <a:extLst>
              <a:ext uri="{FF2B5EF4-FFF2-40B4-BE49-F238E27FC236}">
                <a16:creationId xmlns:a16="http://schemas.microsoft.com/office/drawing/2014/main" id="{C6D5AA4F-7A84-4DBD-9CEF-752327277EBF}"/>
              </a:ext>
            </a:extLst>
          </p:cNvPr>
          <p:cNvSpPr>
            <a:spLocks noGrp="1"/>
          </p:cNvSpPr>
          <p:nvPr>
            <p:ph type="ftr" idx="11"/>
          </p:nvPr>
        </p:nvSpPr>
        <p:spPr/>
        <p:txBody>
          <a:bodyPr/>
          <a:lstStyle/>
          <a:p>
            <a:endParaRPr lang="en-US"/>
          </a:p>
        </p:txBody>
      </p:sp>
      <p:sp>
        <p:nvSpPr>
          <p:cNvPr id="5" name="TextBox 4">
            <a:extLst>
              <a:ext uri="{FF2B5EF4-FFF2-40B4-BE49-F238E27FC236}">
                <a16:creationId xmlns:a16="http://schemas.microsoft.com/office/drawing/2014/main" id="{908B435A-39D3-4532-877F-BE584D99BE12}"/>
              </a:ext>
            </a:extLst>
          </p:cNvPr>
          <p:cNvSpPr txBox="1"/>
          <p:nvPr/>
        </p:nvSpPr>
        <p:spPr>
          <a:xfrm>
            <a:off x="392534" y="1290680"/>
            <a:ext cx="8229600" cy="253916"/>
          </a:xfrm>
          <a:prstGeom prst="rect">
            <a:avLst/>
          </a:prstGeom>
          <a:noFill/>
        </p:spPr>
        <p:txBody>
          <a:bodyPr wrap="square" rtlCol="0">
            <a:spAutoFit/>
          </a:bodyPr>
          <a:lstStyle/>
          <a:p>
            <a:endParaRPr lang="en-US" sz="1050" dirty="0"/>
          </a:p>
        </p:txBody>
      </p:sp>
      <p:pic>
        <p:nvPicPr>
          <p:cNvPr id="11" name="Picture 10">
            <a:extLst>
              <a:ext uri="{FF2B5EF4-FFF2-40B4-BE49-F238E27FC236}">
                <a16:creationId xmlns:a16="http://schemas.microsoft.com/office/drawing/2014/main" id="{6275A75A-4964-417C-8486-F150BB16DA92}"/>
              </a:ext>
            </a:extLst>
          </p:cNvPr>
          <p:cNvPicPr>
            <a:picLocks noChangeAspect="1"/>
          </p:cNvPicPr>
          <p:nvPr/>
        </p:nvPicPr>
        <p:blipFill>
          <a:blip r:embed="rId3"/>
          <a:stretch>
            <a:fillRect/>
          </a:stretch>
        </p:blipFill>
        <p:spPr>
          <a:xfrm>
            <a:off x="0" y="1204213"/>
            <a:ext cx="9144000" cy="5492520"/>
          </a:xfrm>
          <a:prstGeom prst="rect">
            <a:avLst/>
          </a:prstGeom>
        </p:spPr>
      </p:pic>
    </p:spTree>
    <p:extLst>
      <p:ext uri="{BB962C8B-B14F-4D97-AF65-F5344CB8AC3E}">
        <p14:creationId xmlns:p14="http://schemas.microsoft.com/office/powerpoint/2010/main" val="289426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8D4A14-31F3-4CD3-BF54-B37EE254E779}"/>
              </a:ext>
            </a:extLst>
          </p:cNvPr>
          <p:cNvPicPr>
            <a:picLocks noChangeAspect="1"/>
          </p:cNvPicPr>
          <p:nvPr/>
        </p:nvPicPr>
        <p:blipFill>
          <a:blip r:embed="rId2"/>
          <a:stretch>
            <a:fillRect/>
          </a:stretch>
        </p:blipFill>
        <p:spPr>
          <a:xfrm>
            <a:off x="-58187" y="1811424"/>
            <a:ext cx="9056632" cy="2524125"/>
          </a:xfrm>
          <a:prstGeom prst="rect">
            <a:avLst/>
          </a:prstGeom>
        </p:spPr>
      </p:pic>
      <p:sp>
        <p:nvSpPr>
          <p:cNvPr id="2" name="Title 1">
            <a:extLst>
              <a:ext uri="{FF2B5EF4-FFF2-40B4-BE49-F238E27FC236}">
                <a16:creationId xmlns:a16="http://schemas.microsoft.com/office/drawing/2014/main" id="{FA3F2C7A-9D56-471B-A5E0-0DEA47002A32}"/>
              </a:ext>
            </a:extLst>
          </p:cNvPr>
          <p:cNvSpPr>
            <a:spLocks noGrp="1"/>
          </p:cNvSpPr>
          <p:nvPr>
            <p:ph type="title"/>
          </p:nvPr>
        </p:nvSpPr>
        <p:spPr/>
        <p:txBody>
          <a:bodyPr/>
          <a:lstStyle/>
          <a:p>
            <a:r>
              <a:rPr lang="en-US" dirty="0"/>
              <a:t>Where POLY will be in Atlanta</a:t>
            </a:r>
          </a:p>
        </p:txBody>
      </p:sp>
      <p:sp>
        <p:nvSpPr>
          <p:cNvPr id="8" name="Rectangle: Rounded Corners 7">
            <a:extLst>
              <a:ext uri="{FF2B5EF4-FFF2-40B4-BE49-F238E27FC236}">
                <a16:creationId xmlns:a16="http://schemas.microsoft.com/office/drawing/2014/main" id="{7562D41A-A9CB-4857-823E-DDBBB262269D}"/>
              </a:ext>
            </a:extLst>
          </p:cNvPr>
          <p:cNvSpPr/>
          <p:nvPr/>
        </p:nvSpPr>
        <p:spPr>
          <a:xfrm>
            <a:off x="4271963" y="2965936"/>
            <a:ext cx="892969" cy="918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189C3068-0E01-4526-927A-D56B076831AB}"/>
              </a:ext>
            </a:extLst>
          </p:cNvPr>
          <p:cNvSpPr txBox="1"/>
          <p:nvPr/>
        </p:nvSpPr>
        <p:spPr>
          <a:xfrm>
            <a:off x="3913623" y="3980924"/>
            <a:ext cx="1831104" cy="323165"/>
          </a:xfrm>
          <a:prstGeom prst="rect">
            <a:avLst/>
          </a:prstGeom>
          <a:noFill/>
        </p:spPr>
        <p:txBody>
          <a:bodyPr wrap="square" rtlCol="0">
            <a:spAutoFit/>
          </a:bodyPr>
          <a:lstStyle/>
          <a:p>
            <a:r>
              <a:rPr lang="en-US" sz="1500" b="1" dirty="0">
                <a:highlight>
                  <a:srgbClr val="FFFF00"/>
                </a:highlight>
              </a:rPr>
              <a:t>Broadcast Room</a:t>
            </a:r>
          </a:p>
        </p:txBody>
      </p:sp>
      <p:sp>
        <p:nvSpPr>
          <p:cNvPr id="11" name="TextBox 10">
            <a:extLst>
              <a:ext uri="{FF2B5EF4-FFF2-40B4-BE49-F238E27FC236}">
                <a16:creationId xmlns:a16="http://schemas.microsoft.com/office/drawing/2014/main" id="{366C2D0D-5C7C-4055-A7E9-1AA7D6764EAE}"/>
              </a:ext>
            </a:extLst>
          </p:cNvPr>
          <p:cNvSpPr txBox="1"/>
          <p:nvPr/>
        </p:nvSpPr>
        <p:spPr>
          <a:xfrm>
            <a:off x="2208648" y="3954623"/>
            <a:ext cx="1831104" cy="323165"/>
          </a:xfrm>
          <a:prstGeom prst="rect">
            <a:avLst/>
          </a:prstGeom>
          <a:noFill/>
        </p:spPr>
        <p:txBody>
          <a:bodyPr wrap="square" rtlCol="0">
            <a:spAutoFit/>
          </a:bodyPr>
          <a:lstStyle/>
          <a:p>
            <a:r>
              <a:rPr lang="en-US" sz="1500" b="1" dirty="0">
                <a:highlight>
                  <a:srgbClr val="FF0000"/>
                </a:highlight>
              </a:rPr>
              <a:t>Standard Room</a:t>
            </a:r>
          </a:p>
        </p:txBody>
      </p:sp>
      <p:sp>
        <p:nvSpPr>
          <p:cNvPr id="12" name="Rectangle: Rounded Corners 11">
            <a:extLst>
              <a:ext uri="{FF2B5EF4-FFF2-40B4-BE49-F238E27FC236}">
                <a16:creationId xmlns:a16="http://schemas.microsoft.com/office/drawing/2014/main" id="{9088F0D1-82D5-4ECC-BA38-65CC9335B019}"/>
              </a:ext>
            </a:extLst>
          </p:cNvPr>
          <p:cNvSpPr/>
          <p:nvPr/>
        </p:nvSpPr>
        <p:spPr>
          <a:xfrm>
            <a:off x="3230243" y="3027285"/>
            <a:ext cx="976877" cy="8567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Footer Placeholder 3">
            <a:extLst>
              <a:ext uri="{FF2B5EF4-FFF2-40B4-BE49-F238E27FC236}">
                <a16:creationId xmlns:a16="http://schemas.microsoft.com/office/drawing/2014/main" id="{9F6AA99E-BA5D-4AD0-9FC3-EC324DC04DD6}"/>
              </a:ext>
            </a:extLst>
          </p:cNvPr>
          <p:cNvSpPr>
            <a:spLocks noGrp="1"/>
          </p:cNvSpPr>
          <p:nvPr>
            <p:ph type="ftr" idx="11"/>
          </p:nvPr>
        </p:nvSpPr>
        <p:spPr/>
        <p:txBody>
          <a:bodyPr/>
          <a:lstStyle/>
          <a:p>
            <a:endParaRPr lang="en-US"/>
          </a:p>
        </p:txBody>
      </p:sp>
      <p:sp>
        <p:nvSpPr>
          <p:cNvPr id="9" name="TextBox 8">
            <a:extLst>
              <a:ext uri="{FF2B5EF4-FFF2-40B4-BE49-F238E27FC236}">
                <a16:creationId xmlns:a16="http://schemas.microsoft.com/office/drawing/2014/main" id="{EB3053AC-37D3-436B-9248-19C062812C83}"/>
              </a:ext>
            </a:extLst>
          </p:cNvPr>
          <p:cNvSpPr txBox="1"/>
          <p:nvPr/>
        </p:nvSpPr>
        <p:spPr>
          <a:xfrm>
            <a:off x="171344" y="4492869"/>
            <a:ext cx="5653454" cy="307777"/>
          </a:xfrm>
          <a:prstGeom prst="rect">
            <a:avLst/>
          </a:prstGeom>
          <a:noFill/>
        </p:spPr>
        <p:txBody>
          <a:bodyPr wrap="square" rtlCol="0">
            <a:spAutoFit/>
          </a:bodyPr>
          <a:lstStyle/>
          <a:p>
            <a:r>
              <a:rPr lang="en-US" dirty="0"/>
              <a:t>Room Capacities are all ≥ 135 persons with COVID social distancing</a:t>
            </a:r>
          </a:p>
        </p:txBody>
      </p:sp>
      <p:sp>
        <p:nvSpPr>
          <p:cNvPr id="14" name="Oval 13">
            <a:extLst>
              <a:ext uri="{FF2B5EF4-FFF2-40B4-BE49-F238E27FC236}">
                <a16:creationId xmlns:a16="http://schemas.microsoft.com/office/drawing/2014/main" id="{39FDFAD3-37A9-4FCA-9A88-FDEDA72866B2}"/>
              </a:ext>
            </a:extLst>
          </p:cNvPr>
          <p:cNvSpPr/>
          <p:nvPr/>
        </p:nvSpPr>
        <p:spPr>
          <a:xfrm>
            <a:off x="5934808" y="3604846"/>
            <a:ext cx="3037848" cy="10550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67221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4225D82C894D41A4AB22AE366B7BE7" ma:contentTypeVersion="13" ma:contentTypeDescription="Create a new document." ma:contentTypeScope="" ma:versionID="76f78433b4a475c16f986730b57d8513">
  <xsd:schema xmlns:xsd="http://www.w3.org/2001/XMLSchema" xmlns:xs="http://www.w3.org/2001/XMLSchema" xmlns:p="http://schemas.microsoft.com/office/2006/metadata/properties" xmlns:ns3="2f5f4b8d-31aa-438f-84a7-3d355f22a145" xmlns:ns4="b1a05933-1433-4ea6-9a25-8de489a9bbb1" targetNamespace="http://schemas.microsoft.com/office/2006/metadata/properties" ma:root="true" ma:fieldsID="fdd2c9a27664e79f1f3c389a40744e78" ns3:_="" ns4:_="">
    <xsd:import namespace="2f5f4b8d-31aa-438f-84a7-3d355f22a145"/>
    <xsd:import namespace="b1a05933-1433-4ea6-9a25-8de489a9bbb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5f4b8d-31aa-438f-84a7-3d355f22a1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a05933-1433-4ea6-9a25-8de489a9bb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880C4E-D5A4-49B6-9253-E9B2B5080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5f4b8d-31aa-438f-84a7-3d355f22a145"/>
    <ds:schemaRef ds:uri="b1a05933-1433-4ea6-9a25-8de489a9bb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238032-1C31-47C1-9BA8-981BBE1D8E5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383E920-A7B3-44F8-A2CC-AC2D93C52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8171</TotalTime>
  <Words>1650</Words>
  <Application>Microsoft Office PowerPoint</Application>
  <PresentationFormat>On-screen Show (4:3)</PresentationFormat>
  <Paragraphs>227</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Cabin</vt:lpstr>
      <vt:lpstr>Calibri</vt:lpstr>
      <vt:lpstr>Arial</vt:lpstr>
      <vt:lpstr>Office Theme</vt:lpstr>
      <vt:lpstr>POLY Programming Happy Hour</vt:lpstr>
      <vt:lpstr>Overview</vt:lpstr>
      <vt:lpstr>POLY Programming</vt:lpstr>
      <vt:lpstr>PowerPoint Presentation</vt:lpstr>
      <vt:lpstr>Virtual San Antonio – Spring 2021</vt:lpstr>
      <vt:lpstr>Spring 2021 Review and Report Summary</vt:lpstr>
      <vt:lpstr>Atlanta– Fall 2021</vt:lpstr>
      <vt:lpstr>Atlanta Grid – Fall 2021</vt:lpstr>
      <vt:lpstr>Where POLY will be in Atlanta</vt:lpstr>
      <vt:lpstr>San Diego– Spring 2022</vt:lpstr>
      <vt:lpstr>Chicago – Fall 2022 (Aug 21-25)</vt:lpstr>
      <vt:lpstr>Consideration of DEIR Principles for Programming:  Letter to Symposium Organizers</vt:lpstr>
      <vt:lpstr>Helpful Links and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Programming</dc:title>
  <dc:creator>Hayley Brown</dc:creator>
  <cp:lastModifiedBy>Owner</cp:lastModifiedBy>
  <cp:revision>59</cp:revision>
  <dcterms:created xsi:type="dcterms:W3CDTF">2011-04-10T14:55:25Z</dcterms:created>
  <dcterms:modified xsi:type="dcterms:W3CDTF">2021-08-20T18:56:15Z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IQPDocumentId">
    <vt:lpwstr>31744e96-03fd-4b7a-ab90-c7a623010de6</vt:lpwstr>
  </property>
  <property fmtid="{D5CDD505-2E9C-101B-9397-08002B2CF9AE}" pid="3" name="Content_Steward">
    <vt:lpwstr>Brown H u588068</vt:lpwstr>
  </property>
  <property fmtid="{D5CDD505-2E9C-101B-9397-08002B2CF9AE}" pid="4" name="Update_Footer">
    <vt:lpwstr>No</vt:lpwstr>
  </property>
  <property fmtid="{D5CDD505-2E9C-101B-9397-08002B2CF9AE}" pid="5" name="Radio_Button">
    <vt:lpwstr>RadioButton2</vt:lpwstr>
  </property>
  <property fmtid="{D5CDD505-2E9C-101B-9397-08002B2CF9AE}" pid="6" name="Information_Classification">
    <vt:lpwstr/>
  </property>
  <property fmtid="{D5CDD505-2E9C-101B-9397-08002B2CF9AE}" pid="7" name="Record_Title_ID">
    <vt:lpwstr>72</vt:lpwstr>
  </property>
  <property fmtid="{D5CDD505-2E9C-101B-9397-08002B2CF9AE}" pid="8" name="Initial_Creation_Date">
    <vt:filetime>2011-04-10T14:55:24Z</vt:filetime>
  </property>
  <property fmtid="{D5CDD505-2E9C-101B-9397-08002B2CF9AE}" pid="9" name="Retention_Period_Start_Date">
    <vt:filetime>2021-04-06T19:04:32Z</vt:filetime>
  </property>
  <property fmtid="{D5CDD505-2E9C-101B-9397-08002B2CF9AE}" pid="10" name="Last_Reviewed_Date">
    <vt:lpwstr/>
  </property>
  <property fmtid="{D5CDD505-2E9C-101B-9397-08002B2CF9AE}" pid="11" name="Retention_Review_Frequency">
    <vt:lpwstr/>
  </property>
  <property fmtid="{D5CDD505-2E9C-101B-9397-08002B2CF9AE}" pid="12" name="ContentTypeId">
    <vt:lpwstr>0x010100714225D82C894D41A4AB22AE366B7BE7</vt:lpwstr>
  </property>
  <property fmtid="{D5CDD505-2E9C-101B-9397-08002B2CF9AE}" pid="13" name="MSIP_Label_3aac0ad3-18d9-49e9-a80d-c985041778ba_Enabled">
    <vt:lpwstr>true</vt:lpwstr>
  </property>
  <property fmtid="{D5CDD505-2E9C-101B-9397-08002B2CF9AE}" pid="14" name="MSIP_Label_3aac0ad3-18d9-49e9-a80d-c985041778ba_SetDate">
    <vt:lpwstr>2021-08-20T18:48:19Z</vt:lpwstr>
  </property>
  <property fmtid="{D5CDD505-2E9C-101B-9397-08002B2CF9AE}" pid="15" name="MSIP_Label_3aac0ad3-18d9-49e9-a80d-c985041778ba_Method">
    <vt:lpwstr>Standard</vt:lpwstr>
  </property>
  <property fmtid="{D5CDD505-2E9C-101B-9397-08002B2CF9AE}" pid="16" name="MSIP_Label_3aac0ad3-18d9-49e9-a80d-c985041778ba_Name">
    <vt:lpwstr>General Business</vt:lpwstr>
  </property>
  <property fmtid="{D5CDD505-2E9C-101B-9397-08002B2CF9AE}" pid="17" name="MSIP_Label_3aac0ad3-18d9-49e9-a80d-c985041778ba_SiteId">
    <vt:lpwstr>c3e32f53-cb7f-4809-968d-1cc4ccc785fe</vt:lpwstr>
  </property>
  <property fmtid="{D5CDD505-2E9C-101B-9397-08002B2CF9AE}" pid="18" name="MSIP_Label_3aac0ad3-18d9-49e9-a80d-c985041778ba_ActionId">
    <vt:lpwstr>868a1b2c-5008-49a3-a55b-bf5ba147651a</vt:lpwstr>
  </property>
  <property fmtid="{D5CDD505-2E9C-101B-9397-08002B2CF9AE}" pid="19" name="MSIP_Label_3aac0ad3-18d9-49e9-a80d-c985041778ba_ContentBits">
    <vt:lpwstr>2</vt:lpwstr>
  </property>
</Properties>
</file>