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1.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2.xml" ContentType="application/vnd.openxmlformats-officedocument.presentationml.tags+xml"/>
  <Override PartName="/ppt/notesSlides/notesSlide13.xml" ContentType="application/vnd.openxmlformats-officedocument.presentationml.notesSlide+xml"/>
  <Override PartName="/ppt/tags/tag13.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14.xml" ContentType="application/vnd.openxmlformats-officedocument.presentationml.tags+xml"/>
  <Override PartName="/ppt/notesSlides/notesSlide17.xml" ContentType="application/vnd.openxmlformats-officedocument.presentationml.notesSlide+xml"/>
  <Override PartName="/ppt/tags/tag15.xml" ContentType="application/vnd.openxmlformats-officedocument.presentationml.tags+xml"/>
  <Override PartName="/ppt/notesSlides/notesSlide18.xml" ContentType="application/vnd.openxmlformats-officedocument.presentationml.notesSlide+xml"/>
  <Override PartName="/ppt/tags/tag16.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17.xml" ContentType="application/vnd.openxmlformats-officedocument.presentationml.tags+xml"/>
  <Override PartName="/ppt/notesSlides/notesSlide23.xml" ContentType="application/vnd.openxmlformats-officedocument.presentationml.notesSlide+xml"/>
  <Override PartName="/ppt/tags/tag18.xml" ContentType="application/vnd.openxmlformats-officedocument.presentationml.tags+xml"/>
  <Override PartName="/ppt/notesSlides/notesSlide24.xml" ContentType="application/vnd.openxmlformats-officedocument.presentationml.notesSlide+xml"/>
  <Override PartName="/ppt/tags/tag19.xml" ContentType="application/vnd.openxmlformats-officedocument.presentationml.tags+xml"/>
  <Override PartName="/ppt/notesSlides/notesSlide25.xml" ContentType="application/vnd.openxmlformats-officedocument.presentationml.notesSlide+xml"/>
  <Override PartName="/ppt/tags/tag20.xml" ContentType="application/vnd.openxmlformats-officedocument.presentationml.tags+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8" r:id="rId4"/>
  </p:sldMasterIdLst>
  <p:notesMasterIdLst>
    <p:notesMasterId r:id="rId31"/>
  </p:notesMasterIdLst>
  <p:handoutMasterIdLst>
    <p:handoutMasterId r:id="rId32"/>
  </p:handoutMasterIdLst>
  <p:sldIdLst>
    <p:sldId id="256" r:id="rId5"/>
    <p:sldId id="264" r:id="rId6"/>
    <p:sldId id="266" r:id="rId7"/>
    <p:sldId id="283" r:id="rId8"/>
    <p:sldId id="270" r:id="rId9"/>
    <p:sldId id="259" r:id="rId10"/>
    <p:sldId id="284" r:id="rId11"/>
    <p:sldId id="285" r:id="rId12"/>
    <p:sldId id="287" r:id="rId13"/>
    <p:sldId id="293" r:id="rId14"/>
    <p:sldId id="286" r:id="rId15"/>
    <p:sldId id="294" r:id="rId16"/>
    <p:sldId id="289" r:id="rId17"/>
    <p:sldId id="288" r:id="rId18"/>
    <p:sldId id="295" r:id="rId19"/>
    <p:sldId id="296" r:id="rId20"/>
    <p:sldId id="297" r:id="rId21"/>
    <p:sldId id="290" r:id="rId22"/>
    <p:sldId id="265" r:id="rId23"/>
    <p:sldId id="298" r:id="rId24"/>
    <p:sldId id="299" r:id="rId25"/>
    <p:sldId id="300" r:id="rId26"/>
    <p:sldId id="271" r:id="rId27"/>
    <p:sldId id="277" r:id="rId28"/>
    <p:sldId id="291" r:id="rId29"/>
    <p:sldId id="260" r:id="rId30"/>
  </p:sldIdLst>
  <p:sldSz cx="12192000" cy="6858000"/>
  <p:notesSz cx="7102475" cy="9388475"/>
  <p:custDataLst>
    <p:tags r:id="rId33"/>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allagherchavez@gmail.com" initials="g" lastIdx="1" clrIdx="0">
    <p:extLst>
      <p:ext uri="{19B8F6BF-5375-455C-9EA6-DF929625EA0E}">
        <p15:presenceInfo xmlns:p15="http://schemas.microsoft.com/office/powerpoint/2012/main" userId="471d24e133bca98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BA98"/>
    <a:srgbClr val="F74F5B"/>
    <a:srgbClr val="0000FE"/>
    <a:srgbClr val="53F34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9" autoAdjust="0"/>
    <p:restoredTop sz="77811" autoAdjust="0"/>
  </p:normalViewPr>
  <p:slideViewPr>
    <p:cSldViewPr snapToGrid="0">
      <p:cViewPr varScale="1">
        <p:scale>
          <a:sx n="75" d="100"/>
          <a:sy n="75" d="100"/>
        </p:scale>
        <p:origin x="1301" y="35"/>
      </p:cViewPr>
      <p:guideLst/>
    </p:cSldViewPr>
  </p:slideViewPr>
  <p:outlineViewPr>
    <p:cViewPr>
      <p:scale>
        <a:sx n="33" d="100"/>
        <a:sy n="33" d="100"/>
      </p:scale>
      <p:origin x="0" y="-64"/>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8" d="100"/>
          <a:sy n="68" d="100"/>
        </p:scale>
        <p:origin x="3288"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gs" Target="tags/tag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2AEF700-9B0B-4359-8356-DCE7EE4E41C6}"/>
              </a:ext>
            </a:extLst>
          </p:cNvPr>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dirty="0"/>
          </a:p>
        </p:txBody>
      </p:sp>
      <p:sp>
        <p:nvSpPr>
          <p:cNvPr id="3" name="Date Placeholder 2">
            <a:extLst>
              <a:ext uri="{FF2B5EF4-FFF2-40B4-BE49-F238E27FC236}">
                <a16:creationId xmlns:a16="http://schemas.microsoft.com/office/drawing/2014/main" id="{4B9BF05B-06DB-4EC8-B476-CF95F9BD85E7}"/>
              </a:ext>
            </a:extLst>
          </p:cNvPr>
          <p:cNvSpPr>
            <a:spLocks noGrp="1"/>
          </p:cNvSpPr>
          <p:nvPr>
            <p:ph type="dt" sz="quarter" idx="1"/>
          </p:nvPr>
        </p:nvSpPr>
        <p:spPr>
          <a:xfrm>
            <a:off x="4023092" y="0"/>
            <a:ext cx="3077739" cy="471054"/>
          </a:xfrm>
          <a:prstGeom prst="rect">
            <a:avLst/>
          </a:prstGeom>
        </p:spPr>
        <p:txBody>
          <a:bodyPr vert="horz" lIns="94229" tIns="47114" rIns="94229" bIns="47114" rtlCol="0"/>
          <a:lstStyle>
            <a:lvl1pPr algn="r">
              <a:defRPr sz="1200"/>
            </a:lvl1pPr>
          </a:lstStyle>
          <a:p>
            <a:fld id="{B33D6361-1E3C-4214-95E1-B8DE93421F8F}" type="datetimeFigureOut">
              <a:rPr lang="en-US" smtClean="0"/>
              <a:t>8/19/2021</a:t>
            </a:fld>
            <a:endParaRPr lang="en-US" dirty="0"/>
          </a:p>
        </p:txBody>
      </p:sp>
      <p:sp>
        <p:nvSpPr>
          <p:cNvPr id="4" name="Footer Placeholder 3">
            <a:extLst>
              <a:ext uri="{FF2B5EF4-FFF2-40B4-BE49-F238E27FC236}">
                <a16:creationId xmlns:a16="http://schemas.microsoft.com/office/drawing/2014/main" id="{6321952E-79CD-4E03-AAEB-C22680419E28}"/>
              </a:ext>
            </a:extLst>
          </p:cNvPr>
          <p:cNvSpPr>
            <a:spLocks noGrp="1"/>
          </p:cNvSpPr>
          <p:nvPr>
            <p:ph type="ftr" sz="quarter" idx="2"/>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B3DCA65F-8548-4E36-8331-FD471638BD85}"/>
              </a:ext>
            </a:extLst>
          </p:cNvPr>
          <p:cNvSpPr>
            <a:spLocks noGrp="1"/>
          </p:cNvSpPr>
          <p:nvPr>
            <p:ph type="sldNum" sz="quarter" idx="3"/>
          </p:nvPr>
        </p:nvSpPr>
        <p:spPr>
          <a:xfrm>
            <a:off x="4023092" y="8917422"/>
            <a:ext cx="3077739" cy="471053"/>
          </a:xfrm>
          <a:prstGeom prst="rect">
            <a:avLst/>
          </a:prstGeom>
        </p:spPr>
        <p:txBody>
          <a:bodyPr vert="horz" lIns="94229" tIns="47114" rIns="94229" bIns="47114" rtlCol="0" anchor="b"/>
          <a:lstStyle>
            <a:lvl1pPr algn="r">
              <a:defRPr sz="1200"/>
            </a:lvl1pPr>
          </a:lstStyle>
          <a:p>
            <a:fld id="{18CE0281-66A0-46B8-BDE2-AEF0C7453753}" type="slidenum">
              <a:rPr lang="en-US" smtClean="0"/>
              <a:t>‹#›</a:t>
            </a:fld>
            <a:endParaRPr lang="en-US" dirty="0"/>
          </a:p>
        </p:txBody>
      </p:sp>
    </p:spTree>
    <p:extLst>
      <p:ext uri="{BB962C8B-B14F-4D97-AF65-F5344CB8AC3E}">
        <p14:creationId xmlns:p14="http://schemas.microsoft.com/office/powerpoint/2010/main" val="655735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36F9CFFA-1E2F-4435-8DD6-9B5CC3FF4505}" type="datetimeFigureOut">
              <a:rPr lang="en-US" smtClean="0"/>
              <a:t>8/19/2021</a:t>
            </a:fld>
            <a:endParaRPr lang="en-US" dirty="0"/>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dirty="0"/>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99EDED1C-4656-4CF8-AD34-DC4A65BB3913}" type="slidenum">
              <a:rPr lang="en-US" smtClean="0"/>
              <a:t>‹#›</a:t>
            </a:fld>
            <a:endParaRPr lang="en-US" dirty="0"/>
          </a:p>
        </p:txBody>
      </p:sp>
    </p:spTree>
    <p:extLst>
      <p:ext uri="{BB962C8B-B14F-4D97-AF65-F5344CB8AC3E}">
        <p14:creationId xmlns:p14="http://schemas.microsoft.com/office/powerpoint/2010/main" val="3895429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EDED1C-4656-4CF8-AD34-DC4A65BB3913}" type="slidenum">
              <a:rPr lang="en-US" smtClean="0"/>
              <a:t>1</a:t>
            </a:fld>
            <a:endParaRPr lang="en-US" dirty="0"/>
          </a:p>
        </p:txBody>
      </p:sp>
    </p:spTree>
    <p:extLst>
      <p:ext uri="{BB962C8B-B14F-4D97-AF65-F5344CB8AC3E}">
        <p14:creationId xmlns:p14="http://schemas.microsoft.com/office/powerpoint/2010/main" val="20408423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why would we create a member site? This may address the need to make sure that members can see resources available to them. The site </a:t>
            </a:r>
            <a:r>
              <a:rPr lang="en-US" dirty="0" err="1"/>
              <a:t>site</a:t>
            </a:r>
            <a:r>
              <a:rPr lang="en-US" dirty="0"/>
              <a:t> itself could act as a gatekeep for keeping member renewing each year.</a:t>
            </a:r>
          </a:p>
          <a:p>
            <a:endParaRPr lang="en-US" dirty="0"/>
          </a:p>
          <a:p>
            <a:r>
              <a:rPr lang="en-US" dirty="0"/>
              <a:t>What we may need to consider is a draft or trial site and gather feedback for a pocket of time. BUT a truly operational member site would require time and resources not available and would require POLY investments.</a:t>
            </a:r>
          </a:p>
        </p:txBody>
      </p:sp>
      <p:sp>
        <p:nvSpPr>
          <p:cNvPr id="4" name="Slide Number Placeholder 3"/>
          <p:cNvSpPr>
            <a:spLocks noGrp="1"/>
          </p:cNvSpPr>
          <p:nvPr>
            <p:ph type="sldNum" sz="quarter" idx="5"/>
          </p:nvPr>
        </p:nvSpPr>
        <p:spPr/>
        <p:txBody>
          <a:bodyPr/>
          <a:lstStyle/>
          <a:p>
            <a:fld id="{99EDED1C-4656-4CF8-AD34-DC4A65BB3913}" type="slidenum">
              <a:rPr lang="en-US" smtClean="0"/>
              <a:t>10</a:t>
            </a:fld>
            <a:endParaRPr lang="en-US" dirty="0"/>
          </a:p>
        </p:txBody>
      </p:sp>
    </p:spTree>
    <p:extLst>
      <p:ext uri="{BB962C8B-B14F-4D97-AF65-F5344CB8AC3E}">
        <p14:creationId xmlns:p14="http://schemas.microsoft.com/office/powerpoint/2010/main" val="10289464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900" dirty="0">
                <a:latin typeface="Times New Roman" panose="02020603050405020304" pitchFamily="18" charset="0"/>
                <a:ea typeface="Meiryo" panose="020B0604030504040204" pitchFamily="34" charset="-128"/>
                <a:cs typeface="Arial" panose="020B0604020202020204" pitchFamily="34" charset="0"/>
              </a:rPr>
              <a:t>It we keep a poly member site in mind </a:t>
            </a:r>
          </a:p>
          <a:p>
            <a:endParaRPr lang="en-US" sz="1900" dirty="0">
              <a:latin typeface="Times New Roman" panose="02020603050405020304" pitchFamily="18" charset="0"/>
              <a:ea typeface="Meiryo" panose="020B0604030504040204" pitchFamily="34" charset="-128"/>
              <a:cs typeface="Arial" panose="020B0604020202020204" pitchFamily="34" charset="0"/>
            </a:endParaRPr>
          </a:p>
          <a:p>
            <a:r>
              <a:rPr lang="en-US" sz="1900" dirty="0">
                <a:latin typeface="Times New Roman" panose="02020603050405020304" pitchFamily="18" charset="0"/>
                <a:ea typeface="Meiryo" panose="020B0604030504040204" pitchFamily="34" charset="-128"/>
                <a:cs typeface="Arial" panose="020B0604020202020204" pitchFamily="34" charset="0"/>
              </a:rPr>
              <a:t>Common themes across data collection: Members want something of value.  Many years ago, POLY create a Preprint of full-papers presented at the biannual national meeting (ACS Meeting). Now, something within a virtual library may be of interest.</a:t>
            </a:r>
          </a:p>
          <a:p>
            <a:endParaRPr lang="en-US" sz="1900" dirty="0">
              <a:latin typeface="Times New Roman" panose="02020603050405020304" pitchFamily="18" charset="0"/>
              <a:ea typeface="Meiryo" panose="020B0604030504040204" pitchFamily="34" charset="-128"/>
              <a:cs typeface="Arial" panose="020B0604020202020204" pitchFamily="34" charset="0"/>
            </a:endParaRPr>
          </a:p>
          <a:p>
            <a:r>
              <a:rPr lang="en-US" sz="1900" dirty="0">
                <a:latin typeface="Times New Roman" panose="02020603050405020304" pitchFamily="18" charset="0"/>
                <a:ea typeface="Meiryo" panose="020B0604030504040204" pitchFamily="34" charset="-128"/>
                <a:cs typeface="Arial" panose="020B0604020202020204" pitchFamily="34" charset="0"/>
              </a:rPr>
              <a:t>What should be: More access to data or a one-stop-shop to materials</a:t>
            </a:r>
            <a:endParaRPr lang="en-US" sz="1900" dirty="0">
              <a:latin typeface="Century Gothic" panose="020B0502020202020204" pitchFamily="34" charset="0"/>
              <a:ea typeface="Meiryo" panose="020B0604030504040204" pitchFamily="34" charset="-128"/>
              <a:cs typeface="Arial" panose="020B0604020202020204" pitchFamily="34" charset="0"/>
            </a:endParaRPr>
          </a:p>
          <a:p>
            <a:endParaRPr lang="en-US" sz="1900" dirty="0">
              <a:latin typeface="Times New Roman" panose="02020603050405020304" pitchFamily="18" charset="0"/>
              <a:ea typeface="Meiryo" panose="020B0604030504040204" pitchFamily="34" charset="-128"/>
              <a:cs typeface="Arial" panose="020B0604020202020204" pitchFamily="34" charset="0"/>
            </a:endParaRPr>
          </a:p>
          <a:p>
            <a:r>
              <a:rPr lang="en-US" sz="1900" dirty="0">
                <a:latin typeface="Times New Roman" panose="02020603050405020304" pitchFamily="18" charset="0"/>
                <a:ea typeface="Meiryo" panose="020B0604030504040204" pitchFamily="34" charset="-128"/>
                <a:cs typeface="Arial" panose="020B0604020202020204" pitchFamily="34" charset="0"/>
              </a:rPr>
              <a:t>What is now: Scattered archives and a few online videos on YouTube </a:t>
            </a:r>
            <a:endParaRPr lang="en-US" sz="1900" dirty="0">
              <a:latin typeface="Century Gothic" panose="020B0502020202020204" pitchFamily="34" charset="0"/>
              <a:ea typeface="Meiryo" panose="020B0604030504040204" pitchFamily="34" charset="-128"/>
              <a:cs typeface="Arial" panose="020B0604020202020204" pitchFamily="34" charset="0"/>
            </a:endParaRPr>
          </a:p>
          <a:p>
            <a:endParaRPr lang="en-US" sz="1900" dirty="0">
              <a:latin typeface="Times New Roman" panose="02020603050405020304" pitchFamily="18" charset="0"/>
              <a:ea typeface="Meiryo" panose="020B0604030504040204" pitchFamily="34" charset="-128"/>
              <a:cs typeface="Arial" panose="020B0604020202020204" pitchFamily="34" charset="0"/>
            </a:endParaRPr>
          </a:p>
          <a:p>
            <a:r>
              <a:rPr lang="en-US" sz="1900" dirty="0">
                <a:latin typeface="Times New Roman" panose="02020603050405020304" pitchFamily="18" charset="0"/>
                <a:ea typeface="Meiryo" panose="020B0604030504040204" pitchFamily="34" charset="-128"/>
                <a:cs typeface="Arial" panose="020B0604020202020204" pitchFamily="34" charset="0"/>
              </a:rPr>
              <a:t>Possible solution: There needs to be a designated virtual library and consider a new type of publication.</a:t>
            </a:r>
          </a:p>
          <a:p>
            <a:endParaRPr lang="en-US" sz="1900" dirty="0">
              <a:latin typeface="Times New Roman" panose="02020603050405020304" pitchFamily="18" charset="0"/>
              <a:ea typeface="Meiryo" panose="020B0604030504040204" pitchFamily="34" charset="-128"/>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9EDED1C-4656-4CF8-AD34-DC4A65BB3913}" type="slidenum">
              <a:rPr lang="en-US" smtClean="0"/>
              <a:t>11</a:t>
            </a:fld>
            <a:endParaRPr lang="en-US" dirty="0"/>
          </a:p>
        </p:txBody>
      </p:sp>
    </p:spTree>
    <p:extLst>
      <p:ext uri="{BB962C8B-B14F-4D97-AF65-F5344CB8AC3E}">
        <p14:creationId xmlns:p14="http://schemas.microsoft.com/office/powerpoint/2010/main" val="21950138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EDED1C-4656-4CF8-AD34-DC4A65BB3913}" type="slidenum">
              <a:rPr lang="en-US" smtClean="0"/>
              <a:t>12</a:t>
            </a:fld>
            <a:endParaRPr lang="en-US" dirty="0"/>
          </a:p>
        </p:txBody>
      </p:sp>
    </p:spTree>
    <p:extLst>
      <p:ext uri="{BB962C8B-B14F-4D97-AF65-F5344CB8AC3E}">
        <p14:creationId xmlns:p14="http://schemas.microsoft.com/office/powerpoint/2010/main" val="5415764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900" dirty="0">
                <a:latin typeface="Times New Roman" panose="02020603050405020304" pitchFamily="18" charset="0"/>
                <a:ea typeface="Meiryo" panose="020B0604030504040204" pitchFamily="34" charset="-128"/>
                <a:cs typeface="Arial" panose="020B0604020202020204" pitchFamily="34" charset="0"/>
              </a:rPr>
              <a:t>Common themes across data collection: Members value effective communication that helps to inform benefits. Specifically, students want their needs addressed</a:t>
            </a:r>
          </a:p>
          <a:p>
            <a:endParaRPr lang="en-US" sz="1900" dirty="0">
              <a:latin typeface="Times New Roman" panose="02020603050405020304" pitchFamily="18" charset="0"/>
              <a:ea typeface="Meiryo" panose="020B0604030504040204" pitchFamily="34" charset="-128"/>
              <a:cs typeface="Arial" panose="020B0604020202020204" pitchFamily="34" charset="0"/>
            </a:endParaRPr>
          </a:p>
          <a:p>
            <a:r>
              <a:rPr lang="en-US" sz="1900" dirty="0">
                <a:latin typeface="Times New Roman" panose="02020603050405020304" pitchFamily="18" charset="0"/>
                <a:ea typeface="Meiryo" panose="020B0604030504040204" pitchFamily="34" charset="-128"/>
                <a:cs typeface="Arial" panose="020B0604020202020204" pitchFamily="34" charset="0"/>
              </a:rPr>
              <a:t>What should be: Inform audiences, more focused email lists, online communities</a:t>
            </a:r>
            <a:endParaRPr lang="en-US" sz="1900" dirty="0">
              <a:latin typeface="Century Gothic" panose="020B0502020202020204" pitchFamily="34" charset="0"/>
              <a:ea typeface="Meiryo" panose="020B0604030504040204" pitchFamily="34" charset="-128"/>
              <a:cs typeface="Arial" panose="020B0604020202020204" pitchFamily="34" charset="0"/>
            </a:endParaRPr>
          </a:p>
          <a:p>
            <a:endParaRPr lang="en-US" sz="1900" dirty="0">
              <a:latin typeface="Times New Roman" panose="02020603050405020304" pitchFamily="18" charset="0"/>
              <a:ea typeface="Meiryo" panose="020B0604030504040204" pitchFamily="34" charset="-128"/>
              <a:cs typeface="Arial" panose="020B0604020202020204" pitchFamily="34" charset="0"/>
            </a:endParaRPr>
          </a:p>
          <a:p>
            <a:r>
              <a:rPr lang="en-US" sz="1900" dirty="0">
                <a:latin typeface="Times New Roman" panose="02020603050405020304" pitchFamily="18" charset="0"/>
                <a:ea typeface="Meiryo" panose="020B0604030504040204" pitchFamily="34" charset="-128"/>
                <a:cs typeface="Arial" panose="020B0604020202020204" pitchFamily="34" charset="0"/>
              </a:rPr>
              <a:t>What is now: E-news announcements, broad discussion email</a:t>
            </a:r>
            <a:endParaRPr lang="en-US" sz="1900" dirty="0">
              <a:latin typeface="Century Gothic" panose="020B0502020202020204" pitchFamily="34" charset="0"/>
              <a:ea typeface="Meiryo" panose="020B0604030504040204" pitchFamily="34" charset="-128"/>
              <a:cs typeface="Arial" panose="020B0604020202020204" pitchFamily="34" charset="0"/>
            </a:endParaRPr>
          </a:p>
          <a:p>
            <a:endParaRPr lang="en-US" sz="1900" dirty="0">
              <a:latin typeface="Times New Roman" panose="02020603050405020304" pitchFamily="18" charset="0"/>
              <a:ea typeface="Meiryo" panose="020B0604030504040204" pitchFamily="34" charset="-128"/>
              <a:cs typeface="Arial" panose="020B0604020202020204" pitchFamily="34" charset="0"/>
            </a:endParaRPr>
          </a:p>
          <a:p>
            <a:r>
              <a:rPr lang="en-US" sz="1900" dirty="0">
                <a:latin typeface="Times New Roman" panose="02020603050405020304" pitchFamily="18" charset="0"/>
                <a:ea typeface="Meiryo" panose="020B0604030504040204" pitchFamily="34" charset="-128"/>
                <a:cs typeface="Arial" panose="020B0604020202020204" pitchFamily="34" charset="0"/>
              </a:rPr>
              <a:t>Possible solution: Create specific communities (like student discussion list, blogs, newsletter articles that focus on particular audiences.</a:t>
            </a:r>
          </a:p>
          <a:p>
            <a:endParaRPr lang="en-US" dirty="0"/>
          </a:p>
        </p:txBody>
      </p:sp>
      <p:sp>
        <p:nvSpPr>
          <p:cNvPr id="4" name="Slide Number Placeholder 3"/>
          <p:cNvSpPr>
            <a:spLocks noGrp="1"/>
          </p:cNvSpPr>
          <p:nvPr>
            <p:ph type="sldNum" sz="quarter" idx="5"/>
          </p:nvPr>
        </p:nvSpPr>
        <p:spPr/>
        <p:txBody>
          <a:bodyPr/>
          <a:lstStyle/>
          <a:p>
            <a:fld id="{99EDED1C-4656-4CF8-AD34-DC4A65BB3913}" type="slidenum">
              <a:rPr lang="en-US" smtClean="0"/>
              <a:t>13</a:t>
            </a:fld>
            <a:endParaRPr lang="en-US" dirty="0"/>
          </a:p>
        </p:txBody>
      </p:sp>
    </p:spTree>
    <p:extLst>
      <p:ext uri="{BB962C8B-B14F-4D97-AF65-F5344CB8AC3E}">
        <p14:creationId xmlns:p14="http://schemas.microsoft.com/office/powerpoint/2010/main" val="24661298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900" dirty="0">
                <a:latin typeface="Times New Roman" panose="02020603050405020304" pitchFamily="18" charset="0"/>
                <a:ea typeface="Meiryo" panose="020B0604030504040204" pitchFamily="34" charset="-128"/>
                <a:cs typeface="Arial" panose="020B0604020202020204" pitchFamily="34" charset="0"/>
              </a:rPr>
              <a:t>Common themes across data collection: Members value offerings at the ACS Meeting (networking, presenting during POLY sessions, posters, etc)</a:t>
            </a:r>
          </a:p>
          <a:p>
            <a:endParaRPr lang="en-US" sz="1900" dirty="0">
              <a:latin typeface="Times New Roman" panose="02020603050405020304" pitchFamily="18" charset="0"/>
              <a:ea typeface="Meiryo" panose="020B0604030504040204" pitchFamily="34" charset="-128"/>
              <a:cs typeface="Arial" panose="020B0604020202020204" pitchFamily="34" charset="0"/>
            </a:endParaRPr>
          </a:p>
          <a:p>
            <a:r>
              <a:rPr lang="en-US" sz="1900" dirty="0">
                <a:latin typeface="Times New Roman" panose="02020603050405020304" pitchFamily="18" charset="0"/>
                <a:ea typeface="Meiryo" panose="020B0604030504040204" pitchFamily="34" charset="-128"/>
                <a:cs typeface="Arial" panose="020B0604020202020204" pitchFamily="34" charset="0"/>
              </a:rPr>
              <a:t>What should be: Connect ACS Meetings with some type of POLY benefit (networking, publication, etc)</a:t>
            </a:r>
            <a:endParaRPr lang="en-US" sz="1900" dirty="0">
              <a:latin typeface="Century Gothic" panose="020B0502020202020204" pitchFamily="34" charset="0"/>
              <a:ea typeface="Meiryo" panose="020B0604030504040204" pitchFamily="34" charset="-128"/>
              <a:cs typeface="Arial" panose="020B0604020202020204" pitchFamily="34" charset="0"/>
            </a:endParaRPr>
          </a:p>
          <a:p>
            <a:endParaRPr lang="en-US" sz="1900" dirty="0">
              <a:latin typeface="Times New Roman" panose="02020603050405020304" pitchFamily="18" charset="0"/>
              <a:ea typeface="Meiryo" panose="020B0604030504040204" pitchFamily="34" charset="-128"/>
              <a:cs typeface="Arial" panose="020B0604020202020204" pitchFamily="34" charset="0"/>
            </a:endParaRPr>
          </a:p>
          <a:p>
            <a:r>
              <a:rPr lang="en-US" sz="1900" dirty="0">
                <a:latin typeface="Times New Roman" panose="02020603050405020304" pitchFamily="18" charset="0"/>
                <a:ea typeface="Meiryo" panose="020B0604030504040204" pitchFamily="34" charset="-128"/>
                <a:cs typeface="Arial" panose="020B0604020202020204" pitchFamily="34" charset="0"/>
              </a:rPr>
              <a:t>What is now: Some positive offerings, travel awards, some speaker support…</a:t>
            </a:r>
            <a:endParaRPr lang="en-US" sz="1900" dirty="0">
              <a:latin typeface="Century Gothic" panose="020B0502020202020204" pitchFamily="34" charset="0"/>
              <a:ea typeface="Meiryo" panose="020B0604030504040204" pitchFamily="34" charset="-128"/>
              <a:cs typeface="Arial" panose="020B0604020202020204" pitchFamily="34" charset="0"/>
            </a:endParaRPr>
          </a:p>
          <a:p>
            <a:endParaRPr lang="en-US" sz="1900" dirty="0">
              <a:latin typeface="Times New Roman" panose="02020603050405020304" pitchFamily="18" charset="0"/>
              <a:ea typeface="Meiryo" panose="020B0604030504040204" pitchFamily="34" charset="-128"/>
              <a:cs typeface="Arial" panose="020B0604020202020204" pitchFamily="34" charset="0"/>
            </a:endParaRPr>
          </a:p>
          <a:p>
            <a:r>
              <a:rPr lang="en-US" sz="1900" dirty="0">
                <a:latin typeface="Times New Roman" panose="02020603050405020304" pitchFamily="18" charset="0"/>
                <a:ea typeface="Meiryo" panose="020B0604030504040204" pitchFamily="34" charset="-128"/>
                <a:cs typeface="Arial" panose="020B0604020202020204" pitchFamily="34" charset="0"/>
              </a:rPr>
              <a:t>Possible solution: Make sure student communications explain offerings, Young scientist offering, the generation of a possible publication as the organization used to do.</a:t>
            </a:r>
          </a:p>
          <a:p>
            <a:endParaRPr lang="en-US" sz="1900" dirty="0">
              <a:latin typeface="Times New Roman" panose="02020603050405020304" pitchFamily="18" charset="0"/>
              <a:ea typeface="Meiryo" panose="020B0604030504040204" pitchFamily="34" charset="-128"/>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9EDED1C-4656-4CF8-AD34-DC4A65BB3913}" type="slidenum">
              <a:rPr lang="en-US" smtClean="0"/>
              <a:t>14</a:t>
            </a:fld>
            <a:endParaRPr lang="en-US" dirty="0"/>
          </a:p>
        </p:txBody>
      </p:sp>
    </p:spTree>
    <p:extLst>
      <p:ext uri="{BB962C8B-B14F-4D97-AF65-F5344CB8AC3E}">
        <p14:creationId xmlns:p14="http://schemas.microsoft.com/office/powerpoint/2010/main" val="8653103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EDED1C-4656-4CF8-AD34-DC4A65BB3913}" type="slidenum">
              <a:rPr lang="en-US" smtClean="0"/>
              <a:t>15</a:t>
            </a:fld>
            <a:endParaRPr lang="en-US" dirty="0"/>
          </a:p>
        </p:txBody>
      </p:sp>
    </p:spTree>
    <p:extLst>
      <p:ext uri="{BB962C8B-B14F-4D97-AF65-F5344CB8AC3E}">
        <p14:creationId xmlns:p14="http://schemas.microsoft.com/office/powerpoint/2010/main" val="24386938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EDED1C-4656-4CF8-AD34-DC4A65BB3913}" type="slidenum">
              <a:rPr lang="en-US" smtClean="0"/>
              <a:t>16</a:t>
            </a:fld>
            <a:endParaRPr lang="en-US" dirty="0"/>
          </a:p>
        </p:txBody>
      </p:sp>
    </p:spTree>
    <p:extLst>
      <p:ext uri="{BB962C8B-B14F-4D97-AF65-F5344CB8AC3E}">
        <p14:creationId xmlns:p14="http://schemas.microsoft.com/office/powerpoint/2010/main" val="24537072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900" dirty="0">
                <a:latin typeface="Times New Roman" panose="02020603050405020304" pitchFamily="18" charset="0"/>
                <a:ea typeface="Meiryo" panose="020B0604030504040204" pitchFamily="34" charset="-128"/>
                <a:cs typeface="Arial" panose="020B0604020202020204" pitchFamily="34" charset="0"/>
              </a:rPr>
              <a:t>Common themes across data collection: Members value the power of networking, both in person and virtually</a:t>
            </a:r>
          </a:p>
          <a:p>
            <a:endParaRPr lang="en-US" sz="1900" dirty="0">
              <a:latin typeface="Times New Roman" panose="02020603050405020304" pitchFamily="18" charset="0"/>
              <a:ea typeface="Meiryo" panose="020B0604030504040204" pitchFamily="34" charset="-128"/>
              <a:cs typeface="Arial" panose="020B0604020202020204" pitchFamily="34" charset="0"/>
            </a:endParaRPr>
          </a:p>
          <a:p>
            <a:r>
              <a:rPr lang="en-US" sz="1900" dirty="0">
                <a:latin typeface="Times New Roman" panose="02020603050405020304" pitchFamily="18" charset="0"/>
                <a:ea typeface="Meiryo" panose="020B0604030504040204" pitchFamily="34" charset="-128"/>
                <a:cs typeface="Arial" panose="020B0604020202020204" pitchFamily="34" charset="0"/>
              </a:rPr>
              <a:t>What should be: More opportunities, make sure POLY keeps some virtual, increase at national ACS conferences</a:t>
            </a:r>
            <a:endParaRPr lang="en-US" sz="1900" dirty="0">
              <a:latin typeface="Century Gothic" panose="020B0502020202020204" pitchFamily="34" charset="0"/>
              <a:ea typeface="Meiryo" panose="020B0604030504040204" pitchFamily="34" charset="-128"/>
              <a:cs typeface="Arial" panose="020B0604020202020204" pitchFamily="34" charset="0"/>
            </a:endParaRPr>
          </a:p>
          <a:p>
            <a:endParaRPr lang="en-US" sz="1900" dirty="0">
              <a:latin typeface="Times New Roman" panose="02020603050405020304" pitchFamily="18" charset="0"/>
              <a:ea typeface="Meiryo" panose="020B0604030504040204" pitchFamily="34" charset="-128"/>
              <a:cs typeface="Arial" panose="020B0604020202020204" pitchFamily="34" charset="0"/>
            </a:endParaRPr>
          </a:p>
          <a:p>
            <a:r>
              <a:rPr lang="en-US" sz="1900" dirty="0">
                <a:latin typeface="Times New Roman" panose="02020603050405020304" pitchFamily="18" charset="0"/>
                <a:ea typeface="Meiryo" panose="020B0604030504040204" pitchFamily="34" charset="-128"/>
                <a:cs typeface="Arial" panose="020B0604020202020204" pitchFamily="34" charset="0"/>
              </a:rPr>
              <a:t>What is now: POLY is very active with networking and has offered some virtually amid the pandemic.</a:t>
            </a:r>
            <a:endParaRPr lang="en-US" sz="1900" dirty="0">
              <a:latin typeface="Century Gothic" panose="020B0502020202020204" pitchFamily="34" charset="0"/>
              <a:ea typeface="Meiryo" panose="020B0604030504040204" pitchFamily="34" charset="-128"/>
              <a:cs typeface="Arial" panose="020B0604020202020204" pitchFamily="34" charset="0"/>
            </a:endParaRPr>
          </a:p>
          <a:p>
            <a:endParaRPr lang="en-US" sz="1900" dirty="0">
              <a:latin typeface="Times New Roman" panose="02020603050405020304" pitchFamily="18" charset="0"/>
              <a:ea typeface="Meiryo" panose="020B0604030504040204" pitchFamily="34" charset="-128"/>
              <a:cs typeface="Arial" panose="020B0604020202020204" pitchFamily="34" charset="0"/>
            </a:endParaRPr>
          </a:p>
          <a:p>
            <a:r>
              <a:rPr lang="en-US" sz="1900" dirty="0">
                <a:latin typeface="Times New Roman" panose="02020603050405020304" pitchFamily="18" charset="0"/>
                <a:ea typeface="Meiryo" panose="020B0604030504040204" pitchFamily="34" charset="-128"/>
                <a:cs typeface="Arial" panose="020B0604020202020204" pitchFamily="34" charset="0"/>
              </a:rPr>
              <a:t>Possible solution: POLY should continue its offerings, keep some virtual and explore at least one more in-person event.</a:t>
            </a:r>
          </a:p>
          <a:p>
            <a:endParaRPr lang="en-US" dirty="0"/>
          </a:p>
        </p:txBody>
      </p:sp>
      <p:sp>
        <p:nvSpPr>
          <p:cNvPr id="4" name="Slide Number Placeholder 3"/>
          <p:cNvSpPr>
            <a:spLocks noGrp="1"/>
          </p:cNvSpPr>
          <p:nvPr>
            <p:ph type="sldNum" sz="quarter" idx="5"/>
          </p:nvPr>
        </p:nvSpPr>
        <p:spPr/>
        <p:txBody>
          <a:bodyPr/>
          <a:lstStyle/>
          <a:p>
            <a:fld id="{99EDED1C-4656-4CF8-AD34-DC4A65BB3913}" type="slidenum">
              <a:rPr lang="en-US" smtClean="0"/>
              <a:t>17</a:t>
            </a:fld>
            <a:endParaRPr lang="en-US" dirty="0"/>
          </a:p>
        </p:txBody>
      </p:sp>
    </p:spTree>
    <p:extLst>
      <p:ext uri="{BB962C8B-B14F-4D97-AF65-F5344CB8AC3E}">
        <p14:creationId xmlns:p14="http://schemas.microsoft.com/office/powerpoint/2010/main" val="32570758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900" dirty="0">
                <a:latin typeface="Times New Roman" panose="02020603050405020304" pitchFamily="18" charset="0"/>
                <a:ea typeface="Meiryo" panose="020B0604030504040204" pitchFamily="34" charset="-128"/>
                <a:cs typeface="Arial" panose="020B0604020202020204" pitchFamily="34" charset="0"/>
              </a:rPr>
              <a:t>Common themes across data collection: Members value the power of networking, both in person and virtually</a:t>
            </a:r>
          </a:p>
          <a:p>
            <a:endParaRPr lang="en-US" sz="1900" dirty="0">
              <a:latin typeface="Times New Roman" panose="02020603050405020304" pitchFamily="18" charset="0"/>
              <a:ea typeface="Meiryo" panose="020B0604030504040204" pitchFamily="34" charset="-128"/>
              <a:cs typeface="Arial" panose="020B0604020202020204" pitchFamily="34" charset="0"/>
            </a:endParaRPr>
          </a:p>
          <a:p>
            <a:r>
              <a:rPr lang="en-US" sz="1900" dirty="0">
                <a:latin typeface="Times New Roman" panose="02020603050405020304" pitchFamily="18" charset="0"/>
                <a:ea typeface="Meiryo" panose="020B0604030504040204" pitchFamily="34" charset="-128"/>
                <a:cs typeface="Arial" panose="020B0604020202020204" pitchFamily="34" charset="0"/>
              </a:rPr>
              <a:t>What should be: More opportunities, make sure POLY keeps some virtual, increase at national ACS conferences</a:t>
            </a:r>
            <a:endParaRPr lang="en-US" sz="1900" dirty="0">
              <a:latin typeface="Century Gothic" panose="020B0502020202020204" pitchFamily="34" charset="0"/>
              <a:ea typeface="Meiryo" panose="020B0604030504040204" pitchFamily="34" charset="-128"/>
              <a:cs typeface="Arial" panose="020B0604020202020204" pitchFamily="34" charset="0"/>
            </a:endParaRPr>
          </a:p>
          <a:p>
            <a:endParaRPr lang="en-US" sz="1900" dirty="0">
              <a:latin typeface="Times New Roman" panose="02020603050405020304" pitchFamily="18" charset="0"/>
              <a:ea typeface="Meiryo" panose="020B0604030504040204" pitchFamily="34" charset="-128"/>
              <a:cs typeface="Arial" panose="020B0604020202020204" pitchFamily="34" charset="0"/>
            </a:endParaRPr>
          </a:p>
          <a:p>
            <a:r>
              <a:rPr lang="en-US" sz="1900" dirty="0">
                <a:latin typeface="Times New Roman" panose="02020603050405020304" pitchFamily="18" charset="0"/>
                <a:ea typeface="Meiryo" panose="020B0604030504040204" pitchFamily="34" charset="-128"/>
                <a:cs typeface="Arial" panose="020B0604020202020204" pitchFamily="34" charset="0"/>
              </a:rPr>
              <a:t>What is now: POLY is very active with networking and has offered some virtually amid the pandemic.</a:t>
            </a:r>
            <a:endParaRPr lang="en-US" sz="1900" dirty="0">
              <a:latin typeface="Century Gothic" panose="020B0502020202020204" pitchFamily="34" charset="0"/>
              <a:ea typeface="Meiryo" panose="020B0604030504040204" pitchFamily="34" charset="-128"/>
              <a:cs typeface="Arial" panose="020B0604020202020204" pitchFamily="34" charset="0"/>
            </a:endParaRPr>
          </a:p>
          <a:p>
            <a:endParaRPr lang="en-US" sz="1900" dirty="0">
              <a:latin typeface="Times New Roman" panose="02020603050405020304" pitchFamily="18" charset="0"/>
              <a:ea typeface="Meiryo" panose="020B0604030504040204" pitchFamily="34" charset="-128"/>
              <a:cs typeface="Arial" panose="020B0604020202020204" pitchFamily="34" charset="0"/>
            </a:endParaRPr>
          </a:p>
          <a:p>
            <a:r>
              <a:rPr lang="en-US" sz="1900" dirty="0">
                <a:latin typeface="Times New Roman" panose="02020603050405020304" pitchFamily="18" charset="0"/>
                <a:ea typeface="Meiryo" panose="020B0604030504040204" pitchFamily="34" charset="-128"/>
                <a:cs typeface="Arial" panose="020B0604020202020204" pitchFamily="34" charset="0"/>
              </a:rPr>
              <a:t>Possible solution: POLY should continue its offerings, keep some virtual and explore at least one more in-person event.</a:t>
            </a:r>
          </a:p>
          <a:p>
            <a:endParaRPr lang="en-US" dirty="0"/>
          </a:p>
        </p:txBody>
      </p:sp>
      <p:sp>
        <p:nvSpPr>
          <p:cNvPr id="4" name="Slide Number Placeholder 3"/>
          <p:cNvSpPr>
            <a:spLocks noGrp="1"/>
          </p:cNvSpPr>
          <p:nvPr>
            <p:ph type="sldNum" sz="quarter" idx="5"/>
          </p:nvPr>
        </p:nvSpPr>
        <p:spPr/>
        <p:txBody>
          <a:bodyPr/>
          <a:lstStyle/>
          <a:p>
            <a:fld id="{99EDED1C-4656-4CF8-AD34-DC4A65BB3913}" type="slidenum">
              <a:rPr lang="en-US" smtClean="0"/>
              <a:t>18</a:t>
            </a:fld>
            <a:endParaRPr lang="en-US" dirty="0"/>
          </a:p>
        </p:txBody>
      </p:sp>
    </p:spTree>
    <p:extLst>
      <p:ext uri="{BB962C8B-B14F-4D97-AF65-F5344CB8AC3E}">
        <p14:creationId xmlns:p14="http://schemas.microsoft.com/office/powerpoint/2010/main" val="26610198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900" dirty="0">
                <a:solidFill>
                  <a:srgbClr val="000000"/>
                </a:solidFill>
                <a:latin typeface="Times New Roman" panose="02020603050405020304" pitchFamily="18" charset="0"/>
                <a:ea typeface="Times New Roman" panose="02020603050405020304" pitchFamily="18" charset="0"/>
              </a:rPr>
              <a:t>Taking the sub-areas identified, it was time to prioritize areas identified. NAC members received a document to rank common themes starting to formulate and rank the resources it will take to accomplish the changes. Both sides were ranked from 1-5 and then the average of responses are demonstrated here. The POLY Business Office is commonly the drivers of change within the organization and gaining their perception of proposed opportunities (opportunities versus push-back of resources) is highly valued. The committee completed the forms individually and then clarified with us as needed. </a:t>
            </a:r>
          </a:p>
          <a:p>
            <a:endParaRPr lang="en-US" sz="1900" dirty="0">
              <a:solidFill>
                <a:srgbClr val="000000"/>
              </a:solidFill>
              <a:latin typeface="Times New Roman" panose="02020603050405020304" pitchFamily="18" charset="0"/>
            </a:endParaRPr>
          </a:p>
          <a:p>
            <a:r>
              <a:rPr lang="en-US" sz="1900" dirty="0">
                <a:solidFill>
                  <a:srgbClr val="000000"/>
                </a:solidFill>
                <a:latin typeface="Times New Roman" panose="02020603050405020304" pitchFamily="18" charset="0"/>
              </a:rPr>
              <a:t>By doing this, we were able to prioritize our own specific recommendations.</a:t>
            </a:r>
            <a:endParaRPr lang="en-US" dirty="0"/>
          </a:p>
        </p:txBody>
      </p:sp>
      <p:sp>
        <p:nvSpPr>
          <p:cNvPr id="4" name="Slide Number Placeholder 3"/>
          <p:cNvSpPr>
            <a:spLocks noGrp="1"/>
          </p:cNvSpPr>
          <p:nvPr>
            <p:ph type="sldNum" sz="quarter" idx="5"/>
          </p:nvPr>
        </p:nvSpPr>
        <p:spPr/>
        <p:txBody>
          <a:bodyPr/>
          <a:lstStyle/>
          <a:p>
            <a:fld id="{99EDED1C-4656-4CF8-AD34-DC4A65BB3913}" type="slidenum">
              <a:rPr lang="en-US" smtClean="0"/>
              <a:t>19</a:t>
            </a:fld>
            <a:endParaRPr lang="en-US" dirty="0"/>
          </a:p>
        </p:txBody>
      </p:sp>
    </p:spTree>
    <p:extLst>
      <p:ext uri="{BB962C8B-B14F-4D97-AF65-F5344CB8AC3E}">
        <p14:creationId xmlns:p14="http://schemas.microsoft.com/office/powerpoint/2010/main" val="34530783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presentation is going to review POLY’s work this spring to complete a survey to check in with members are specific needs of the division.</a:t>
            </a:r>
          </a:p>
        </p:txBody>
      </p:sp>
      <p:sp>
        <p:nvSpPr>
          <p:cNvPr id="4" name="Slide Number Placeholder 3"/>
          <p:cNvSpPr>
            <a:spLocks noGrp="1"/>
          </p:cNvSpPr>
          <p:nvPr>
            <p:ph type="sldNum" sz="quarter" idx="5"/>
          </p:nvPr>
        </p:nvSpPr>
        <p:spPr/>
        <p:txBody>
          <a:bodyPr/>
          <a:lstStyle/>
          <a:p>
            <a:fld id="{99EDED1C-4656-4CF8-AD34-DC4A65BB3913}" type="slidenum">
              <a:rPr lang="en-US" smtClean="0"/>
              <a:t>2</a:t>
            </a:fld>
            <a:endParaRPr lang="en-US" dirty="0"/>
          </a:p>
        </p:txBody>
      </p:sp>
    </p:spTree>
    <p:extLst>
      <p:ext uri="{BB962C8B-B14F-4D97-AF65-F5344CB8AC3E}">
        <p14:creationId xmlns:p14="http://schemas.microsoft.com/office/powerpoint/2010/main" val="6432301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EDED1C-4656-4CF8-AD34-DC4A65BB3913}" type="slidenum">
              <a:rPr lang="en-US" smtClean="0"/>
              <a:t>20</a:t>
            </a:fld>
            <a:endParaRPr lang="en-US" dirty="0"/>
          </a:p>
        </p:txBody>
      </p:sp>
    </p:spTree>
    <p:extLst>
      <p:ext uri="{BB962C8B-B14F-4D97-AF65-F5344CB8AC3E}">
        <p14:creationId xmlns:p14="http://schemas.microsoft.com/office/powerpoint/2010/main" val="16153531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EDED1C-4656-4CF8-AD34-DC4A65BB3913}" type="slidenum">
              <a:rPr lang="en-US" smtClean="0"/>
              <a:t>21</a:t>
            </a:fld>
            <a:endParaRPr lang="en-US" dirty="0"/>
          </a:p>
        </p:txBody>
      </p:sp>
    </p:spTree>
    <p:extLst>
      <p:ext uri="{BB962C8B-B14F-4D97-AF65-F5344CB8AC3E}">
        <p14:creationId xmlns:p14="http://schemas.microsoft.com/office/powerpoint/2010/main" val="15809777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EDED1C-4656-4CF8-AD34-DC4A65BB3913}" type="slidenum">
              <a:rPr lang="en-US" smtClean="0"/>
              <a:t>22</a:t>
            </a:fld>
            <a:endParaRPr lang="en-US" dirty="0"/>
          </a:p>
        </p:txBody>
      </p:sp>
    </p:spTree>
    <p:extLst>
      <p:ext uri="{BB962C8B-B14F-4D97-AF65-F5344CB8AC3E}">
        <p14:creationId xmlns:p14="http://schemas.microsoft.com/office/powerpoint/2010/main" val="3157570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EDED1C-4656-4CF8-AD34-DC4A65BB3913}" type="slidenum">
              <a:rPr lang="en-US" smtClean="0"/>
              <a:t>23</a:t>
            </a:fld>
            <a:endParaRPr lang="en-US" dirty="0"/>
          </a:p>
        </p:txBody>
      </p:sp>
    </p:spTree>
    <p:extLst>
      <p:ext uri="{BB962C8B-B14F-4D97-AF65-F5344CB8AC3E}">
        <p14:creationId xmlns:p14="http://schemas.microsoft.com/office/powerpoint/2010/main" val="19814841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EDED1C-4656-4CF8-AD34-DC4A65BB3913}" type="slidenum">
              <a:rPr lang="en-US" smtClean="0"/>
              <a:t>24</a:t>
            </a:fld>
            <a:endParaRPr lang="en-US" dirty="0"/>
          </a:p>
        </p:txBody>
      </p:sp>
    </p:spTree>
    <p:extLst>
      <p:ext uri="{BB962C8B-B14F-4D97-AF65-F5344CB8AC3E}">
        <p14:creationId xmlns:p14="http://schemas.microsoft.com/office/powerpoint/2010/main" val="6683098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EDED1C-4656-4CF8-AD34-DC4A65BB3913}" type="slidenum">
              <a:rPr lang="en-US" smtClean="0"/>
              <a:t>25</a:t>
            </a:fld>
            <a:endParaRPr lang="en-US" dirty="0"/>
          </a:p>
        </p:txBody>
      </p:sp>
    </p:spTree>
    <p:extLst>
      <p:ext uri="{BB962C8B-B14F-4D97-AF65-F5344CB8AC3E}">
        <p14:creationId xmlns:p14="http://schemas.microsoft.com/office/powerpoint/2010/main" val="16119453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EDED1C-4656-4CF8-AD34-DC4A65BB3913}" type="slidenum">
              <a:rPr lang="en-US" smtClean="0"/>
              <a:t>26</a:t>
            </a:fld>
            <a:endParaRPr lang="en-US" dirty="0"/>
          </a:p>
        </p:txBody>
      </p:sp>
    </p:spTree>
    <p:extLst>
      <p:ext uri="{BB962C8B-B14F-4D97-AF65-F5344CB8AC3E}">
        <p14:creationId xmlns:p14="http://schemas.microsoft.com/office/powerpoint/2010/main" val="39291776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24"/>
              </a:spcAft>
            </a:pPr>
            <a:r>
              <a:rPr lang="en-US" sz="1900" dirty="0">
                <a:latin typeface="Times New Roman" panose="02020603050405020304" pitchFamily="18" charset="0"/>
                <a:ea typeface="Calibri" panose="020F0502020204030204" pitchFamily="34" charset="0"/>
                <a:cs typeface="Times New Roman" panose="02020603050405020304" pitchFamily="18" charset="0"/>
              </a:rPr>
              <a:t>During the winter executive meeting, POLY proposed a new survey to check in with its members. Of particular interest during this original meeting involved member benefits, the use of a member site, and answering the call when it came to diversity equity and inclusion.</a:t>
            </a:r>
          </a:p>
          <a:p>
            <a:pPr>
              <a:lnSpc>
                <a:spcPct val="107000"/>
              </a:lnSpc>
              <a:spcAft>
                <a:spcPts val="824"/>
              </a:spcAft>
            </a:pPr>
            <a:endParaRPr lang="en-US" sz="19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24"/>
              </a:spcAft>
            </a:pPr>
            <a:r>
              <a:rPr lang="en-US" sz="1900" dirty="0">
                <a:latin typeface="Times New Roman" panose="02020603050405020304" pitchFamily="18" charset="0"/>
                <a:ea typeface="Calibri" panose="020F0502020204030204" pitchFamily="34" charset="0"/>
                <a:cs typeface="Times New Roman" panose="02020603050405020304" pitchFamily="18" charset="0"/>
              </a:rPr>
              <a:t>This spring, POLY partnered with Lesia of the POLY Business office involving the completion of a full POLY needs assessment. This included reviewing previous surveys from 2013 and 2018, completing a new survey this year, and scheduling a live virtual focus group with student chapters. This assessment also checked in with the POLY staff using a force field analysis for discussing resources required of any recommendations.</a:t>
            </a:r>
          </a:p>
          <a:p>
            <a:pPr>
              <a:lnSpc>
                <a:spcPct val="107000"/>
              </a:lnSpc>
              <a:spcAft>
                <a:spcPts val="824"/>
              </a:spcAft>
            </a:pPr>
            <a:endParaRPr lang="en-US" sz="19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24"/>
              </a:spcAft>
            </a:pPr>
            <a:r>
              <a:rPr lang="en-US" sz="1900" dirty="0">
                <a:latin typeface="Times New Roman" panose="02020603050405020304" pitchFamily="18" charset="0"/>
                <a:ea typeface="Calibri" panose="020F0502020204030204" pitchFamily="34" charset="0"/>
                <a:cs typeface="Times New Roman" panose="02020603050405020304" pitchFamily="18" charset="0"/>
              </a:rPr>
              <a:t>***</a:t>
            </a:r>
          </a:p>
          <a:p>
            <a:pPr>
              <a:lnSpc>
                <a:spcPct val="107000"/>
              </a:lnSpc>
              <a:spcAft>
                <a:spcPts val="824"/>
              </a:spcAft>
            </a:pPr>
            <a:endParaRPr lang="en-US" sz="19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24"/>
              </a:spcAft>
            </a:pPr>
            <a:r>
              <a:rPr lang="en-US" sz="1900" dirty="0">
                <a:latin typeface="Times New Roman" panose="02020603050405020304" pitchFamily="18" charset="0"/>
                <a:ea typeface="Calibri" panose="020F0502020204030204" pitchFamily="34" charset="0"/>
                <a:cs typeface="Times New Roman" panose="02020603050405020304" pitchFamily="18" charset="0"/>
              </a:rPr>
              <a:t>     The ACS Division of Polymer Chemistry (POLY) is one of the thirty-three divisions of the American Chemical Society (ACS). In addition to a paid membership to ACS, individuals may also become paid members of specific divisions under this umbrella. The organization's business office is located on campus at Virginia Tech and is financially supported by annual cash flow and investments. Its members are geographically located throughout the world. Its membership dues and associated allocations make up thirty-eight percent of the overall POLY budget income.</a:t>
            </a:r>
          </a:p>
          <a:p>
            <a:pPr>
              <a:lnSpc>
                <a:spcPct val="107000"/>
              </a:lnSpc>
              <a:spcAft>
                <a:spcPts val="824"/>
              </a:spcAft>
            </a:pPr>
            <a:endParaRPr lang="en-US" sz="19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24"/>
              </a:spcAft>
            </a:pPr>
            <a:r>
              <a:rPr lang="en-US" sz="1900" dirty="0">
                <a:latin typeface="Times New Roman" panose="02020603050405020304" pitchFamily="18" charset="0"/>
                <a:ea typeface="Calibri" panose="020F0502020204030204" pitchFamily="34" charset="0"/>
                <a:cs typeface="Times New Roman" panose="02020603050405020304" pitchFamily="18" charset="0"/>
              </a:rPr>
              <a:t>     POLY presently has 3,639 members. Members join as ACS Professional Member (30.00 annually), ACS Student Member ($20.00 annually), non-ACS/Affiliate Members ($50.00 annually). The current membership number is thirteen percent less than five years ago and is concerning. This area of concern is problematic because this reduced number equates to a deficit in POLY’s membership and allocation line-item within its overall annual budget. Without reversing the downward trend, the organization will not be able to sustain its present function as a premier division. </a:t>
            </a:r>
          </a:p>
          <a:p>
            <a:pPr>
              <a:lnSpc>
                <a:spcPct val="107000"/>
              </a:lnSpc>
              <a:spcAft>
                <a:spcPts val="824"/>
              </a:spcAft>
            </a:pPr>
            <a:r>
              <a:rPr lang="en-US" sz="1900" dirty="0">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4" name="Slide Number Placeholder 3"/>
          <p:cNvSpPr>
            <a:spLocks noGrp="1"/>
          </p:cNvSpPr>
          <p:nvPr>
            <p:ph type="sldNum" sz="quarter" idx="5"/>
          </p:nvPr>
        </p:nvSpPr>
        <p:spPr/>
        <p:txBody>
          <a:bodyPr/>
          <a:lstStyle/>
          <a:p>
            <a:fld id="{99EDED1C-4656-4CF8-AD34-DC4A65BB3913}" type="slidenum">
              <a:rPr lang="en-US" smtClean="0"/>
              <a:t>3</a:t>
            </a:fld>
            <a:endParaRPr lang="en-US" dirty="0"/>
          </a:p>
        </p:txBody>
      </p:sp>
    </p:spTree>
    <p:extLst>
      <p:ext uri="{BB962C8B-B14F-4D97-AF65-F5344CB8AC3E}">
        <p14:creationId xmlns:p14="http://schemas.microsoft.com/office/powerpoint/2010/main" val="36961596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dirty="0">
                <a:solidFill>
                  <a:srgbClr val="000000"/>
                </a:solidFill>
                <a:latin typeface="Times New Roman" panose="02020603050405020304" pitchFamily="18" charset="0"/>
                <a:ea typeface="Meiryo" panose="020B0604030504040204" pitchFamily="34" charset="-128"/>
                <a:cs typeface="Arial" panose="020B0604020202020204" pitchFamily="34" charset="0"/>
              </a:rPr>
              <a:t>As with a typical needs analysis:  POLY agrees to a needs assessment and analysis to examine the gap in the current member offerings with what is needed to achieve the desired results. The POLY Business Office  describes the need as identifying what would attract members (thirteen percent in five years) to the organization and maintain the members they have.</a:t>
            </a:r>
            <a:endParaRPr lang="en-US" dirty="0">
              <a:latin typeface="Century Gothic" panose="020B0502020202020204" pitchFamily="34" charset="0"/>
              <a:ea typeface="Meiryo" panose="020B0604030504040204" pitchFamily="34" charset="-128"/>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9EDED1C-4656-4CF8-AD34-DC4A65BB3913}" type="slidenum">
              <a:rPr lang="en-US" smtClean="0"/>
              <a:t>4</a:t>
            </a:fld>
            <a:endParaRPr lang="en-US" dirty="0"/>
          </a:p>
        </p:txBody>
      </p:sp>
    </p:spTree>
    <p:extLst>
      <p:ext uri="{BB962C8B-B14F-4D97-AF65-F5344CB8AC3E}">
        <p14:creationId xmlns:p14="http://schemas.microsoft.com/office/powerpoint/2010/main" val="40911898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24"/>
              </a:spcAft>
            </a:pPr>
            <a:r>
              <a:rPr lang="en-US" sz="1900" dirty="0">
                <a:latin typeface="Times New Roman" panose="02020603050405020304" pitchFamily="18" charset="0"/>
                <a:ea typeface="Calibri" panose="020F0502020204030204" pitchFamily="34" charset="0"/>
                <a:cs typeface="Times New Roman" panose="02020603050405020304" pitchFamily="18" charset="0"/>
              </a:rPr>
              <a:t>Upon review of data collection tools and feedback from the NAC (a needs assessment committee consisting of staff of ODU students, eight sub-areas demonstrate common themes for bolstering POLY Membership.  They are a lack of monitoring member drop-off, governance, students, a summary of benefits, publications and resources, ACS Meetings, communication, and networking. These results align with the needs originally described by the NAC. </a:t>
            </a:r>
          </a:p>
          <a:p>
            <a:pPr>
              <a:lnSpc>
                <a:spcPct val="107000"/>
              </a:lnSpc>
              <a:spcAft>
                <a:spcPts val="824"/>
              </a:spcAft>
            </a:pPr>
            <a:r>
              <a:rPr lang="en-US" sz="1900" dirty="0">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4" name="Slide Number Placeholder 3"/>
          <p:cNvSpPr>
            <a:spLocks noGrp="1"/>
          </p:cNvSpPr>
          <p:nvPr>
            <p:ph type="sldNum" sz="quarter" idx="5"/>
          </p:nvPr>
        </p:nvSpPr>
        <p:spPr/>
        <p:txBody>
          <a:bodyPr/>
          <a:lstStyle/>
          <a:p>
            <a:fld id="{99EDED1C-4656-4CF8-AD34-DC4A65BB3913}" type="slidenum">
              <a:rPr lang="en-US" smtClean="0"/>
              <a:t>5</a:t>
            </a:fld>
            <a:endParaRPr lang="en-US" dirty="0"/>
          </a:p>
        </p:txBody>
      </p:sp>
    </p:spTree>
    <p:extLst>
      <p:ext uri="{BB962C8B-B14F-4D97-AF65-F5344CB8AC3E}">
        <p14:creationId xmlns:p14="http://schemas.microsoft.com/office/powerpoint/2010/main" val="16196971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900" dirty="0">
                <a:latin typeface="Times New Roman" panose="02020603050405020304" pitchFamily="18" charset="0"/>
                <a:ea typeface="Meiryo" panose="020B0604030504040204" pitchFamily="34" charset="-128"/>
                <a:cs typeface="Arial" panose="020B0604020202020204" pitchFamily="34" charset="0"/>
              </a:rPr>
              <a:t>Common themes across data collection are demonstrated on this and the next few slides.</a:t>
            </a:r>
          </a:p>
          <a:p>
            <a:endParaRPr lang="en-US" sz="1900" dirty="0">
              <a:latin typeface="Times New Roman" panose="02020603050405020304" pitchFamily="18" charset="0"/>
              <a:ea typeface="Meiryo" panose="020B0604030504040204" pitchFamily="34" charset="-128"/>
              <a:cs typeface="Arial" panose="020B0604020202020204" pitchFamily="34" charset="0"/>
            </a:endParaRPr>
          </a:p>
          <a:p>
            <a:r>
              <a:rPr lang="en-US" sz="1900" dirty="0">
                <a:latin typeface="Times New Roman" panose="02020603050405020304" pitchFamily="18" charset="0"/>
                <a:ea typeface="Meiryo" panose="020B0604030504040204" pitchFamily="34" charset="-128"/>
                <a:cs typeface="Arial" panose="020B0604020202020204" pitchFamily="34" charset="0"/>
              </a:rPr>
              <a:t>1. Lack of monitoring member drop-off. POLY staff took 15 hours to compare lists from the last 5 years and identified 5100 </a:t>
            </a:r>
            <a:r>
              <a:rPr lang="en-US" sz="1900" dirty="0" err="1">
                <a:latin typeface="Times New Roman" panose="02020603050405020304" pitchFamily="18" charset="0"/>
                <a:ea typeface="Meiryo" panose="020B0604030504040204" pitchFamily="34" charset="-128"/>
                <a:cs typeface="Arial" panose="020B0604020202020204" pitchFamily="34" charset="0"/>
              </a:rPr>
              <a:t>uniqu</a:t>
            </a:r>
            <a:r>
              <a:rPr lang="en-US" sz="1900" dirty="0">
                <a:latin typeface="Times New Roman" panose="02020603050405020304" pitchFamily="18" charset="0"/>
                <a:ea typeface="Meiryo" panose="020B0604030504040204" pitchFamily="34" charset="-128"/>
                <a:cs typeface="Arial" panose="020B0604020202020204" pitchFamily="34" charset="0"/>
              </a:rPr>
              <a:t> individuals who have dropped from the POLY roster. Many of them are divisional affiliates. This particular category may be partly described by the Dec 2015 Hawaii meeting where attendees (a large number) were added to the POLY roster. However, POLY’s membership has been dropping for more than a decade and this trend is concerning.</a:t>
            </a:r>
            <a:endParaRPr lang="en-US" sz="1900" dirty="0">
              <a:latin typeface="Century Gothic" panose="020B0502020202020204" pitchFamily="34" charset="0"/>
              <a:ea typeface="Meiryo" panose="020B0604030504040204" pitchFamily="34" charset="-128"/>
              <a:cs typeface="Arial" panose="020B0604020202020204" pitchFamily="34" charset="0"/>
            </a:endParaRPr>
          </a:p>
          <a:p>
            <a:r>
              <a:rPr lang="en-US" sz="1900" dirty="0">
                <a:latin typeface="Times New Roman" panose="02020603050405020304" pitchFamily="18" charset="0"/>
                <a:ea typeface="Meiryo" panose="020B0604030504040204" pitchFamily="34" charset="-128"/>
                <a:cs typeface="Arial" panose="020B0604020202020204" pitchFamily="34" charset="0"/>
              </a:rPr>
              <a:t> </a:t>
            </a:r>
            <a:endParaRPr lang="en-US" sz="1900" dirty="0">
              <a:latin typeface="Century Gothic" panose="020B0502020202020204" pitchFamily="34" charset="0"/>
              <a:ea typeface="Meiryo" panose="020B0604030504040204" pitchFamily="34" charset="-128"/>
              <a:cs typeface="Arial" panose="020B0604020202020204" pitchFamily="34" charset="0"/>
            </a:endParaRPr>
          </a:p>
          <a:p>
            <a:endParaRPr lang="en-US" sz="1900" dirty="0">
              <a:latin typeface="Times New Roman" panose="02020603050405020304" pitchFamily="18" charset="0"/>
              <a:ea typeface="Meiryo" panose="020B0604030504040204" pitchFamily="34" charset="-128"/>
              <a:cs typeface="Arial" panose="020B0604020202020204" pitchFamily="34" charset="0"/>
            </a:endParaRPr>
          </a:p>
          <a:p>
            <a:r>
              <a:rPr lang="en-US" sz="1900" dirty="0">
                <a:latin typeface="Times New Roman" panose="02020603050405020304" pitchFamily="18" charset="0"/>
                <a:ea typeface="Meiryo" panose="020B0604030504040204" pitchFamily="34" charset="-128"/>
                <a:cs typeface="Arial" panose="020B0604020202020204" pitchFamily="34" charset="0"/>
              </a:rPr>
              <a:t>What should be: Identify members who drop off annually</a:t>
            </a:r>
            <a:endParaRPr lang="en-US" sz="1900" dirty="0">
              <a:latin typeface="Century Gothic" panose="020B0502020202020204" pitchFamily="34" charset="0"/>
              <a:ea typeface="Meiryo" panose="020B0604030504040204" pitchFamily="34" charset="-128"/>
              <a:cs typeface="Arial" panose="020B0604020202020204" pitchFamily="34" charset="0"/>
            </a:endParaRPr>
          </a:p>
          <a:p>
            <a:endParaRPr lang="en-US" sz="1900" dirty="0">
              <a:latin typeface="Times New Roman" panose="02020603050405020304" pitchFamily="18" charset="0"/>
              <a:ea typeface="Meiryo" panose="020B0604030504040204" pitchFamily="34" charset="-128"/>
              <a:cs typeface="Arial" panose="020B0604020202020204" pitchFamily="34" charset="0"/>
            </a:endParaRPr>
          </a:p>
          <a:p>
            <a:r>
              <a:rPr lang="en-US" sz="1900" dirty="0">
                <a:latin typeface="Times New Roman" panose="02020603050405020304" pitchFamily="18" charset="0"/>
                <a:ea typeface="Meiryo" panose="020B0604030504040204" pitchFamily="34" charset="-128"/>
                <a:cs typeface="Arial" panose="020B0604020202020204" pitchFamily="34" charset="0"/>
              </a:rPr>
              <a:t>What is now: No monitoring as members drop</a:t>
            </a:r>
            <a:endParaRPr lang="en-US" sz="1900" dirty="0">
              <a:latin typeface="Century Gothic" panose="020B0502020202020204" pitchFamily="34" charset="0"/>
              <a:ea typeface="Meiryo" panose="020B0604030504040204" pitchFamily="34" charset="-128"/>
              <a:cs typeface="Arial" panose="020B0604020202020204" pitchFamily="34" charset="0"/>
            </a:endParaRPr>
          </a:p>
          <a:p>
            <a:endParaRPr lang="en-US" sz="1900" dirty="0">
              <a:latin typeface="Times New Roman" panose="02020603050405020304" pitchFamily="18" charset="0"/>
              <a:ea typeface="Meiryo" panose="020B0604030504040204" pitchFamily="34" charset="-128"/>
              <a:cs typeface="Arial" panose="020B0604020202020204" pitchFamily="34" charset="0"/>
            </a:endParaRPr>
          </a:p>
          <a:p>
            <a:r>
              <a:rPr lang="en-US" sz="1900" dirty="0">
                <a:latin typeface="Times New Roman" panose="02020603050405020304" pitchFamily="18" charset="0"/>
                <a:ea typeface="Meiryo" panose="020B0604030504040204" pitchFamily="34" charset="-128"/>
                <a:cs typeface="Arial" panose="020B0604020202020204" pitchFamily="34" charset="0"/>
              </a:rPr>
              <a:t>Possible solution:</a:t>
            </a:r>
          </a:p>
          <a:p>
            <a:endParaRPr lang="en-US" sz="1900" dirty="0">
              <a:latin typeface="Times New Roman" panose="02020603050405020304" pitchFamily="18" charset="0"/>
              <a:ea typeface="Meiryo" panose="020B0604030504040204" pitchFamily="34" charset="-128"/>
              <a:cs typeface="Arial" panose="020B0604020202020204" pitchFamily="34" charset="0"/>
            </a:endParaRPr>
          </a:p>
          <a:p>
            <a:r>
              <a:rPr lang="en-US" sz="1900" dirty="0">
                <a:latin typeface="Times New Roman" panose="02020603050405020304" pitchFamily="18" charset="0"/>
                <a:ea typeface="Meiryo" panose="020B0604030504040204" pitchFamily="34" charset="-128"/>
                <a:cs typeface="Arial" panose="020B0604020202020204" pitchFamily="34" charset="0"/>
              </a:rPr>
              <a:t>Review lists annually</a:t>
            </a:r>
            <a:endParaRPr lang="en-US" sz="1900" dirty="0">
              <a:latin typeface="Century Gothic" panose="020B0502020202020204" pitchFamily="34" charset="0"/>
              <a:ea typeface="Meiryo" panose="020B0604030504040204" pitchFamily="34" charset="-128"/>
              <a:cs typeface="Arial" panose="020B0604020202020204" pitchFamily="34" charset="0"/>
            </a:endParaRPr>
          </a:p>
          <a:p>
            <a:r>
              <a:rPr lang="en-US" sz="1900" dirty="0">
                <a:latin typeface="Times New Roman" panose="02020603050405020304" pitchFamily="18" charset="0"/>
                <a:ea typeface="Meiryo" panose="020B0604030504040204" pitchFamily="34" charset="-128"/>
                <a:cs typeface="Arial" panose="020B0604020202020204" pitchFamily="34" charset="0"/>
              </a:rPr>
              <a:t> </a:t>
            </a:r>
            <a:endParaRPr lang="en-US" sz="1900" dirty="0">
              <a:latin typeface="Century Gothic" panose="020B0502020202020204" pitchFamily="34" charset="0"/>
              <a:ea typeface="Meiryo" panose="020B0604030504040204" pitchFamily="34" charset="-128"/>
              <a:cs typeface="Arial" panose="020B0604020202020204" pitchFamily="34" charset="0"/>
            </a:endParaRPr>
          </a:p>
          <a:p>
            <a:r>
              <a:rPr lang="en-US" sz="1900" dirty="0">
                <a:latin typeface="Times New Roman" panose="02020603050405020304" pitchFamily="18" charset="0"/>
                <a:ea typeface="Meiryo" panose="020B0604030504040204" pitchFamily="34" charset="-128"/>
                <a:cs typeface="Arial" panose="020B0604020202020204" pitchFamily="34" charset="0"/>
              </a:rPr>
              <a:t>Possible solution: Create a member site (or something of value) that is lost annually if membership is not renewed</a:t>
            </a:r>
            <a:endParaRPr lang="en-US" sz="1900" dirty="0">
              <a:latin typeface="Century Gothic" panose="020B0502020202020204" pitchFamily="34" charset="0"/>
              <a:ea typeface="Meiryo" panose="020B0604030504040204" pitchFamily="34" charset="-128"/>
              <a:cs typeface="Arial" panose="020B0604020202020204" pitchFamily="34" charset="0"/>
            </a:endParaRPr>
          </a:p>
        </p:txBody>
      </p:sp>
      <p:sp>
        <p:nvSpPr>
          <p:cNvPr id="4" name="Slide Number Placeholder 3"/>
          <p:cNvSpPr>
            <a:spLocks noGrp="1"/>
          </p:cNvSpPr>
          <p:nvPr>
            <p:ph type="sldNum" sz="quarter" idx="5"/>
          </p:nvPr>
        </p:nvSpPr>
        <p:spPr/>
        <p:txBody>
          <a:bodyPr/>
          <a:lstStyle/>
          <a:p>
            <a:fld id="{99EDED1C-4656-4CF8-AD34-DC4A65BB3913}" type="slidenum">
              <a:rPr lang="en-US" smtClean="0"/>
              <a:t>6</a:t>
            </a:fld>
            <a:endParaRPr lang="en-US" dirty="0"/>
          </a:p>
        </p:txBody>
      </p:sp>
    </p:spTree>
    <p:extLst>
      <p:ext uri="{BB962C8B-B14F-4D97-AF65-F5344CB8AC3E}">
        <p14:creationId xmlns:p14="http://schemas.microsoft.com/office/powerpoint/2010/main" val="4707190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900" dirty="0">
                <a:latin typeface="Times New Roman" panose="02020603050405020304" pitchFamily="18" charset="0"/>
                <a:ea typeface="Meiryo" panose="020B0604030504040204" pitchFamily="34" charset="-128"/>
                <a:cs typeface="Arial" panose="020B0604020202020204" pitchFamily="34" charset="0"/>
              </a:rPr>
              <a:t>Common themes across data collection was that members did not know how to get involved.  There was concern expressed about the “same ol people” doing all the jobs. </a:t>
            </a:r>
          </a:p>
          <a:p>
            <a:endParaRPr lang="en-US" sz="1900" dirty="0">
              <a:latin typeface="Times New Roman" panose="02020603050405020304" pitchFamily="18" charset="0"/>
              <a:ea typeface="Meiryo" panose="020B0604030504040204" pitchFamily="34" charset="-128"/>
              <a:cs typeface="Arial" panose="020B0604020202020204" pitchFamily="34" charset="0"/>
            </a:endParaRPr>
          </a:p>
          <a:p>
            <a:r>
              <a:rPr lang="en-US" sz="1900" dirty="0">
                <a:latin typeface="Times New Roman" panose="02020603050405020304" pitchFamily="18" charset="0"/>
                <a:ea typeface="Meiryo" panose="020B0604030504040204" pitchFamily="34" charset="-128"/>
                <a:cs typeface="Arial" panose="020B0604020202020204" pitchFamily="34" charset="0"/>
              </a:rPr>
              <a:t>What should be: Understanding how to get involved– LOOK FOR AN EXPERIENCE VOLUNTEER (PAST-CHAIR?) TO HELP MONITOR THIS LIST</a:t>
            </a:r>
            <a:endParaRPr lang="en-US" sz="1900" dirty="0">
              <a:latin typeface="Century Gothic" panose="020B0502020202020204" pitchFamily="34" charset="0"/>
              <a:ea typeface="Meiryo" panose="020B0604030504040204" pitchFamily="34" charset="-128"/>
              <a:cs typeface="Arial" panose="020B0604020202020204" pitchFamily="34" charset="0"/>
            </a:endParaRPr>
          </a:p>
          <a:p>
            <a:endParaRPr lang="en-US" sz="1900" dirty="0">
              <a:latin typeface="Times New Roman" panose="02020603050405020304" pitchFamily="18" charset="0"/>
              <a:ea typeface="Meiryo" panose="020B0604030504040204" pitchFamily="34" charset="-128"/>
              <a:cs typeface="Arial" panose="020B0604020202020204" pitchFamily="34" charset="0"/>
            </a:endParaRPr>
          </a:p>
          <a:p>
            <a:r>
              <a:rPr lang="en-US" sz="1900" dirty="0">
                <a:latin typeface="Times New Roman" panose="02020603050405020304" pitchFamily="18" charset="0"/>
                <a:ea typeface="Meiryo" panose="020B0604030504040204" pitchFamily="34" charset="-128"/>
                <a:cs typeface="Arial" panose="020B0604020202020204" pitchFamily="34" charset="0"/>
              </a:rPr>
              <a:t>What is now: DEI has been a focus for multiple years; however, there is a need to ramp of diverse recruitment especially within the Asian Pacific community.</a:t>
            </a:r>
            <a:endParaRPr lang="en-US" sz="1900" dirty="0">
              <a:latin typeface="Century Gothic" panose="020B0502020202020204" pitchFamily="34" charset="0"/>
              <a:ea typeface="Meiryo" panose="020B0604030504040204" pitchFamily="34" charset="-128"/>
              <a:cs typeface="Arial" panose="020B0604020202020204" pitchFamily="34" charset="0"/>
            </a:endParaRPr>
          </a:p>
          <a:p>
            <a:r>
              <a:rPr lang="en-US" sz="1900" dirty="0">
                <a:latin typeface="Times New Roman" panose="02020603050405020304" pitchFamily="18" charset="0"/>
                <a:ea typeface="Meiryo" panose="020B0604030504040204" pitchFamily="34" charset="-128"/>
                <a:cs typeface="Arial" panose="020B0604020202020204" pitchFamily="34" charset="0"/>
              </a:rPr>
              <a:t>                - No button or clear reference to “how to get involved”</a:t>
            </a:r>
            <a:endParaRPr lang="en-US" sz="1900" dirty="0">
              <a:latin typeface="Century Gothic" panose="020B0502020202020204" pitchFamily="34" charset="0"/>
              <a:ea typeface="Meiryo" panose="020B0604030504040204" pitchFamily="34" charset="-128"/>
              <a:cs typeface="Arial" panose="020B0604020202020204" pitchFamily="34" charset="0"/>
            </a:endParaRPr>
          </a:p>
          <a:p>
            <a:endParaRPr lang="en-US" sz="1900" dirty="0">
              <a:latin typeface="Times New Roman" panose="02020603050405020304" pitchFamily="18" charset="0"/>
              <a:ea typeface="Meiryo" panose="020B0604030504040204" pitchFamily="34" charset="-128"/>
              <a:cs typeface="Arial" panose="020B0604020202020204" pitchFamily="34" charset="0"/>
            </a:endParaRPr>
          </a:p>
          <a:p>
            <a:r>
              <a:rPr lang="en-US" sz="1900" dirty="0">
                <a:latin typeface="Times New Roman" panose="02020603050405020304" pitchFamily="18" charset="0"/>
                <a:ea typeface="Meiryo" panose="020B0604030504040204" pitchFamily="34" charset="-128"/>
                <a:cs typeface="Arial" panose="020B0604020202020204" pitchFamily="34" charset="0"/>
              </a:rPr>
              <a:t>Possible solution: Add “get involved” button to the website rather than word-of-mouth</a:t>
            </a:r>
          </a:p>
          <a:p>
            <a:endParaRPr lang="en-US" sz="1900" dirty="0">
              <a:latin typeface="Times New Roman" panose="02020603050405020304" pitchFamily="18" charset="0"/>
              <a:ea typeface="Meiryo" panose="020B0604030504040204" pitchFamily="34" charset="-128"/>
              <a:cs typeface="Arial" panose="020B0604020202020204" pitchFamily="34" charset="0"/>
            </a:endParaRPr>
          </a:p>
          <a:p>
            <a:r>
              <a:rPr lang="en-US" dirty="0"/>
              <a:t>POLY staff may have some general concerns about the potential volume. However, we may be able to set up a form, see the amount of participation, and then make some decisions about its continued use later in the year. We just want to make sure that we respond to those interested with viable options for being active.</a:t>
            </a:r>
          </a:p>
        </p:txBody>
      </p:sp>
      <p:sp>
        <p:nvSpPr>
          <p:cNvPr id="4" name="Slide Number Placeholder 3"/>
          <p:cNvSpPr>
            <a:spLocks noGrp="1"/>
          </p:cNvSpPr>
          <p:nvPr>
            <p:ph type="sldNum" sz="quarter" idx="5"/>
          </p:nvPr>
        </p:nvSpPr>
        <p:spPr/>
        <p:txBody>
          <a:bodyPr/>
          <a:lstStyle/>
          <a:p>
            <a:fld id="{99EDED1C-4656-4CF8-AD34-DC4A65BB3913}" type="slidenum">
              <a:rPr lang="en-US" smtClean="0"/>
              <a:t>7</a:t>
            </a:fld>
            <a:endParaRPr lang="en-US" dirty="0"/>
          </a:p>
        </p:txBody>
      </p:sp>
    </p:spTree>
    <p:extLst>
      <p:ext uri="{BB962C8B-B14F-4D97-AF65-F5344CB8AC3E}">
        <p14:creationId xmlns:p14="http://schemas.microsoft.com/office/powerpoint/2010/main" val="17378882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24"/>
              </a:spcAft>
            </a:pPr>
            <a:r>
              <a:rPr lang="en-US" sz="1900" dirty="0">
                <a:latin typeface="Times New Roman" panose="02020603050405020304" pitchFamily="18" charset="0"/>
                <a:ea typeface="Calibri" panose="020F0502020204030204" pitchFamily="34" charset="0"/>
                <a:cs typeface="Times New Roman" panose="02020603050405020304" pitchFamily="18" charset="0"/>
              </a:rPr>
              <a:t>      As the future of POLY Membership, students’ opinions are greatly valued in this need's assessment. Using POLY’s Student Chapters at national universities, this team invited members of this target audience to participate in a focus group. This small group of approximately fifteen provided qualitative data on their perceptions about whether this organization is providing the correct member benefits and help to prioritize what should be added to attract others to the experience. AJ Chavez facilitated the focus group as the outsider to prevent accidental bias by staff due to institutional history. The virtual event was scheduled for March 18, 2021, at 3:30 PM EST. What they shared BECAME A COMMON THESE ACROSS ALL OF THE DATA COLLECTION.</a:t>
            </a:r>
          </a:p>
          <a:p>
            <a:pPr>
              <a:lnSpc>
                <a:spcPct val="107000"/>
              </a:lnSpc>
              <a:spcAft>
                <a:spcPts val="824"/>
              </a:spcAft>
            </a:pPr>
            <a:endParaRPr lang="en-US" sz="19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24"/>
              </a:spcAft>
            </a:pPr>
            <a:r>
              <a:rPr lang="en-US" sz="1900" dirty="0">
                <a:latin typeface="Times New Roman" panose="02020603050405020304" pitchFamily="18" charset="0"/>
                <a:ea typeface="Calibri" panose="020F0502020204030204" pitchFamily="34" charset="0"/>
                <a:cs typeface="Times New Roman" panose="02020603050405020304" pitchFamily="18" charset="0"/>
              </a:rPr>
              <a:t>What should be: Students want a community online page, a site for Jobs, and a better understanding of organizational opportunities.</a:t>
            </a:r>
          </a:p>
          <a:p>
            <a:pPr>
              <a:lnSpc>
                <a:spcPct val="107000"/>
              </a:lnSpc>
              <a:spcAft>
                <a:spcPts val="824"/>
              </a:spcAft>
            </a:pPr>
            <a:endParaRPr lang="en-US" sz="19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24"/>
              </a:spcAft>
            </a:pPr>
            <a:r>
              <a:rPr lang="en-US" sz="1900" dirty="0">
                <a:latin typeface="Times New Roman" panose="02020603050405020304" pitchFamily="18" charset="0"/>
                <a:ea typeface="Calibri" panose="020F0502020204030204" pitchFamily="34" charset="0"/>
                <a:cs typeface="Times New Roman" panose="02020603050405020304" pitchFamily="18" charset="0"/>
              </a:rPr>
              <a:t>What is now: A student chapter program exists BUT students are uninformed and see POLY as just a grant/funding source. They have a tendency only to join POLY or ACS if they are going to present at a national ACS Meeting/Conference.</a:t>
            </a:r>
          </a:p>
          <a:p>
            <a:pPr>
              <a:lnSpc>
                <a:spcPct val="107000"/>
              </a:lnSpc>
              <a:spcAft>
                <a:spcPts val="824"/>
              </a:spcAft>
            </a:pPr>
            <a:endParaRPr lang="en-US" sz="19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24"/>
              </a:spcAft>
            </a:pPr>
            <a:r>
              <a:rPr lang="en-US" sz="1900" dirty="0">
                <a:latin typeface="Times New Roman" panose="02020603050405020304" pitchFamily="18" charset="0"/>
                <a:ea typeface="Calibri" panose="020F0502020204030204" pitchFamily="34" charset="0"/>
                <a:cs typeface="Times New Roman" panose="02020603050405020304" pitchFamily="18" charset="0"/>
              </a:rPr>
              <a:t>Possible solution: Create a Google Group and use it to remind them of what they receive within POLY, create a student advisory board, and regularly publicize student-specific offerings.</a:t>
            </a:r>
          </a:p>
          <a:p>
            <a:pPr>
              <a:lnSpc>
                <a:spcPct val="107000"/>
              </a:lnSpc>
              <a:spcAft>
                <a:spcPts val="824"/>
              </a:spcAft>
            </a:pPr>
            <a:r>
              <a:rPr lang="en-US" sz="1900" dirty="0">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4" name="Slide Number Placeholder 3"/>
          <p:cNvSpPr>
            <a:spLocks noGrp="1"/>
          </p:cNvSpPr>
          <p:nvPr>
            <p:ph type="sldNum" sz="quarter" idx="5"/>
          </p:nvPr>
        </p:nvSpPr>
        <p:spPr/>
        <p:txBody>
          <a:bodyPr/>
          <a:lstStyle/>
          <a:p>
            <a:fld id="{99EDED1C-4656-4CF8-AD34-DC4A65BB3913}" type="slidenum">
              <a:rPr lang="en-US" smtClean="0"/>
              <a:t>8</a:t>
            </a:fld>
            <a:endParaRPr lang="en-US" dirty="0"/>
          </a:p>
        </p:txBody>
      </p:sp>
    </p:spTree>
    <p:extLst>
      <p:ext uri="{BB962C8B-B14F-4D97-AF65-F5344CB8AC3E}">
        <p14:creationId xmlns:p14="http://schemas.microsoft.com/office/powerpoint/2010/main" val="7650265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900" dirty="0">
                <a:latin typeface="Times New Roman" panose="02020603050405020304" pitchFamily="18" charset="0"/>
                <a:ea typeface="Meiryo" panose="020B0604030504040204" pitchFamily="34" charset="-128"/>
                <a:cs typeface="Arial" panose="020B0604020202020204" pitchFamily="34" charset="0"/>
              </a:rPr>
              <a:t>Common themes across data collection: Members want to know more about what they get for becoming a POLY Member</a:t>
            </a:r>
          </a:p>
          <a:p>
            <a:endParaRPr lang="en-US" sz="1900" dirty="0">
              <a:latin typeface="Times New Roman" panose="02020603050405020304" pitchFamily="18" charset="0"/>
              <a:ea typeface="Meiryo" panose="020B0604030504040204" pitchFamily="34" charset="-128"/>
              <a:cs typeface="Arial" panose="020B0604020202020204" pitchFamily="34" charset="0"/>
            </a:endParaRPr>
          </a:p>
          <a:p>
            <a:r>
              <a:rPr lang="en-US" sz="1900" dirty="0">
                <a:latin typeface="Times New Roman" panose="02020603050405020304" pitchFamily="18" charset="0"/>
                <a:ea typeface="Meiryo" panose="020B0604030504040204" pitchFamily="34" charset="-128"/>
                <a:cs typeface="Arial" panose="020B0604020202020204" pitchFamily="34" charset="0"/>
              </a:rPr>
              <a:t>What should be: A one-stop-shop of information</a:t>
            </a:r>
            <a:endParaRPr lang="en-US" sz="1900" dirty="0">
              <a:latin typeface="Century Gothic" panose="020B0502020202020204" pitchFamily="34" charset="0"/>
              <a:ea typeface="Meiryo" panose="020B0604030504040204" pitchFamily="34" charset="-128"/>
              <a:cs typeface="Arial" panose="020B0604020202020204" pitchFamily="34" charset="0"/>
            </a:endParaRPr>
          </a:p>
          <a:p>
            <a:endParaRPr lang="en-US" sz="1900" dirty="0">
              <a:latin typeface="Times New Roman" panose="02020603050405020304" pitchFamily="18" charset="0"/>
              <a:ea typeface="Meiryo" panose="020B0604030504040204" pitchFamily="34" charset="-128"/>
              <a:cs typeface="Arial" panose="020B0604020202020204" pitchFamily="34" charset="0"/>
            </a:endParaRPr>
          </a:p>
          <a:p>
            <a:r>
              <a:rPr lang="en-US" sz="1900" dirty="0">
                <a:latin typeface="Times New Roman" panose="02020603050405020304" pitchFamily="18" charset="0"/>
                <a:ea typeface="Meiryo" panose="020B0604030504040204" pitchFamily="34" charset="-128"/>
                <a:cs typeface="Arial" panose="020B0604020202020204" pitchFamily="34" charset="0"/>
              </a:rPr>
              <a:t>What is now: Members say that want to know more.. Student focus group demonstrated they know little about this organization </a:t>
            </a:r>
            <a:endParaRPr lang="en-US" sz="1900" dirty="0">
              <a:latin typeface="Century Gothic" panose="020B0502020202020204" pitchFamily="34" charset="0"/>
              <a:ea typeface="Meiryo" panose="020B0604030504040204" pitchFamily="34" charset="-128"/>
              <a:cs typeface="Arial" panose="020B0604020202020204" pitchFamily="34" charset="0"/>
            </a:endParaRPr>
          </a:p>
          <a:p>
            <a:endParaRPr lang="en-US" sz="1900" dirty="0">
              <a:latin typeface="Times New Roman" panose="02020603050405020304" pitchFamily="18" charset="0"/>
              <a:ea typeface="Meiryo" panose="020B0604030504040204" pitchFamily="34" charset="-128"/>
              <a:cs typeface="Arial" panose="020B0604020202020204" pitchFamily="34" charset="0"/>
            </a:endParaRPr>
          </a:p>
          <a:p>
            <a:r>
              <a:rPr lang="en-US" sz="1900" dirty="0">
                <a:latin typeface="Times New Roman" panose="02020603050405020304" pitchFamily="18" charset="0"/>
                <a:ea typeface="Meiryo" panose="020B0604030504040204" pitchFamily="34" charset="-128"/>
                <a:cs typeface="Arial" panose="020B0604020202020204" pitchFamily="34" charset="0"/>
              </a:rPr>
              <a:t>Possible solution: Invest in a Member site or at the very least stream-line the website to explain benefits better. A TRIAL VERSION MAY BE BEST TO START AND MUST BE KEPT SIMPLE FOR MANAGING WITHIN POLY. A TRUE RESOLUTION WILL REQUIRE SIGNIFICANT RESOURCES, $$ COSTS TBD.</a:t>
            </a:r>
          </a:p>
          <a:p>
            <a:endParaRPr lang="en-US" sz="1900" dirty="0">
              <a:latin typeface="Times New Roman" panose="02020603050405020304" pitchFamily="18" charset="0"/>
              <a:ea typeface="Meiryo" panose="020B0604030504040204" pitchFamily="34" charset="-128"/>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9EDED1C-4656-4CF8-AD34-DC4A65BB3913}" type="slidenum">
              <a:rPr lang="en-US" smtClean="0"/>
              <a:t>9</a:t>
            </a:fld>
            <a:endParaRPr lang="en-US" dirty="0"/>
          </a:p>
        </p:txBody>
      </p:sp>
    </p:spTree>
    <p:extLst>
      <p:ext uri="{BB962C8B-B14F-4D97-AF65-F5344CB8AC3E}">
        <p14:creationId xmlns:p14="http://schemas.microsoft.com/office/powerpoint/2010/main" val="40396425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tx1">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8/19/2021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400825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8/19/2021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62563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8/19/2021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975527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8/19/2021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7346899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8/19/2021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77728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8/19/2021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573963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8/19/2021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255571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8/19/2021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751535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8/19/2021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788333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012853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8/19/2021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157881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tx1">
                    <a:lumMod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8/19/2021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901654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8/19/2021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32632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8/19/2021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551301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8/19/2021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430853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smtClean="0"/>
              <a:t>8/19/2021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637072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8/19/2021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043712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8/19/2021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8765757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mt="4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smtClean="0"/>
              <a:pPr/>
              <a:t>8/19/2021</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181309334"/>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 id="2147483726" r:id="rId18"/>
  </p:sldLayoutIdLst>
  <p:txStyles>
    <p:titleStyle>
      <a:lvl1pPr algn="ctr" defTabSz="914400" rtl="0" eaLnBrk="1" latinLnBrk="0" hangingPunct="1">
        <a:lnSpc>
          <a:spcPct val="90000"/>
        </a:lnSpc>
        <a:spcBef>
          <a:spcPct val="0"/>
        </a:spcBef>
        <a:buNone/>
        <a:defRPr sz="3600" kern="1200" cap="all" baseline="0">
          <a:solidFill>
            <a:schemeClr val="tx1"/>
          </a:solidFill>
          <a:effectLst>
            <a:outerShdw blurRad="38100" dist="38100" dir="2700000" algn="tl">
              <a:srgbClr val="000000">
                <a:alpha val="43137"/>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outerShdw blurRad="47625" dist="12700" dir="2700000" algn="tl" rotWithShape="0">
              <a:srgbClr val="000000">
                <a:alpha val="36000"/>
              </a:srgbClr>
            </a:outerShdw>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outerShdw blurRad="47625" dist="12700" dir="2700000" algn="tl" rotWithShape="0">
              <a:srgbClr val="000000">
                <a:alpha val="36000"/>
              </a:srgbClr>
            </a:outerShdw>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outerShdw blurRad="47625" dist="12700" dir="2700000" algn="tl" rotWithShape="0">
              <a:srgbClr val="000000">
                <a:alpha val="36000"/>
              </a:srgbClr>
            </a:outerShdw>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outerShdw blurRad="47625" dist="12700" dir="2700000" algn="tl" rotWithShape="0">
              <a:srgbClr val="000000">
                <a:alpha val="36000"/>
              </a:srgbClr>
            </a:outerShdw>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outerShdw blurRad="47625" dist="12700" dir="2700000" algn="tl" rotWithShape="0">
              <a:srgbClr val="000000">
                <a:alpha val="36000"/>
              </a:srgbClr>
            </a:outerShdw>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outerShdw blurRad="47625" dist="12700" dir="2700000" algn="tl" rotWithShape="0">
              <a:srgbClr val="000000">
                <a:alpha val="36000"/>
              </a:srgbClr>
            </a:outerShdw>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outerShdw blurRad="47625" dist="12700" dir="2700000" algn="tl" rotWithShape="0">
              <a:srgbClr val="000000">
                <a:alpha val="36000"/>
              </a:srgbClr>
            </a:outerShdw>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outerShdw blurRad="47625" dist="12700" dir="2700000" algn="tl" rotWithShape="0">
              <a:srgbClr val="000000">
                <a:alpha val="36000"/>
              </a:srgbClr>
            </a:outerShdw>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outerShdw blurRad="47625" dist="12700" dir="2700000" algn="tl" rotWithShape="0">
              <a:srgbClr val="000000">
                <a:alpha val="36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s://drive.google.com/file/d/1k6Gyx7ISBRJPbfIC7BaUentomeYOif2P/view?usp=sharing" TargetMode="Externa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21.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4.xml"/><Relationship Id="rId1" Type="http://schemas.openxmlformats.org/officeDocument/2006/relationships/tags" Target="../tags/tag16.xml"/><Relationship Id="rId5" Type="http://schemas.openxmlformats.org/officeDocument/2006/relationships/image" Target="../media/image23.png"/><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8.xml"/><Relationship Id="rId1" Type="http://schemas.openxmlformats.org/officeDocument/2006/relationships/tags" Target="../tags/tag3.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xml"/><Relationship Id="rId1" Type="http://schemas.openxmlformats.org/officeDocument/2006/relationships/tags" Target="../tags/tag17.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4.xml"/><Relationship Id="rId1" Type="http://schemas.openxmlformats.org/officeDocument/2006/relationships/tags" Target="../tags/tag18.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9.xml"/><Relationship Id="rId1" Type="http://schemas.openxmlformats.org/officeDocument/2006/relationships/tags" Target="../tags/tag20.xml"/><Relationship Id="rId4" Type="http://schemas.openxmlformats.org/officeDocument/2006/relationships/image" Target="../media/image27.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4.xml"/><Relationship Id="rId6" Type="http://schemas.openxmlformats.org/officeDocument/2006/relationships/image" Target="../media/image4.png"/><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5.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8.xml"/><Relationship Id="rId1" Type="http://schemas.openxmlformats.org/officeDocument/2006/relationships/tags" Target="../tags/tag7.xml"/><Relationship Id="rId6" Type="http://schemas.openxmlformats.org/officeDocument/2006/relationships/image" Target="../media/image10.png"/><Relationship Id="rId5" Type="http://schemas.openxmlformats.org/officeDocument/2006/relationships/image" Target="../media/image2.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0.xml"/><Relationship Id="rId5" Type="http://schemas.openxmlformats.org/officeDocument/2006/relationships/image" Target="../media/image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C273276-0E99-4704-9F8A-5CF1630377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2">
            <a:extLst>
              <a:ext uri="{FF2B5EF4-FFF2-40B4-BE49-F238E27FC236}">
                <a16:creationId xmlns:a16="http://schemas.microsoft.com/office/drawing/2014/main" id="{65B72302-3015-4DD9-BC0A-58289FC8156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mt="4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Background pattern&#10;&#10;Description automatically generated">
            <a:extLst>
              <a:ext uri="{FF2B5EF4-FFF2-40B4-BE49-F238E27FC236}">
                <a16:creationId xmlns:a16="http://schemas.microsoft.com/office/drawing/2014/main" id="{5A700D7F-F8AE-4474-A390-2A1DA3BE6AFC}"/>
              </a:ext>
            </a:extLst>
          </p:cNvPr>
          <p:cNvPicPr>
            <a:picLocks noChangeAspect="1"/>
          </p:cNvPicPr>
          <p:nvPr/>
        </p:nvPicPr>
        <p:blipFill rotWithShape="1">
          <a:blip r:embed="rId5"/>
          <a:srcRect t="18178" r="1" b="32863"/>
          <a:stretch/>
        </p:blipFill>
        <p:spPr>
          <a:xfrm>
            <a:off x="20" y="-4679"/>
            <a:ext cx="6094386" cy="4187739"/>
          </a:xfrm>
          <a:prstGeom prst="rect">
            <a:avLst/>
          </a:prstGeom>
        </p:spPr>
      </p:pic>
      <p:pic>
        <p:nvPicPr>
          <p:cNvPr id="5" name="Picture 4" descr="Petri Dish">
            <a:extLst>
              <a:ext uri="{FF2B5EF4-FFF2-40B4-BE49-F238E27FC236}">
                <a16:creationId xmlns:a16="http://schemas.microsoft.com/office/drawing/2014/main" id="{D16B27C4-A9C2-4AC4-9DD3-88F63F48E83C}"/>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t="1070" r="2" b="50512"/>
          <a:stretch/>
        </p:blipFill>
        <p:spPr>
          <a:xfrm>
            <a:off x="6094410" y="-4679"/>
            <a:ext cx="6097589" cy="4187739"/>
          </a:xfrm>
          <a:prstGeom prst="rect">
            <a:avLst/>
          </a:prstGeom>
        </p:spPr>
      </p:pic>
      <p:sp>
        <p:nvSpPr>
          <p:cNvPr id="15" name="Rectangle 14">
            <a:extLst>
              <a:ext uri="{FF2B5EF4-FFF2-40B4-BE49-F238E27FC236}">
                <a16:creationId xmlns:a16="http://schemas.microsoft.com/office/drawing/2014/main" id="{4E8998BF-F78C-40BC-8E8F-96658CD9A1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53258" y="-2"/>
            <a:ext cx="82296" cy="4197096"/>
          </a:xfrm>
          <a:prstGeom prst="rect">
            <a:avLst/>
          </a:prstGeom>
          <a:gradFill flip="none" rotWithShape="1">
            <a:gsLst>
              <a:gs pos="84000">
                <a:srgbClr val="B5B5B5"/>
              </a:gs>
              <a:gs pos="60159">
                <a:srgbClr val="D5D5D5"/>
              </a:gs>
              <a:gs pos="50447">
                <a:srgbClr val="E6E6E6"/>
              </a:gs>
              <a:gs pos="44260">
                <a:srgbClr val="D5D5D5"/>
              </a:gs>
              <a:gs pos="15928">
                <a:srgbClr val="B5B5B5"/>
              </a:gs>
              <a:gs pos="7000">
                <a:srgbClr val="8A8A8A"/>
              </a:gs>
              <a:gs pos="0">
                <a:srgbClr val="BBBBBB"/>
              </a:gs>
              <a:gs pos="93000">
                <a:srgbClr val="8A8A8A"/>
              </a:gs>
              <a:gs pos="100000">
                <a:srgbClr val="BBBBB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7" name="Straight Connector 16">
            <a:extLst>
              <a:ext uri="{FF2B5EF4-FFF2-40B4-BE49-F238E27FC236}">
                <a16:creationId xmlns:a16="http://schemas.microsoft.com/office/drawing/2014/main" id="{41F6B1F7-A332-4E9E-96C2-44E564908AD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4229100"/>
            <a:ext cx="12192000" cy="0"/>
          </a:xfrm>
          <a:prstGeom prst="line">
            <a:avLst/>
          </a:prstGeom>
          <a:ln w="82550" cap="sq">
            <a:solidFill>
              <a:srgbClr val="D9D9D9"/>
            </a:solidFill>
            <a:miter lim="800000"/>
          </a:ln>
          <a:scene3d>
            <a:camera prst="orthographicFront"/>
            <a:lightRig rig="threePt" dir="t">
              <a:rot lat="0" lon="0" rev="2700000"/>
            </a:lightRig>
          </a:scene3d>
          <a:sp3d contourW="6350">
            <a:bevelT h="38100"/>
            <a:contourClr>
              <a:srgbClr val="BFBFBF"/>
            </a:contourClr>
          </a:sp3d>
        </p:spPr>
        <p:style>
          <a:lnRef idx="1">
            <a:schemeClr val="accent1"/>
          </a:lnRef>
          <a:fillRef idx="0">
            <a:schemeClr val="accent1"/>
          </a:fillRef>
          <a:effectRef idx="0">
            <a:schemeClr val="accent1"/>
          </a:effectRef>
          <a:fontRef idx="minor">
            <a:schemeClr val="tx1"/>
          </a:fontRef>
        </p:style>
      </p:cxnSp>
      <p:pic>
        <p:nvPicPr>
          <p:cNvPr id="19" name="Picture 18">
            <a:extLst>
              <a:ext uri="{FF2B5EF4-FFF2-40B4-BE49-F238E27FC236}">
                <a16:creationId xmlns:a16="http://schemas.microsoft.com/office/drawing/2014/main" id="{194D640B-A330-4D9F-9DAB-498B53D7A6C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7">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BE7596B-F237-47DD-989E-9D8B0B49B4BB}"/>
              </a:ext>
            </a:extLst>
          </p:cNvPr>
          <p:cNvSpPr>
            <a:spLocks noGrp="1"/>
          </p:cNvSpPr>
          <p:nvPr>
            <p:ph type="ctrTitle"/>
          </p:nvPr>
        </p:nvSpPr>
        <p:spPr>
          <a:xfrm>
            <a:off x="1146048" y="4437888"/>
            <a:ext cx="9899904" cy="1116711"/>
          </a:xfrm>
        </p:spPr>
        <p:txBody>
          <a:bodyPr>
            <a:noAutofit/>
          </a:bodyPr>
          <a:lstStyle/>
          <a:p>
            <a:r>
              <a:rPr lang="en-US" sz="5400" dirty="0">
                <a:solidFill>
                  <a:srgbClr val="53F347"/>
                </a:solidFill>
              </a:rPr>
              <a:t>Needs analysis &amp; assessment</a:t>
            </a:r>
          </a:p>
        </p:txBody>
      </p:sp>
      <p:sp>
        <p:nvSpPr>
          <p:cNvPr id="3" name="Subtitle 2">
            <a:extLst>
              <a:ext uri="{FF2B5EF4-FFF2-40B4-BE49-F238E27FC236}">
                <a16:creationId xmlns:a16="http://schemas.microsoft.com/office/drawing/2014/main" id="{6063915B-82A1-4F1C-B5C6-3E18DDD97232}"/>
              </a:ext>
            </a:extLst>
          </p:cNvPr>
          <p:cNvSpPr>
            <a:spLocks noGrp="1"/>
          </p:cNvSpPr>
          <p:nvPr>
            <p:ph type="subTitle" idx="1"/>
          </p:nvPr>
        </p:nvSpPr>
        <p:spPr>
          <a:xfrm>
            <a:off x="1609944" y="5865270"/>
            <a:ext cx="8689976" cy="535939"/>
          </a:xfrm>
        </p:spPr>
        <p:txBody>
          <a:bodyPr>
            <a:noAutofit/>
          </a:bodyPr>
          <a:lstStyle/>
          <a:p>
            <a:r>
              <a:rPr lang="en-US" sz="2800" dirty="0">
                <a:ln>
                  <a:solidFill>
                    <a:schemeClr val="tx1"/>
                  </a:solidFill>
                </a:ln>
                <a:solidFill>
                  <a:srgbClr val="0000FE"/>
                </a:solidFill>
              </a:rPr>
              <a:t>ACS Division of Polymer Chemistry, Inc.</a:t>
            </a:r>
          </a:p>
        </p:txBody>
      </p:sp>
    </p:spTree>
    <p:custDataLst>
      <p:tags r:id="rId1"/>
    </p:custDataLst>
    <p:extLst>
      <p:ext uri="{BB962C8B-B14F-4D97-AF65-F5344CB8AC3E}">
        <p14:creationId xmlns:p14="http://schemas.microsoft.com/office/powerpoint/2010/main" val="26420228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nodeType="withEffect">
                                  <p:stCondLst>
                                    <p:cond delay="0"/>
                                  </p:stCondLst>
                                  <p:iterate>
                                    <p:tmPct val="10000"/>
                                  </p:iterate>
                                  <p:childTnLst>
                                    <p:set>
                                      <p:cBhvr>
                                        <p:cTn id="9" dur="1" fill="hold">
                                          <p:stCondLst>
                                            <p:cond delay="0"/>
                                          </p:stCondLst>
                                        </p:cTn>
                                        <p:tgtEl>
                                          <p:spTgt spid="5"/>
                                        </p:tgtEl>
                                        <p:attrNameLst>
                                          <p:attrName>style.visibility</p:attrName>
                                        </p:attrNameLst>
                                      </p:cBhvr>
                                      <p:to>
                                        <p:strVal val="visible"/>
                                      </p:to>
                                    </p:set>
                                    <p:animEffect transition="in" filter="fade">
                                      <p:cBhvr>
                                        <p:cTn id="10" dur="7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85090C-4D10-4258-B16F-11795A06425C}"/>
              </a:ext>
            </a:extLst>
          </p:cNvPr>
          <p:cNvSpPr>
            <a:spLocks noGrp="1"/>
          </p:cNvSpPr>
          <p:nvPr>
            <p:ph type="title"/>
          </p:nvPr>
        </p:nvSpPr>
        <p:spPr/>
        <p:txBody>
          <a:bodyPr/>
          <a:lstStyle/>
          <a:p>
            <a:endParaRPr lang="en-US" dirty="0"/>
          </a:p>
        </p:txBody>
      </p:sp>
      <p:pic>
        <p:nvPicPr>
          <p:cNvPr id="4" name="Picture 3">
            <a:extLst>
              <a:ext uri="{FF2B5EF4-FFF2-40B4-BE49-F238E27FC236}">
                <a16:creationId xmlns:a16="http://schemas.microsoft.com/office/drawing/2014/main" id="{0974771A-977B-4422-A672-89C0CC5DB567}"/>
              </a:ext>
            </a:extLst>
          </p:cNvPr>
          <p:cNvPicPr/>
          <p:nvPr/>
        </p:nvPicPr>
        <p:blipFill rotWithShape="1">
          <a:blip r:embed="rId3" cstate="print">
            <a:extLst>
              <a:ext uri="{28A0092B-C50C-407E-A947-70E740481C1C}">
                <a14:useLocalDpi xmlns:a14="http://schemas.microsoft.com/office/drawing/2010/main" val="0"/>
              </a:ext>
            </a:extLst>
          </a:blip>
          <a:srcRect t="5587"/>
          <a:stretch/>
        </p:blipFill>
        <p:spPr bwMode="auto">
          <a:xfrm>
            <a:off x="1306689" y="718891"/>
            <a:ext cx="9146822" cy="3706354"/>
          </a:xfrm>
          <a:prstGeom prst="rect">
            <a:avLst/>
          </a:prstGeom>
          <a:noFill/>
          <a:ln>
            <a:noFill/>
          </a:ln>
          <a:extLst>
            <a:ext uri="{53640926-AAD7-44D8-BBD7-CCE9431645EC}">
              <a14:shadowObscured xmlns:a14="http://schemas.microsoft.com/office/drawing/2010/main"/>
            </a:ext>
          </a:extLst>
        </p:spPr>
      </p:pic>
      <p:sp>
        <p:nvSpPr>
          <p:cNvPr id="5" name="TextBox 4">
            <a:extLst>
              <a:ext uri="{FF2B5EF4-FFF2-40B4-BE49-F238E27FC236}">
                <a16:creationId xmlns:a16="http://schemas.microsoft.com/office/drawing/2014/main" id="{37BCC7EE-0AB7-48DB-AEA7-3ACC96C3D27C}"/>
              </a:ext>
            </a:extLst>
          </p:cNvPr>
          <p:cNvSpPr txBox="1"/>
          <p:nvPr/>
        </p:nvSpPr>
        <p:spPr>
          <a:xfrm>
            <a:off x="86077" y="4030134"/>
            <a:ext cx="11840633" cy="2677656"/>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marL="285750" indent="-285750">
              <a:buFont typeface="Arial" panose="020B0604020202020204" pitchFamily="34" charset="0"/>
              <a:buChar char="•"/>
            </a:pPr>
            <a:r>
              <a:rPr lang="en-US" sz="2800" dirty="0"/>
              <a:t>Members can see resources available</a:t>
            </a:r>
          </a:p>
          <a:p>
            <a:pPr marL="285750" indent="-285750">
              <a:buFont typeface="Arial" panose="020B0604020202020204" pitchFamily="34" charset="0"/>
              <a:buChar char="•"/>
            </a:pPr>
            <a:r>
              <a:rPr lang="en-US" sz="2800" dirty="0"/>
              <a:t>A member site would act as a gatekeeper for keeping members on</a:t>
            </a:r>
          </a:p>
          <a:p>
            <a:pPr marL="285750" indent="-285750">
              <a:buFont typeface="Arial" panose="020B0604020202020204" pitchFamily="34" charset="0"/>
              <a:buChar char="•"/>
            </a:pPr>
            <a:r>
              <a:rPr lang="en-US" sz="2800" dirty="0"/>
              <a:t>POLY can draft a trial to identify need/gather feedback regarding viability/ Test for 6 mon to1 year</a:t>
            </a:r>
          </a:p>
          <a:p>
            <a:pPr marL="285750" indent="-285750">
              <a:buFont typeface="Arial" panose="020B0604020202020204" pitchFamily="34" charset="0"/>
              <a:buChar char="•"/>
            </a:pPr>
            <a:r>
              <a:rPr lang="en-US" sz="2800" dirty="0"/>
              <a:t>A truly operational member site would require time and resources not available at this time and would be an investment for the future if found viable</a:t>
            </a:r>
          </a:p>
        </p:txBody>
      </p:sp>
    </p:spTree>
    <p:extLst>
      <p:ext uri="{BB962C8B-B14F-4D97-AF65-F5344CB8AC3E}">
        <p14:creationId xmlns:p14="http://schemas.microsoft.com/office/powerpoint/2010/main" val="24796976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BCCBE-15B1-4666-B4A0-1C0A1FCF29A1}"/>
              </a:ext>
            </a:extLst>
          </p:cNvPr>
          <p:cNvSpPr>
            <a:spLocks noGrp="1"/>
          </p:cNvSpPr>
          <p:nvPr>
            <p:ph type="title"/>
          </p:nvPr>
        </p:nvSpPr>
        <p:spPr>
          <a:xfrm>
            <a:off x="6613758" y="1206858"/>
            <a:ext cx="5234940" cy="890243"/>
          </a:xfrm>
        </p:spPr>
        <p:txBody>
          <a:bodyPr>
            <a:normAutofit/>
          </a:bodyPr>
          <a:lstStyle/>
          <a:p>
            <a:r>
              <a:rPr lang="en-US" dirty="0"/>
              <a:t>Summary of benefits</a:t>
            </a:r>
          </a:p>
        </p:txBody>
      </p:sp>
      <p:sp>
        <p:nvSpPr>
          <p:cNvPr id="6" name="TextBox 5">
            <a:extLst>
              <a:ext uri="{FF2B5EF4-FFF2-40B4-BE49-F238E27FC236}">
                <a16:creationId xmlns:a16="http://schemas.microsoft.com/office/drawing/2014/main" id="{1A2C410B-8D63-4716-8A0F-780EAE2DFB65}"/>
              </a:ext>
            </a:extLst>
          </p:cNvPr>
          <p:cNvSpPr txBox="1"/>
          <p:nvPr/>
        </p:nvSpPr>
        <p:spPr>
          <a:xfrm>
            <a:off x="7102153" y="2305615"/>
            <a:ext cx="4396740" cy="2677656"/>
          </a:xfrm>
          <a:prstGeom prst="rect">
            <a:avLst/>
          </a:prstGeom>
          <a:noFill/>
        </p:spPr>
        <p:txBody>
          <a:bodyPr wrap="square" rtlCol="0">
            <a:spAutoFit/>
          </a:bodyPr>
          <a:lstStyle/>
          <a:p>
            <a:pPr marL="285750" indent="-285750">
              <a:buFont typeface="Arial" panose="020B0604020202020204" pitchFamily="34" charset="0"/>
              <a:buChar char="•"/>
            </a:pPr>
            <a:r>
              <a:rPr lang="en-US" sz="2800" dirty="0"/>
              <a:t>Members want something of value, like publication access</a:t>
            </a:r>
          </a:p>
          <a:p>
            <a:pPr marL="285750" indent="-285750">
              <a:buFont typeface="Arial" panose="020B0604020202020204" pitchFamily="34" charset="0"/>
              <a:buChar char="•"/>
            </a:pPr>
            <a:r>
              <a:rPr lang="en-US" sz="2800" dirty="0"/>
              <a:t>Develop a virtual library of existing items grouped effectively</a:t>
            </a:r>
          </a:p>
        </p:txBody>
      </p:sp>
      <p:pic>
        <p:nvPicPr>
          <p:cNvPr id="9" name="Picture 8">
            <a:extLst>
              <a:ext uri="{FF2B5EF4-FFF2-40B4-BE49-F238E27FC236}">
                <a16:creationId xmlns:a16="http://schemas.microsoft.com/office/drawing/2014/main" id="{7E3472CA-411D-4A25-A313-8CB039C4699A}"/>
              </a:ext>
            </a:extLst>
          </p:cNvPr>
          <p:cNvPicPr>
            <a:picLocks noChangeAspect="1"/>
          </p:cNvPicPr>
          <p:nvPr/>
        </p:nvPicPr>
        <p:blipFill rotWithShape="1">
          <a:blip r:embed="rId4"/>
          <a:srcRect l="16235" t="12520" r="25823" b="9024"/>
          <a:stretch/>
        </p:blipFill>
        <p:spPr>
          <a:xfrm>
            <a:off x="1015312" y="1110648"/>
            <a:ext cx="4849709" cy="369374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3" name="Arrow: Down 2">
            <a:extLst>
              <a:ext uri="{FF2B5EF4-FFF2-40B4-BE49-F238E27FC236}">
                <a16:creationId xmlns:a16="http://schemas.microsoft.com/office/drawing/2014/main" id="{89FDBB57-72FA-4510-A4A1-1A2916811F2C}"/>
              </a:ext>
            </a:extLst>
          </p:cNvPr>
          <p:cNvSpPr/>
          <p:nvPr/>
        </p:nvSpPr>
        <p:spPr>
          <a:xfrm>
            <a:off x="5655733" y="5396089"/>
            <a:ext cx="541867" cy="116275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329245730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190BD88-0876-4570-B856-9406B2D54A01}"/>
              </a:ext>
            </a:extLst>
          </p:cNvPr>
          <p:cNvSpPr txBox="1">
            <a:spLocks/>
          </p:cNvSpPr>
          <p:nvPr/>
        </p:nvSpPr>
        <p:spPr>
          <a:xfrm>
            <a:off x="2935112" y="46087"/>
            <a:ext cx="6108298" cy="1389587"/>
          </a:xfrm>
          <a:prstGeom prst="rect">
            <a:avLst/>
          </a:prstGeom>
        </p:spPr>
        <p:txBody>
          <a:bodyPr vert="horz" lIns="91440" tIns="45720" rIns="91440" bIns="45720" rtlCol="0" anchor="ctr">
            <a:normAutofit fontScale="92500"/>
          </a:bodyPr>
          <a:lstStyle>
            <a:lvl1pPr algn="ctr" defTabSz="914400" rtl="0" eaLnBrk="1" latinLnBrk="0" hangingPunct="1">
              <a:lnSpc>
                <a:spcPct val="90000"/>
              </a:lnSpc>
              <a:spcBef>
                <a:spcPct val="0"/>
              </a:spcBef>
              <a:buNone/>
              <a:defRPr sz="3600" kern="1200" cap="all" baseline="0">
                <a:solidFill>
                  <a:schemeClr val="tx1"/>
                </a:solidFill>
                <a:effectLst>
                  <a:outerShdw blurRad="38100" dist="38100" dir="2700000" algn="tl">
                    <a:srgbClr val="000000">
                      <a:alpha val="43137"/>
                    </a:srgbClr>
                  </a:outerShdw>
                </a:effectLst>
                <a:latin typeface="+mj-lt"/>
                <a:ea typeface="+mj-ea"/>
                <a:cs typeface="+mj-cs"/>
              </a:defRPr>
            </a:lvl1pPr>
          </a:lstStyle>
          <a:p>
            <a:r>
              <a:rPr lang="en-US" dirty="0"/>
              <a:t>Summary of benefits, cont’d</a:t>
            </a:r>
          </a:p>
          <a:p>
            <a:r>
              <a:rPr lang="en-US" dirty="0"/>
              <a:t>Website considerations</a:t>
            </a:r>
          </a:p>
        </p:txBody>
      </p:sp>
      <p:sp>
        <p:nvSpPr>
          <p:cNvPr id="6" name="TextBox 5">
            <a:extLst>
              <a:ext uri="{FF2B5EF4-FFF2-40B4-BE49-F238E27FC236}">
                <a16:creationId xmlns:a16="http://schemas.microsoft.com/office/drawing/2014/main" id="{FDE1235B-9031-462C-9666-D93DD64A3818}"/>
              </a:ext>
            </a:extLst>
          </p:cNvPr>
          <p:cNvSpPr txBox="1"/>
          <p:nvPr/>
        </p:nvSpPr>
        <p:spPr>
          <a:xfrm>
            <a:off x="321733" y="1229127"/>
            <a:ext cx="11548533" cy="1889428"/>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marR="0">
              <a:lnSpc>
                <a:spcPct val="150000"/>
              </a:lnSpc>
              <a:spcBef>
                <a:spcPts val="0"/>
              </a:spcBef>
              <a:spcAft>
                <a:spcPts val="1600"/>
              </a:spcAft>
            </a:pPr>
            <a:r>
              <a:rPr lang="en-US" sz="2000" dirty="0"/>
              <a:t>Past and present surveys indicated that email list-servs and e-News announcements are effective in communicating to the POLY Community periodically. The biannual Newsletter also continues to be ranked high. One notable low ranking is the POLY website. An update to clearly define benefits may enhance future perceptions.</a:t>
            </a:r>
          </a:p>
        </p:txBody>
      </p:sp>
      <p:pic>
        <p:nvPicPr>
          <p:cNvPr id="7" name="Picture 6">
            <a:extLst>
              <a:ext uri="{FF2B5EF4-FFF2-40B4-BE49-F238E27FC236}">
                <a16:creationId xmlns:a16="http://schemas.microsoft.com/office/drawing/2014/main" id="{458B05DF-CE3B-4A8C-9C7C-68403BF917D4}"/>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53746" y="3116263"/>
            <a:ext cx="7611533" cy="3588808"/>
          </a:xfrm>
          <a:prstGeom prst="rect">
            <a:avLst/>
          </a:prstGeom>
          <a:noFill/>
          <a:ln>
            <a:noFill/>
          </a:ln>
        </p:spPr>
      </p:pic>
      <p:sp>
        <p:nvSpPr>
          <p:cNvPr id="8" name="Rectangle 7">
            <a:extLst>
              <a:ext uri="{FF2B5EF4-FFF2-40B4-BE49-F238E27FC236}">
                <a16:creationId xmlns:a16="http://schemas.microsoft.com/office/drawing/2014/main" id="{137955ED-BD59-4007-8194-F41ED1EA9AA2}"/>
              </a:ext>
            </a:extLst>
          </p:cNvPr>
          <p:cNvSpPr/>
          <p:nvPr/>
        </p:nvSpPr>
        <p:spPr>
          <a:xfrm>
            <a:off x="481256" y="4143023"/>
            <a:ext cx="2784051" cy="1754326"/>
          </a:xfrm>
          <a:prstGeom prst="rect">
            <a:avLst/>
          </a:prstGeom>
          <a:noFill/>
        </p:spPr>
        <p:txBody>
          <a:bodyPr wrap="square" lIns="91440" tIns="45720" rIns="91440" bIns="45720">
            <a:spAutoFit/>
          </a:bodyPr>
          <a:lstStyle/>
          <a:p>
            <a:r>
              <a:rPr lang="en-US" sz="3600" b="0" cap="none" spc="0" dirty="0">
                <a:ln w="0"/>
                <a:solidFill>
                  <a:schemeClr val="accent1"/>
                </a:solidFill>
                <a:effectLst>
                  <a:outerShdw blurRad="38100" dist="25400" dir="5400000" algn="ctr" rotWithShape="0">
                    <a:srgbClr val="6E747A">
                      <a:alpha val="43000"/>
                    </a:srgbClr>
                  </a:outerShdw>
                </a:effectLst>
              </a:rPr>
              <a:t>Clarify/clean up benefits on POLY website</a:t>
            </a:r>
          </a:p>
        </p:txBody>
      </p:sp>
      <p:sp>
        <p:nvSpPr>
          <p:cNvPr id="9" name="Oval 8">
            <a:extLst>
              <a:ext uri="{FF2B5EF4-FFF2-40B4-BE49-F238E27FC236}">
                <a16:creationId xmlns:a16="http://schemas.microsoft.com/office/drawing/2014/main" id="{CBBD113D-2B4D-4508-939D-65D98BB654F2}"/>
              </a:ext>
            </a:extLst>
          </p:cNvPr>
          <p:cNvSpPr/>
          <p:nvPr/>
        </p:nvSpPr>
        <p:spPr>
          <a:xfrm>
            <a:off x="5390445" y="5413022"/>
            <a:ext cx="4329288" cy="100926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E35E032-B567-4509-8B57-6AAAB1140575}"/>
              </a:ext>
            </a:extLst>
          </p:cNvPr>
          <p:cNvSpPr/>
          <p:nvPr/>
        </p:nvSpPr>
        <p:spPr>
          <a:xfrm>
            <a:off x="6898991" y="5578400"/>
            <a:ext cx="2784051" cy="646331"/>
          </a:xfrm>
          <a:prstGeom prst="rect">
            <a:avLst/>
          </a:prstGeom>
          <a:noFill/>
        </p:spPr>
        <p:txBody>
          <a:bodyPr wrap="square" lIns="91440" tIns="45720" rIns="91440" bIns="45720">
            <a:spAutoFit/>
          </a:bodyPr>
          <a:lstStyle/>
          <a:p>
            <a:r>
              <a:rPr lang="en-US" sz="3600" b="0" cap="none" spc="0" dirty="0">
                <a:ln w="0"/>
                <a:solidFill>
                  <a:schemeClr val="accent1"/>
                </a:solidFill>
                <a:effectLst>
                  <a:outerShdw blurRad="38100" dist="25400" dir="5400000" algn="ctr" rotWithShape="0">
                    <a:srgbClr val="6E747A">
                      <a:alpha val="43000"/>
                    </a:srgbClr>
                  </a:outerShdw>
                </a:effectLst>
              </a:rPr>
              <a:t>Low?</a:t>
            </a:r>
          </a:p>
        </p:txBody>
      </p:sp>
    </p:spTree>
    <p:extLst>
      <p:ext uri="{BB962C8B-B14F-4D97-AF65-F5344CB8AC3E}">
        <p14:creationId xmlns:p14="http://schemas.microsoft.com/office/powerpoint/2010/main" val="12807002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BCCBE-15B1-4666-B4A0-1C0A1FCF29A1}"/>
              </a:ext>
            </a:extLst>
          </p:cNvPr>
          <p:cNvSpPr>
            <a:spLocks noGrp="1"/>
          </p:cNvSpPr>
          <p:nvPr>
            <p:ph type="title"/>
          </p:nvPr>
        </p:nvSpPr>
        <p:spPr>
          <a:xfrm>
            <a:off x="3104445" y="366958"/>
            <a:ext cx="6949914" cy="890243"/>
          </a:xfrm>
        </p:spPr>
        <p:txBody>
          <a:bodyPr>
            <a:normAutofit fontScale="90000"/>
          </a:bodyPr>
          <a:lstStyle/>
          <a:p>
            <a:r>
              <a:rPr lang="en-US" dirty="0"/>
              <a:t>Communication (connecting to the previous slides)</a:t>
            </a:r>
          </a:p>
        </p:txBody>
      </p:sp>
      <p:sp>
        <p:nvSpPr>
          <p:cNvPr id="6" name="TextBox 5">
            <a:extLst>
              <a:ext uri="{FF2B5EF4-FFF2-40B4-BE49-F238E27FC236}">
                <a16:creationId xmlns:a16="http://schemas.microsoft.com/office/drawing/2014/main" id="{1A2C410B-8D63-4716-8A0F-780EAE2DFB65}"/>
              </a:ext>
            </a:extLst>
          </p:cNvPr>
          <p:cNvSpPr txBox="1"/>
          <p:nvPr/>
        </p:nvSpPr>
        <p:spPr>
          <a:xfrm>
            <a:off x="5892800" y="2249171"/>
            <a:ext cx="5752849" cy="2677656"/>
          </a:xfrm>
          <a:prstGeom prst="rect">
            <a:avLst/>
          </a:prstGeom>
          <a:noFill/>
        </p:spPr>
        <p:txBody>
          <a:bodyPr wrap="square" rtlCol="0">
            <a:spAutoFit/>
          </a:bodyPr>
          <a:lstStyle/>
          <a:p>
            <a:pPr marL="285750" indent="-285750">
              <a:buFont typeface="Arial" panose="020B0604020202020204" pitchFamily="34" charset="0"/>
              <a:buChar char="•"/>
            </a:pPr>
            <a:r>
              <a:rPr lang="en-US" sz="2800" dirty="0"/>
              <a:t>Members value effective communication to help inform benefits</a:t>
            </a:r>
          </a:p>
          <a:p>
            <a:pPr marL="285750" indent="-285750">
              <a:buFont typeface="Arial" panose="020B0604020202020204" pitchFamily="34" charset="0"/>
              <a:buChar char="•"/>
            </a:pPr>
            <a:r>
              <a:rPr lang="en-US" sz="2800" dirty="0"/>
              <a:t>Think about Spotlights (articles or specific target audiences when sending e-News announcements)</a:t>
            </a:r>
          </a:p>
        </p:txBody>
      </p:sp>
      <p:pic>
        <p:nvPicPr>
          <p:cNvPr id="5" name="Picture 4" descr="A group of people standing in front of a sign&#10;&#10;Description automatically generated with medium confidence">
            <a:extLst>
              <a:ext uri="{FF2B5EF4-FFF2-40B4-BE49-F238E27FC236}">
                <a16:creationId xmlns:a16="http://schemas.microsoft.com/office/drawing/2014/main" id="{4B43F192-B133-4430-9026-A0C988829D3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90013" y="1793341"/>
            <a:ext cx="3932297" cy="347918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ustDataLst>
      <p:tags r:id="rId1"/>
    </p:custDataLst>
    <p:extLst>
      <p:ext uri="{BB962C8B-B14F-4D97-AF65-F5344CB8AC3E}">
        <p14:creationId xmlns:p14="http://schemas.microsoft.com/office/powerpoint/2010/main" val="179307369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BCCBE-15B1-4666-B4A0-1C0A1FCF29A1}"/>
              </a:ext>
            </a:extLst>
          </p:cNvPr>
          <p:cNvSpPr>
            <a:spLocks noGrp="1"/>
          </p:cNvSpPr>
          <p:nvPr>
            <p:ph type="title"/>
          </p:nvPr>
        </p:nvSpPr>
        <p:spPr>
          <a:xfrm>
            <a:off x="6533251" y="1260557"/>
            <a:ext cx="5234940" cy="890243"/>
          </a:xfrm>
        </p:spPr>
        <p:txBody>
          <a:bodyPr>
            <a:normAutofit/>
          </a:bodyPr>
          <a:lstStyle/>
          <a:p>
            <a:r>
              <a:rPr lang="en-US" dirty="0"/>
              <a:t>Connecting with ACS</a:t>
            </a:r>
          </a:p>
        </p:txBody>
      </p:sp>
      <p:sp>
        <p:nvSpPr>
          <p:cNvPr id="6" name="TextBox 5">
            <a:extLst>
              <a:ext uri="{FF2B5EF4-FFF2-40B4-BE49-F238E27FC236}">
                <a16:creationId xmlns:a16="http://schemas.microsoft.com/office/drawing/2014/main" id="{1A2C410B-8D63-4716-8A0F-780EAE2DFB65}"/>
              </a:ext>
            </a:extLst>
          </p:cNvPr>
          <p:cNvSpPr txBox="1"/>
          <p:nvPr/>
        </p:nvSpPr>
        <p:spPr>
          <a:xfrm>
            <a:off x="5853288" y="2424148"/>
            <a:ext cx="6057649" cy="3108543"/>
          </a:xfrm>
          <a:prstGeom prst="rect">
            <a:avLst/>
          </a:prstGeom>
          <a:noFill/>
        </p:spPr>
        <p:txBody>
          <a:bodyPr wrap="square" rtlCol="0">
            <a:spAutoFit/>
          </a:bodyPr>
          <a:lstStyle/>
          <a:p>
            <a:pPr marL="285750" indent="-285750">
              <a:buFont typeface="Arial" panose="020B0604020202020204" pitchFamily="34" charset="0"/>
              <a:buChar char="•"/>
            </a:pPr>
            <a:r>
              <a:rPr lang="en-US" sz="2800" dirty="0"/>
              <a:t>Members value ACS level offerings/connection</a:t>
            </a:r>
          </a:p>
          <a:p>
            <a:pPr marL="285750" indent="-285750">
              <a:buFont typeface="Arial" panose="020B0604020202020204" pitchFamily="34" charset="0"/>
              <a:buChar char="•"/>
            </a:pPr>
            <a:r>
              <a:rPr lang="en-US" sz="2800" dirty="0"/>
              <a:t>Inform about existing offerings and generate a programs, publications, etc. that attract members that way</a:t>
            </a:r>
          </a:p>
          <a:p>
            <a:pPr marL="742950" lvl="1" indent="-285750">
              <a:buFont typeface="Arial" panose="020B0604020202020204" pitchFamily="34" charset="0"/>
              <a:buChar char="•"/>
            </a:pPr>
            <a:r>
              <a:rPr lang="en-US" sz="2800" dirty="0"/>
              <a:t>What are we doing now and what more can we do?</a:t>
            </a:r>
          </a:p>
        </p:txBody>
      </p:sp>
      <p:pic>
        <p:nvPicPr>
          <p:cNvPr id="4" name="Picture 3">
            <a:extLst>
              <a:ext uri="{FF2B5EF4-FFF2-40B4-BE49-F238E27FC236}">
                <a16:creationId xmlns:a16="http://schemas.microsoft.com/office/drawing/2014/main" id="{BE67884D-17B3-4081-851B-8BA2190ED97E}"/>
              </a:ext>
            </a:extLst>
          </p:cNvPr>
          <p:cNvPicPr>
            <a:picLocks noChangeAspect="1"/>
          </p:cNvPicPr>
          <p:nvPr/>
        </p:nvPicPr>
        <p:blipFill rotWithShape="1">
          <a:blip r:embed="rId4"/>
          <a:srcRect l="16189" t="14391" r="15808" b="10894"/>
          <a:stretch/>
        </p:blipFill>
        <p:spPr>
          <a:xfrm>
            <a:off x="851151" y="1621371"/>
            <a:ext cx="4488493" cy="277399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3" name="Arrow: Down 2">
            <a:extLst>
              <a:ext uri="{FF2B5EF4-FFF2-40B4-BE49-F238E27FC236}">
                <a16:creationId xmlns:a16="http://schemas.microsoft.com/office/drawing/2014/main" id="{C8575FEA-296C-48A1-BD45-692C6C2CEA5B}"/>
              </a:ext>
            </a:extLst>
          </p:cNvPr>
          <p:cNvSpPr/>
          <p:nvPr/>
        </p:nvSpPr>
        <p:spPr>
          <a:xfrm>
            <a:off x="3499556" y="5017911"/>
            <a:ext cx="863600" cy="140546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393263314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E083065-9CCC-4C15-B223-C6EC553BBE46}"/>
              </a:ext>
            </a:extLst>
          </p:cNvPr>
          <p:cNvSpPr>
            <a:spLocks noGrp="1"/>
          </p:cNvSpPr>
          <p:nvPr>
            <p:ph sz="quarter" idx="13"/>
          </p:nvPr>
        </p:nvSpPr>
        <p:spPr/>
        <p:txBody>
          <a:bodyPr/>
          <a:lstStyle/>
          <a:p>
            <a:endParaRPr lang="en-US" dirty="0"/>
          </a:p>
        </p:txBody>
      </p:sp>
      <p:pic>
        <p:nvPicPr>
          <p:cNvPr id="4" name="Picture 3" descr="Forms response chart. Question title: How valuable do you find the following POLY Member benefits?. Number of responses: .">
            <a:extLst>
              <a:ext uri="{FF2B5EF4-FFF2-40B4-BE49-F238E27FC236}">
                <a16:creationId xmlns:a16="http://schemas.microsoft.com/office/drawing/2014/main" id="{3A51EAA3-37E2-44D9-9A82-27AAAC24AE88}"/>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044" y="1219200"/>
            <a:ext cx="11458223" cy="4086578"/>
          </a:xfrm>
          <a:prstGeom prst="rect">
            <a:avLst/>
          </a:prstGeom>
          <a:noFill/>
        </p:spPr>
      </p:pic>
      <p:sp>
        <p:nvSpPr>
          <p:cNvPr id="5" name="Oval 4">
            <a:extLst>
              <a:ext uri="{FF2B5EF4-FFF2-40B4-BE49-F238E27FC236}">
                <a16:creationId xmlns:a16="http://schemas.microsoft.com/office/drawing/2014/main" id="{F64667CA-4FC0-4A4E-B25A-100446E3460C}"/>
              </a:ext>
            </a:extLst>
          </p:cNvPr>
          <p:cNvSpPr/>
          <p:nvPr/>
        </p:nvSpPr>
        <p:spPr>
          <a:xfrm>
            <a:off x="976490" y="2528711"/>
            <a:ext cx="970844" cy="2105378"/>
          </a:xfrm>
          <a:prstGeom prst="ellipse">
            <a:avLst/>
          </a:prstGeom>
          <a:noFill/>
          <a:ln w="38100">
            <a:solidFill>
              <a:srgbClr val="F74F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Arrow: Up 5">
            <a:extLst>
              <a:ext uri="{FF2B5EF4-FFF2-40B4-BE49-F238E27FC236}">
                <a16:creationId xmlns:a16="http://schemas.microsoft.com/office/drawing/2014/main" id="{069079BF-6E56-4A93-B634-2DA9CB4EF533}"/>
              </a:ext>
            </a:extLst>
          </p:cNvPr>
          <p:cNvSpPr/>
          <p:nvPr/>
        </p:nvSpPr>
        <p:spPr>
          <a:xfrm>
            <a:off x="1394178" y="4634089"/>
            <a:ext cx="327378" cy="1318729"/>
          </a:xfrm>
          <a:prstGeom prst="upArrow">
            <a:avLst/>
          </a:prstGeom>
          <a:solidFill>
            <a:srgbClr val="FF0000"/>
          </a:solidFill>
          <a:ln>
            <a:solidFill>
              <a:srgbClr val="F74F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0E714907-E616-4C73-9F8B-18A3DE4B86AC}"/>
              </a:ext>
            </a:extLst>
          </p:cNvPr>
          <p:cNvSpPr txBox="1"/>
          <p:nvPr/>
        </p:nvSpPr>
        <p:spPr>
          <a:xfrm>
            <a:off x="1394178" y="5996001"/>
            <a:ext cx="1941689" cy="369332"/>
          </a:xfrm>
          <a:prstGeom prst="rect">
            <a:avLst/>
          </a:prstGeom>
          <a:noFill/>
        </p:spPr>
        <p:txBody>
          <a:bodyPr wrap="square" rtlCol="0">
            <a:spAutoFit/>
          </a:bodyPr>
          <a:lstStyle/>
          <a:p>
            <a:r>
              <a:rPr lang="en-US" dirty="0"/>
              <a:t>ACS Meetings</a:t>
            </a:r>
          </a:p>
        </p:txBody>
      </p:sp>
      <p:sp>
        <p:nvSpPr>
          <p:cNvPr id="8" name="Rectangle 7">
            <a:extLst>
              <a:ext uri="{FF2B5EF4-FFF2-40B4-BE49-F238E27FC236}">
                <a16:creationId xmlns:a16="http://schemas.microsoft.com/office/drawing/2014/main" id="{99B004D1-316A-4D09-8EF0-100E12824B97}"/>
              </a:ext>
            </a:extLst>
          </p:cNvPr>
          <p:cNvSpPr/>
          <p:nvPr/>
        </p:nvSpPr>
        <p:spPr>
          <a:xfrm>
            <a:off x="1557867" y="215061"/>
            <a:ext cx="8835752" cy="923330"/>
          </a:xfrm>
          <a:prstGeom prst="rect">
            <a:avLst/>
          </a:prstGeom>
          <a:noFill/>
        </p:spPr>
        <p:txBody>
          <a:bodyPr wrap="none" lIns="91440" tIns="45720" rIns="91440" bIns="45720">
            <a:spAutoFit/>
          </a:bodyPr>
          <a:lstStyle/>
          <a:p>
            <a:pPr algn="ctr"/>
            <a:r>
              <a:rPr lang="en-US" sz="5400" b="0" cap="none" spc="0" dirty="0">
                <a:ln w="0"/>
                <a:solidFill>
                  <a:schemeClr val="accent1"/>
                </a:solidFill>
                <a:effectLst>
                  <a:outerShdw blurRad="38100" dist="25400" dir="5400000" algn="ctr" rotWithShape="0">
                    <a:srgbClr val="6E747A">
                      <a:alpha val="43000"/>
                    </a:srgbClr>
                  </a:outerShdw>
                </a:effectLst>
              </a:rPr>
              <a:t>Value of Member Benefits, ACS</a:t>
            </a:r>
          </a:p>
        </p:txBody>
      </p:sp>
      <p:sp>
        <p:nvSpPr>
          <p:cNvPr id="9" name="TextBox 8">
            <a:extLst>
              <a:ext uri="{FF2B5EF4-FFF2-40B4-BE49-F238E27FC236}">
                <a16:creationId xmlns:a16="http://schemas.microsoft.com/office/drawing/2014/main" id="{7D28AC3F-0A64-4150-9099-95BBB1AB283A}"/>
              </a:ext>
            </a:extLst>
          </p:cNvPr>
          <p:cNvSpPr txBox="1"/>
          <p:nvPr/>
        </p:nvSpPr>
        <p:spPr>
          <a:xfrm>
            <a:off x="2929466" y="5928835"/>
            <a:ext cx="8579556" cy="872996"/>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marL="0" marR="0">
              <a:lnSpc>
                <a:spcPct val="150000"/>
              </a:lnSpc>
              <a:spcBef>
                <a:spcPts val="0"/>
              </a:spcBef>
              <a:spcAft>
                <a:spcPts val="1600"/>
              </a:spcAft>
            </a:pPr>
            <a:r>
              <a:rPr lang="en-US" dirty="0"/>
              <a:t>Note. ACS Meetings, Awards, and Networking seem valued. Preprints/abstracts and POLY tangibles like pins seem least valued at present.</a:t>
            </a:r>
          </a:p>
        </p:txBody>
      </p:sp>
    </p:spTree>
    <p:extLst>
      <p:ext uri="{BB962C8B-B14F-4D97-AF65-F5344CB8AC3E}">
        <p14:creationId xmlns:p14="http://schemas.microsoft.com/office/powerpoint/2010/main" val="27742972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Forms response chart. Question title: Current or previous STUDENTS, how valuable do you/did you find the following POLY Student Member benefits?. Number of responses: .">
            <a:extLst>
              <a:ext uri="{FF2B5EF4-FFF2-40B4-BE49-F238E27FC236}">
                <a16:creationId xmlns:a16="http://schemas.microsoft.com/office/drawing/2014/main" id="{014278F8-4D74-477D-BB95-15AD0BF38614}"/>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8543" y="1210103"/>
            <a:ext cx="11074400" cy="4609642"/>
          </a:xfrm>
          <a:prstGeom prst="rect">
            <a:avLst/>
          </a:prstGeom>
          <a:noFill/>
        </p:spPr>
      </p:pic>
      <p:sp>
        <p:nvSpPr>
          <p:cNvPr id="5" name="Oval 4">
            <a:extLst>
              <a:ext uri="{FF2B5EF4-FFF2-40B4-BE49-F238E27FC236}">
                <a16:creationId xmlns:a16="http://schemas.microsoft.com/office/drawing/2014/main" id="{F64667CA-4FC0-4A4E-B25A-100446E3460C}"/>
              </a:ext>
            </a:extLst>
          </p:cNvPr>
          <p:cNvSpPr/>
          <p:nvPr/>
        </p:nvSpPr>
        <p:spPr>
          <a:xfrm>
            <a:off x="7416799" y="2610269"/>
            <a:ext cx="982133" cy="2765778"/>
          </a:xfrm>
          <a:prstGeom prst="ellipse">
            <a:avLst/>
          </a:prstGeom>
          <a:noFill/>
          <a:ln w="38100">
            <a:solidFill>
              <a:srgbClr val="F74F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Arrow: Up 5">
            <a:extLst>
              <a:ext uri="{FF2B5EF4-FFF2-40B4-BE49-F238E27FC236}">
                <a16:creationId xmlns:a16="http://schemas.microsoft.com/office/drawing/2014/main" id="{069079BF-6E56-4A93-B634-2DA9CB4EF533}"/>
              </a:ext>
            </a:extLst>
          </p:cNvPr>
          <p:cNvSpPr/>
          <p:nvPr/>
        </p:nvSpPr>
        <p:spPr>
          <a:xfrm rot="2710702">
            <a:off x="9091492" y="5277878"/>
            <a:ext cx="327378" cy="1318729"/>
          </a:xfrm>
          <a:prstGeom prst="upArrow">
            <a:avLst/>
          </a:prstGeom>
          <a:solidFill>
            <a:srgbClr val="FF0000"/>
          </a:solidFill>
          <a:ln>
            <a:solidFill>
              <a:srgbClr val="F74F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0E714907-E616-4C73-9F8B-18A3DE4B86AC}"/>
              </a:ext>
            </a:extLst>
          </p:cNvPr>
          <p:cNvSpPr txBox="1"/>
          <p:nvPr/>
        </p:nvSpPr>
        <p:spPr>
          <a:xfrm>
            <a:off x="9273823" y="5891457"/>
            <a:ext cx="1941689" cy="369332"/>
          </a:xfrm>
          <a:prstGeom prst="rect">
            <a:avLst/>
          </a:prstGeom>
          <a:noFill/>
        </p:spPr>
        <p:txBody>
          <a:bodyPr wrap="square" rtlCol="0">
            <a:spAutoFit/>
          </a:bodyPr>
          <a:lstStyle/>
          <a:p>
            <a:r>
              <a:rPr lang="en-US" dirty="0"/>
              <a:t>ACS Meetings</a:t>
            </a:r>
          </a:p>
        </p:txBody>
      </p:sp>
      <p:sp>
        <p:nvSpPr>
          <p:cNvPr id="8" name="Rectangle 7">
            <a:extLst>
              <a:ext uri="{FF2B5EF4-FFF2-40B4-BE49-F238E27FC236}">
                <a16:creationId xmlns:a16="http://schemas.microsoft.com/office/drawing/2014/main" id="{99B004D1-316A-4D09-8EF0-100E12824B97}"/>
              </a:ext>
            </a:extLst>
          </p:cNvPr>
          <p:cNvSpPr/>
          <p:nvPr/>
        </p:nvSpPr>
        <p:spPr>
          <a:xfrm>
            <a:off x="185699" y="215061"/>
            <a:ext cx="11580093" cy="923330"/>
          </a:xfrm>
          <a:prstGeom prst="rect">
            <a:avLst/>
          </a:prstGeom>
          <a:noFill/>
        </p:spPr>
        <p:txBody>
          <a:bodyPr wrap="none" lIns="91440" tIns="45720" rIns="91440" bIns="45720">
            <a:spAutoFit/>
          </a:bodyPr>
          <a:lstStyle/>
          <a:p>
            <a:pPr algn="ctr"/>
            <a:r>
              <a:rPr lang="en-US" sz="5400" b="0" cap="none" spc="0" dirty="0">
                <a:ln w="0"/>
                <a:solidFill>
                  <a:schemeClr val="accent1"/>
                </a:solidFill>
                <a:effectLst>
                  <a:outerShdw blurRad="38100" dist="25400" dir="5400000" algn="ctr" rotWithShape="0">
                    <a:srgbClr val="6E747A">
                      <a:alpha val="43000"/>
                    </a:srgbClr>
                  </a:outerShdw>
                </a:effectLst>
              </a:rPr>
              <a:t>Value of </a:t>
            </a:r>
            <a:r>
              <a:rPr lang="en-US" sz="5400" b="0" i="1" cap="none" spc="0" dirty="0">
                <a:ln w="0"/>
                <a:solidFill>
                  <a:schemeClr val="accent1"/>
                </a:solidFill>
                <a:effectLst>
                  <a:outerShdw blurRad="38100" dist="25400" dir="5400000" algn="ctr" rotWithShape="0">
                    <a:srgbClr val="6E747A">
                      <a:alpha val="43000"/>
                    </a:srgbClr>
                  </a:outerShdw>
                </a:effectLst>
              </a:rPr>
              <a:t>STUDENT</a:t>
            </a:r>
            <a:r>
              <a:rPr lang="en-US" sz="5400" b="0" cap="none" spc="0" dirty="0">
                <a:ln w="0"/>
                <a:solidFill>
                  <a:schemeClr val="accent1"/>
                </a:solidFill>
                <a:effectLst>
                  <a:outerShdw blurRad="38100" dist="25400" dir="5400000" algn="ctr" rotWithShape="0">
                    <a:srgbClr val="6E747A">
                      <a:alpha val="43000"/>
                    </a:srgbClr>
                  </a:outerShdw>
                </a:effectLst>
              </a:rPr>
              <a:t> Member Benefits, ACS</a:t>
            </a:r>
          </a:p>
        </p:txBody>
      </p:sp>
      <p:sp>
        <p:nvSpPr>
          <p:cNvPr id="11" name="Oval 10">
            <a:extLst>
              <a:ext uri="{FF2B5EF4-FFF2-40B4-BE49-F238E27FC236}">
                <a16:creationId xmlns:a16="http://schemas.microsoft.com/office/drawing/2014/main" id="{8CEEF95D-1406-4012-8799-CDD1B557B762}"/>
              </a:ext>
            </a:extLst>
          </p:cNvPr>
          <p:cNvSpPr/>
          <p:nvPr/>
        </p:nvSpPr>
        <p:spPr>
          <a:xfrm>
            <a:off x="10453512" y="2698044"/>
            <a:ext cx="982133" cy="2765778"/>
          </a:xfrm>
          <a:prstGeom prst="ellipse">
            <a:avLst/>
          </a:prstGeom>
          <a:noFill/>
          <a:ln w="38100">
            <a:solidFill>
              <a:srgbClr val="F74F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32E1AF03-1045-478A-9A42-B3CE1C34EB50}"/>
              </a:ext>
            </a:extLst>
          </p:cNvPr>
          <p:cNvSpPr txBox="1"/>
          <p:nvPr/>
        </p:nvSpPr>
        <p:spPr>
          <a:xfrm>
            <a:off x="236478" y="5431876"/>
            <a:ext cx="8128000" cy="1288494"/>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marL="0" marR="0">
              <a:lnSpc>
                <a:spcPct val="150000"/>
              </a:lnSpc>
              <a:spcBef>
                <a:spcPts val="0"/>
              </a:spcBef>
              <a:spcAft>
                <a:spcPts val="1600"/>
              </a:spcAft>
            </a:pPr>
            <a:r>
              <a:rPr lang="en-US" dirty="0"/>
              <a:t>Note. For students, the ACS Meeting and presenting posters are most valued. This aligns with what was stated at </a:t>
            </a:r>
            <a:r>
              <a:rPr lang="en-US" dirty="0">
                <a:hlinkClick r:id="rId4"/>
              </a:rPr>
              <a:t>the Focus Group</a:t>
            </a:r>
            <a:r>
              <a:rPr lang="en-US" dirty="0"/>
              <a:t> i.e. “The only reason I join ACS is to go to the ACS Meeting”.</a:t>
            </a:r>
          </a:p>
        </p:txBody>
      </p:sp>
    </p:spTree>
    <p:extLst>
      <p:ext uri="{BB962C8B-B14F-4D97-AF65-F5344CB8AC3E}">
        <p14:creationId xmlns:p14="http://schemas.microsoft.com/office/powerpoint/2010/main" val="20730998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BCCBE-15B1-4666-B4A0-1C0A1FCF29A1}"/>
              </a:ext>
            </a:extLst>
          </p:cNvPr>
          <p:cNvSpPr>
            <a:spLocks noGrp="1"/>
          </p:cNvSpPr>
          <p:nvPr>
            <p:ph type="title"/>
          </p:nvPr>
        </p:nvSpPr>
        <p:spPr>
          <a:xfrm>
            <a:off x="1110574" y="601765"/>
            <a:ext cx="10195251" cy="890243"/>
          </a:xfrm>
        </p:spPr>
        <p:txBody>
          <a:bodyPr>
            <a:noAutofit/>
          </a:bodyPr>
          <a:lstStyle/>
          <a:p>
            <a:pPr algn="l"/>
            <a:r>
              <a:rPr lang="en-US" sz="2800" dirty="0"/>
              <a:t>Connecting with ACS…Connecting with a publication for increasing member value   ????</a:t>
            </a:r>
          </a:p>
        </p:txBody>
      </p:sp>
      <p:sp>
        <p:nvSpPr>
          <p:cNvPr id="6" name="TextBox 5">
            <a:extLst>
              <a:ext uri="{FF2B5EF4-FFF2-40B4-BE49-F238E27FC236}">
                <a16:creationId xmlns:a16="http://schemas.microsoft.com/office/drawing/2014/main" id="{1A2C410B-8D63-4716-8A0F-780EAE2DFB65}"/>
              </a:ext>
            </a:extLst>
          </p:cNvPr>
          <p:cNvSpPr txBox="1"/>
          <p:nvPr/>
        </p:nvSpPr>
        <p:spPr>
          <a:xfrm>
            <a:off x="616686" y="2689884"/>
            <a:ext cx="4396740" cy="1815882"/>
          </a:xfrm>
          <a:prstGeom prst="rect">
            <a:avLst/>
          </a:prstGeom>
          <a:noFill/>
        </p:spPr>
        <p:txBody>
          <a:bodyPr wrap="square" rtlCol="0">
            <a:spAutoFit/>
          </a:bodyPr>
          <a:lstStyle/>
          <a:p>
            <a:pPr marL="285750" indent="-285750">
              <a:buFont typeface="Arial" panose="020B0604020202020204" pitchFamily="34" charset="0"/>
              <a:buChar char="•"/>
            </a:pPr>
            <a:r>
              <a:rPr lang="en-US" sz="2800" dirty="0"/>
              <a:t>Would POLY be in a position to offer something similar to preprints in the future?</a:t>
            </a:r>
          </a:p>
        </p:txBody>
      </p:sp>
      <p:pic>
        <p:nvPicPr>
          <p:cNvPr id="5" name="Picture 4" descr="Chart, bar chart&#10;&#10;Description automatically generated">
            <a:extLst>
              <a:ext uri="{FF2B5EF4-FFF2-40B4-BE49-F238E27FC236}">
                <a16:creationId xmlns:a16="http://schemas.microsoft.com/office/drawing/2014/main" id="{81B67F70-0511-4088-964B-96CB31E4DF46}"/>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5470626" y="2074027"/>
            <a:ext cx="6557327" cy="4245517"/>
          </a:xfrm>
          <a:prstGeom prst="rect">
            <a:avLst/>
          </a:prstGeom>
        </p:spPr>
      </p:pic>
      <p:sp>
        <p:nvSpPr>
          <p:cNvPr id="3" name="Oval 2">
            <a:extLst>
              <a:ext uri="{FF2B5EF4-FFF2-40B4-BE49-F238E27FC236}">
                <a16:creationId xmlns:a16="http://schemas.microsoft.com/office/drawing/2014/main" id="{841FEBF3-EE15-4392-973A-B3FE27DF224B}"/>
              </a:ext>
            </a:extLst>
          </p:cNvPr>
          <p:cNvSpPr/>
          <p:nvPr/>
        </p:nvSpPr>
        <p:spPr>
          <a:xfrm>
            <a:off x="6778981" y="4857992"/>
            <a:ext cx="4605867" cy="508000"/>
          </a:xfrm>
          <a:prstGeom prst="ellipse">
            <a:avLst/>
          </a:prstGeom>
          <a:noFill/>
          <a:ln>
            <a:solidFill>
              <a:srgbClr val="F74F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2A0AA8C2-F7E5-4264-8C4A-94D50A3A0A9D}"/>
              </a:ext>
            </a:extLst>
          </p:cNvPr>
          <p:cNvSpPr/>
          <p:nvPr/>
        </p:nvSpPr>
        <p:spPr>
          <a:xfrm>
            <a:off x="5555293" y="1492008"/>
            <a:ext cx="6789107" cy="646331"/>
          </a:xfrm>
          <a:prstGeom prst="rect">
            <a:avLst/>
          </a:prstGeom>
          <a:noFill/>
        </p:spPr>
        <p:txBody>
          <a:bodyPr wrap="square" lIns="91440" tIns="45720" rIns="91440" bIns="45720">
            <a:spAutoFit/>
          </a:bodyPr>
          <a:lstStyle/>
          <a:p>
            <a:r>
              <a:rPr lang="en-US" sz="3600" i="1" dirty="0">
                <a:ln w="0"/>
                <a:solidFill>
                  <a:schemeClr val="accent1"/>
                </a:solidFill>
                <a:effectLst>
                  <a:outerShdw blurRad="38100" dist="25400" dir="5400000" algn="ctr" rotWithShape="0">
                    <a:srgbClr val="6E747A">
                      <a:alpha val="43000"/>
                    </a:srgbClr>
                  </a:outerShdw>
                </a:effectLst>
              </a:rPr>
              <a:t>f</a:t>
            </a:r>
            <a:r>
              <a:rPr lang="en-US" sz="3600" b="0" i="1" cap="none" spc="0" dirty="0">
                <a:ln w="0"/>
                <a:solidFill>
                  <a:schemeClr val="accent1"/>
                </a:solidFill>
                <a:effectLst>
                  <a:outerShdw blurRad="38100" dist="25400" dir="5400000" algn="ctr" rotWithShape="0">
                    <a:srgbClr val="6E747A">
                      <a:alpha val="43000"/>
                    </a:srgbClr>
                  </a:outerShdw>
                </a:effectLst>
              </a:rPr>
              <a:t>rom open-ended survey responses</a:t>
            </a:r>
          </a:p>
        </p:txBody>
      </p:sp>
    </p:spTree>
    <p:custDataLst>
      <p:tags r:id="rId1"/>
    </p:custDataLst>
    <p:extLst>
      <p:ext uri="{BB962C8B-B14F-4D97-AF65-F5344CB8AC3E}">
        <p14:creationId xmlns:p14="http://schemas.microsoft.com/office/powerpoint/2010/main" val="333256632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BCCBE-15B1-4666-B4A0-1C0A1FCF29A1}"/>
              </a:ext>
            </a:extLst>
          </p:cNvPr>
          <p:cNvSpPr>
            <a:spLocks noGrp="1"/>
          </p:cNvSpPr>
          <p:nvPr>
            <p:ph type="title"/>
          </p:nvPr>
        </p:nvSpPr>
        <p:spPr>
          <a:xfrm>
            <a:off x="-254638" y="1370053"/>
            <a:ext cx="5234940" cy="890243"/>
          </a:xfrm>
        </p:spPr>
        <p:txBody>
          <a:bodyPr>
            <a:normAutofit/>
          </a:bodyPr>
          <a:lstStyle/>
          <a:p>
            <a:r>
              <a:rPr lang="en-US" dirty="0"/>
              <a:t>networking</a:t>
            </a:r>
          </a:p>
        </p:txBody>
      </p:sp>
      <p:sp>
        <p:nvSpPr>
          <p:cNvPr id="6" name="TextBox 5">
            <a:extLst>
              <a:ext uri="{FF2B5EF4-FFF2-40B4-BE49-F238E27FC236}">
                <a16:creationId xmlns:a16="http://schemas.microsoft.com/office/drawing/2014/main" id="{1A2C410B-8D63-4716-8A0F-780EAE2DFB65}"/>
              </a:ext>
            </a:extLst>
          </p:cNvPr>
          <p:cNvSpPr txBox="1"/>
          <p:nvPr/>
        </p:nvSpPr>
        <p:spPr>
          <a:xfrm>
            <a:off x="458642" y="2350939"/>
            <a:ext cx="4396740" cy="2246769"/>
          </a:xfrm>
          <a:prstGeom prst="rect">
            <a:avLst/>
          </a:prstGeom>
          <a:noFill/>
        </p:spPr>
        <p:txBody>
          <a:bodyPr wrap="square" rtlCol="0">
            <a:spAutoFit/>
          </a:bodyPr>
          <a:lstStyle/>
          <a:p>
            <a:pPr marL="285750" indent="-285750">
              <a:buFont typeface="Arial" panose="020B0604020202020204" pitchFamily="34" charset="0"/>
              <a:buChar char="•"/>
            </a:pPr>
            <a:r>
              <a:rPr lang="en-US" sz="2800" dirty="0"/>
              <a:t>Members value the power of networking</a:t>
            </a:r>
          </a:p>
          <a:p>
            <a:pPr marL="285750" indent="-285750">
              <a:buFont typeface="Arial" panose="020B0604020202020204" pitchFamily="34" charset="0"/>
              <a:buChar char="•"/>
            </a:pPr>
            <a:r>
              <a:rPr lang="en-US" sz="2800" dirty="0"/>
              <a:t>Maintain existing, keep some virtual, and find one new opportunity</a:t>
            </a:r>
          </a:p>
        </p:txBody>
      </p:sp>
      <p:pic>
        <p:nvPicPr>
          <p:cNvPr id="5" name="Picture 4" descr="Chart, bar chart&#10;&#10;Description automatically generated">
            <a:extLst>
              <a:ext uri="{FF2B5EF4-FFF2-40B4-BE49-F238E27FC236}">
                <a16:creationId xmlns:a16="http://schemas.microsoft.com/office/drawing/2014/main" id="{81B67F70-0511-4088-964B-96CB31E4DF46}"/>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4855382" y="1521037"/>
            <a:ext cx="6557327" cy="4245517"/>
          </a:xfrm>
          <a:prstGeom prst="rect">
            <a:avLst/>
          </a:prstGeom>
        </p:spPr>
      </p:pic>
      <p:sp>
        <p:nvSpPr>
          <p:cNvPr id="3" name="Oval 2">
            <a:extLst>
              <a:ext uri="{FF2B5EF4-FFF2-40B4-BE49-F238E27FC236}">
                <a16:creationId xmlns:a16="http://schemas.microsoft.com/office/drawing/2014/main" id="{841FEBF3-EE15-4392-973A-B3FE27DF224B}"/>
              </a:ext>
            </a:extLst>
          </p:cNvPr>
          <p:cNvSpPr/>
          <p:nvPr/>
        </p:nvSpPr>
        <p:spPr>
          <a:xfrm>
            <a:off x="5831113" y="4880210"/>
            <a:ext cx="4605867" cy="508000"/>
          </a:xfrm>
          <a:prstGeom prst="ellipse">
            <a:avLst/>
          </a:prstGeom>
          <a:noFill/>
          <a:ln>
            <a:solidFill>
              <a:srgbClr val="F74F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2A0AA8C2-F7E5-4264-8C4A-94D50A3A0A9D}"/>
              </a:ext>
            </a:extLst>
          </p:cNvPr>
          <p:cNvSpPr/>
          <p:nvPr/>
        </p:nvSpPr>
        <p:spPr>
          <a:xfrm>
            <a:off x="4793293" y="582039"/>
            <a:ext cx="6789107" cy="646331"/>
          </a:xfrm>
          <a:prstGeom prst="rect">
            <a:avLst/>
          </a:prstGeom>
          <a:noFill/>
        </p:spPr>
        <p:txBody>
          <a:bodyPr wrap="square" lIns="91440" tIns="45720" rIns="91440" bIns="45720">
            <a:spAutoFit/>
          </a:bodyPr>
          <a:lstStyle/>
          <a:p>
            <a:r>
              <a:rPr lang="en-US" sz="3600" i="1" dirty="0">
                <a:ln w="0"/>
                <a:solidFill>
                  <a:schemeClr val="accent1"/>
                </a:solidFill>
                <a:effectLst>
                  <a:outerShdw blurRad="38100" dist="25400" dir="5400000" algn="ctr" rotWithShape="0">
                    <a:srgbClr val="6E747A">
                      <a:alpha val="43000"/>
                    </a:srgbClr>
                  </a:outerShdw>
                </a:effectLst>
              </a:rPr>
              <a:t>f</a:t>
            </a:r>
            <a:r>
              <a:rPr lang="en-US" sz="3600" b="0" i="1" cap="none" spc="0" dirty="0">
                <a:ln w="0"/>
                <a:solidFill>
                  <a:schemeClr val="accent1"/>
                </a:solidFill>
                <a:effectLst>
                  <a:outerShdw blurRad="38100" dist="25400" dir="5400000" algn="ctr" rotWithShape="0">
                    <a:srgbClr val="6E747A">
                      <a:alpha val="43000"/>
                    </a:srgbClr>
                  </a:outerShdw>
                </a:effectLst>
              </a:rPr>
              <a:t>rom open-ended survey responses</a:t>
            </a:r>
          </a:p>
        </p:txBody>
      </p:sp>
    </p:spTree>
    <p:custDataLst>
      <p:tags r:id="rId1"/>
    </p:custDataLst>
    <p:extLst>
      <p:ext uri="{BB962C8B-B14F-4D97-AF65-F5344CB8AC3E}">
        <p14:creationId xmlns:p14="http://schemas.microsoft.com/office/powerpoint/2010/main" val="405355090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B2B72-EB44-4428-96AA-8636E4A4ADFD}"/>
              </a:ext>
            </a:extLst>
          </p:cNvPr>
          <p:cNvSpPr>
            <a:spLocks noGrp="1"/>
          </p:cNvSpPr>
          <p:nvPr>
            <p:ph type="title"/>
          </p:nvPr>
        </p:nvSpPr>
        <p:spPr>
          <a:xfrm>
            <a:off x="4750864" y="88830"/>
            <a:ext cx="6672886" cy="797328"/>
          </a:xfrm>
        </p:spPr>
        <p:txBody>
          <a:bodyPr vert="horz" lIns="91440" tIns="45720" rIns="91440" bIns="45720" rtlCol="0" anchor="ctr">
            <a:normAutofit/>
          </a:bodyPr>
          <a:lstStyle/>
          <a:p>
            <a:r>
              <a:rPr lang="en-US" sz="4400" dirty="0">
                <a:solidFill>
                  <a:schemeClr val="tx1">
                    <a:lumMod val="65000"/>
                    <a:lumOff val="35000"/>
                  </a:schemeClr>
                </a:solidFill>
              </a:rPr>
              <a:t>Force field analysis</a:t>
            </a:r>
          </a:p>
        </p:txBody>
      </p:sp>
      <p:pic>
        <p:nvPicPr>
          <p:cNvPr id="6" name="Content Placeholder 5" descr="Formula">
            <a:extLst>
              <a:ext uri="{FF2B5EF4-FFF2-40B4-BE49-F238E27FC236}">
                <a16:creationId xmlns:a16="http://schemas.microsoft.com/office/drawing/2014/main" id="{29B78601-F415-4A48-AB86-2F6B81FA9136}"/>
              </a:ext>
            </a:extLst>
          </p:cNvPr>
          <p:cNvPicPr>
            <a:picLocks noGrp="1" noChangeAspect="1"/>
          </p:cNvPicPr>
          <p:nvPr>
            <p:ph sz="quarter" idx="13"/>
          </p:nvPr>
        </p:nvPicPr>
        <p:blipFill rotWithShape="1">
          <a:blip r:embed="rId4" cstate="email">
            <a:extLst>
              <a:ext uri="{28A0092B-C50C-407E-A947-70E740481C1C}">
                <a14:useLocalDpi xmlns:a14="http://schemas.microsoft.com/office/drawing/2010/main"/>
              </a:ext>
            </a:extLst>
          </a:blip>
          <a:srcRect b="-2"/>
          <a:stretch/>
        </p:blipFill>
        <p:spPr>
          <a:xfrm>
            <a:off x="20" y="10"/>
            <a:ext cx="4024741" cy="6857990"/>
          </a:xfrm>
          <a:prstGeom prst="rect">
            <a:avLst/>
          </a:prstGeom>
        </p:spPr>
      </p:pic>
      <p:sp>
        <p:nvSpPr>
          <p:cNvPr id="17" name="Arrow: Right 16">
            <a:extLst>
              <a:ext uri="{FF2B5EF4-FFF2-40B4-BE49-F238E27FC236}">
                <a16:creationId xmlns:a16="http://schemas.microsoft.com/office/drawing/2014/main" id="{3CF4F81A-5E5D-4851-87E9-EA4EBE798C32}"/>
              </a:ext>
            </a:extLst>
          </p:cNvPr>
          <p:cNvSpPr/>
          <p:nvPr/>
        </p:nvSpPr>
        <p:spPr>
          <a:xfrm>
            <a:off x="5555916" y="724470"/>
            <a:ext cx="1626524" cy="4316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8" name="Arrow: Right 17">
            <a:extLst>
              <a:ext uri="{FF2B5EF4-FFF2-40B4-BE49-F238E27FC236}">
                <a16:creationId xmlns:a16="http://schemas.microsoft.com/office/drawing/2014/main" id="{53476389-4949-4D76-87BD-C989358CA896}"/>
              </a:ext>
            </a:extLst>
          </p:cNvPr>
          <p:cNvSpPr/>
          <p:nvPr/>
        </p:nvSpPr>
        <p:spPr>
          <a:xfrm rot="10800000">
            <a:off x="8488866" y="725350"/>
            <a:ext cx="1824792" cy="4316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4" name="Content Placeholder 3">
            <a:extLst>
              <a:ext uri="{FF2B5EF4-FFF2-40B4-BE49-F238E27FC236}">
                <a16:creationId xmlns:a16="http://schemas.microsoft.com/office/drawing/2014/main" id="{E9E1B220-7177-4E99-BE7C-5AD193E50E61}"/>
              </a:ext>
            </a:extLst>
          </p:cNvPr>
          <p:cNvSpPr>
            <a:spLocks noGrp="1"/>
          </p:cNvSpPr>
          <p:nvPr>
            <p:ph sz="quarter" idx="14"/>
          </p:nvPr>
        </p:nvSpPr>
        <p:spPr/>
        <p:txBody>
          <a:bodyPr/>
          <a:lstStyle/>
          <a:p>
            <a:endParaRPr lang="en-US" dirty="0"/>
          </a:p>
        </p:txBody>
      </p:sp>
      <p:pic>
        <p:nvPicPr>
          <p:cNvPr id="7" name="Picture 6">
            <a:extLst>
              <a:ext uri="{FF2B5EF4-FFF2-40B4-BE49-F238E27FC236}">
                <a16:creationId xmlns:a16="http://schemas.microsoft.com/office/drawing/2014/main" id="{B558EF4F-F362-46B7-B7C1-8EE6FFE687AA}"/>
              </a:ext>
            </a:extLst>
          </p:cNvPr>
          <p:cNvPicPr>
            <a:picLocks noChangeAspect="1"/>
          </p:cNvPicPr>
          <p:nvPr/>
        </p:nvPicPr>
        <p:blipFill rotWithShape="1">
          <a:blip r:embed="rId5"/>
          <a:srcRect l="34985" t="23496" r="28659" b="6585"/>
          <a:stretch/>
        </p:blipFill>
        <p:spPr>
          <a:xfrm>
            <a:off x="5555915" y="1221130"/>
            <a:ext cx="5105399" cy="5522823"/>
          </a:xfrm>
          <a:prstGeom prst="rect">
            <a:avLst/>
          </a:prstGeom>
        </p:spPr>
      </p:pic>
      <p:sp>
        <p:nvSpPr>
          <p:cNvPr id="8" name="Rectangle 7">
            <a:extLst>
              <a:ext uri="{FF2B5EF4-FFF2-40B4-BE49-F238E27FC236}">
                <a16:creationId xmlns:a16="http://schemas.microsoft.com/office/drawing/2014/main" id="{D64C8200-8CC1-4D7D-B0DB-0675908BF80B}"/>
              </a:ext>
            </a:extLst>
          </p:cNvPr>
          <p:cNvSpPr/>
          <p:nvPr/>
        </p:nvSpPr>
        <p:spPr>
          <a:xfrm>
            <a:off x="179304" y="25829"/>
            <a:ext cx="3511922"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i="1" cap="none" spc="0" dirty="0">
                <a:ln/>
                <a:solidFill>
                  <a:srgbClr val="FF0000"/>
                </a:solidFill>
                <a:effectLst/>
              </a:rPr>
              <a:t>Prioritization</a:t>
            </a:r>
          </a:p>
        </p:txBody>
      </p:sp>
      <p:sp>
        <p:nvSpPr>
          <p:cNvPr id="3" name="Isosceles Triangle 2">
            <a:extLst>
              <a:ext uri="{FF2B5EF4-FFF2-40B4-BE49-F238E27FC236}">
                <a16:creationId xmlns:a16="http://schemas.microsoft.com/office/drawing/2014/main" id="{511FA8E8-DD73-4C3B-8BBF-B4FFD8801E68}"/>
              </a:ext>
            </a:extLst>
          </p:cNvPr>
          <p:cNvSpPr/>
          <p:nvPr/>
        </p:nvSpPr>
        <p:spPr>
          <a:xfrm rot="16200000">
            <a:off x="4499060" y="4279157"/>
            <a:ext cx="1660373" cy="2153933"/>
          </a:xfrm>
          <a:prstGeom prst="triangl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5ABBFF2E-3C63-4E17-B4FF-F1186D35BD7B}"/>
              </a:ext>
            </a:extLst>
          </p:cNvPr>
          <p:cNvSpPr txBox="1"/>
          <p:nvPr/>
        </p:nvSpPr>
        <p:spPr>
          <a:xfrm>
            <a:off x="242712" y="4708982"/>
            <a:ext cx="4811888" cy="1631216"/>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2000" dirty="0"/>
              <a:t>6, 7, 8: There may be value but staff time and resources with these items are a concern. Would POLY value an investment for the sake of increasing member’s perceived value in POLY?</a:t>
            </a:r>
          </a:p>
        </p:txBody>
      </p:sp>
    </p:spTree>
    <p:custDataLst>
      <p:tags r:id="rId1"/>
    </p:custDataLst>
    <p:extLst>
      <p:ext uri="{BB962C8B-B14F-4D97-AF65-F5344CB8AC3E}">
        <p14:creationId xmlns:p14="http://schemas.microsoft.com/office/powerpoint/2010/main" val="30690366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4" name="Picture 3" descr="Science Lab">
            <a:extLst>
              <a:ext uri="{FF2B5EF4-FFF2-40B4-BE49-F238E27FC236}">
                <a16:creationId xmlns:a16="http://schemas.microsoft.com/office/drawing/2014/main" id="{7E185DA8-778E-49D9-863D-7DB5660424EB}"/>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12754" r="25902"/>
          <a:stretch/>
        </p:blipFill>
        <p:spPr>
          <a:xfrm>
            <a:off x="1028342" y="618517"/>
            <a:ext cx="6139725" cy="5629884"/>
          </a:xfrm>
          <a:prstGeom prst="roundRect">
            <a:avLst>
              <a:gd name="adj" fmla="val 2981"/>
            </a:avLst>
          </a:prstGeom>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sp>
        <p:nvSpPr>
          <p:cNvPr id="2" name="Title 1">
            <a:extLst>
              <a:ext uri="{FF2B5EF4-FFF2-40B4-BE49-F238E27FC236}">
                <a16:creationId xmlns:a16="http://schemas.microsoft.com/office/drawing/2014/main" id="{A850B972-0B7A-40CD-9E79-07E8A87AB03C}"/>
              </a:ext>
            </a:extLst>
          </p:cNvPr>
          <p:cNvSpPr>
            <a:spLocks noGrp="1"/>
          </p:cNvSpPr>
          <p:nvPr>
            <p:ph type="title"/>
          </p:nvPr>
        </p:nvSpPr>
        <p:spPr>
          <a:xfrm>
            <a:off x="8196408" y="640832"/>
            <a:ext cx="3352128" cy="722748"/>
          </a:xfrm>
        </p:spPr>
        <p:txBody>
          <a:bodyPr>
            <a:normAutofit/>
          </a:bodyPr>
          <a:lstStyle/>
          <a:p>
            <a:r>
              <a:rPr lang="en-US" dirty="0"/>
              <a:t>Elements</a:t>
            </a:r>
          </a:p>
        </p:txBody>
      </p:sp>
      <p:sp>
        <p:nvSpPr>
          <p:cNvPr id="7" name="Rectangle: Rounded Corners 6">
            <a:extLst>
              <a:ext uri="{FF2B5EF4-FFF2-40B4-BE49-F238E27FC236}">
                <a16:creationId xmlns:a16="http://schemas.microsoft.com/office/drawing/2014/main" id="{469B1E88-03EF-4CEA-8D7B-A04FB6BF9016}"/>
              </a:ext>
            </a:extLst>
          </p:cNvPr>
          <p:cNvSpPr/>
          <p:nvPr/>
        </p:nvSpPr>
        <p:spPr>
          <a:xfrm>
            <a:off x="8228492" y="1306751"/>
            <a:ext cx="3352128" cy="952802"/>
          </a:xfrm>
          <a:prstGeom prst="roundRect">
            <a:avLst>
              <a:gd name="adj" fmla="val 10000"/>
            </a:avLst>
          </a:prstGeom>
        </p:spPr>
        <p:style>
          <a:lnRef idx="0">
            <a:schemeClr val="lt1">
              <a:alpha val="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p:style>
        <p:txBody>
          <a:bodyPr anchor="ctr"/>
          <a:lstStyle/>
          <a:p>
            <a:pPr algn="ctr"/>
            <a:r>
              <a:rPr lang="en-US" dirty="0"/>
              <a:t>CONTEXT</a:t>
            </a:r>
          </a:p>
        </p:txBody>
      </p:sp>
      <p:sp>
        <p:nvSpPr>
          <p:cNvPr id="10" name="Rectangle: Rounded Corners 9">
            <a:extLst>
              <a:ext uri="{FF2B5EF4-FFF2-40B4-BE49-F238E27FC236}">
                <a16:creationId xmlns:a16="http://schemas.microsoft.com/office/drawing/2014/main" id="{F88DA0D8-6046-4D02-A56F-416D255BF568}"/>
              </a:ext>
            </a:extLst>
          </p:cNvPr>
          <p:cNvSpPr/>
          <p:nvPr/>
        </p:nvSpPr>
        <p:spPr>
          <a:xfrm>
            <a:off x="8223038" y="2365871"/>
            <a:ext cx="3352128" cy="952804"/>
          </a:xfrm>
          <a:prstGeom prst="roundRect">
            <a:avLst>
              <a:gd name="adj" fmla="val 10000"/>
            </a:avLst>
          </a:prstGeom>
        </p:spPr>
        <p:style>
          <a:lnRef idx="0">
            <a:schemeClr val="lt1">
              <a:alpha val="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p:style>
        <p:txBody>
          <a:bodyPr anchor="ctr"/>
          <a:lstStyle/>
          <a:p>
            <a:pPr algn="ctr"/>
            <a:r>
              <a:rPr lang="en-US" dirty="0"/>
              <a:t>PERFORMANCE</a:t>
            </a:r>
          </a:p>
          <a:p>
            <a:pPr algn="ctr"/>
            <a:r>
              <a:rPr lang="en-US" dirty="0"/>
              <a:t>GAP</a:t>
            </a:r>
          </a:p>
        </p:txBody>
      </p:sp>
      <p:sp>
        <p:nvSpPr>
          <p:cNvPr id="11" name="Rectangle: Rounded Corners 10">
            <a:extLst>
              <a:ext uri="{FF2B5EF4-FFF2-40B4-BE49-F238E27FC236}">
                <a16:creationId xmlns:a16="http://schemas.microsoft.com/office/drawing/2014/main" id="{A7979FE6-6E5A-4860-86C6-323FED3B434F}"/>
              </a:ext>
            </a:extLst>
          </p:cNvPr>
          <p:cNvSpPr/>
          <p:nvPr/>
        </p:nvSpPr>
        <p:spPr>
          <a:xfrm>
            <a:off x="8223038" y="3403308"/>
            <a:ext cx="3352128" cy="952803"/>
          </a:xfrm>
          <a:prstGeom prst="roundRect">
            <a:avLst>
              <a:gd name="adj" fmla="val 10000"/>
            </a:avLst>
          </a:prstGeom>
        </p:spPr>
        <p:style>
          <a:lnRef idx="0">
            <a:schemeClr val="lt1">
              <a:alpha val="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p:style>
        <p:txBody>
          <a:bodyPr/>
          <a:lstStyle/>
          <a:p>
            <a:pPr algn="ctr"/>
            <a:r>
              <a:rPr lang="en-US" dirty="0"/>
              <a:t>GAP</a:t>
            </a:r>
          </a:p>
          <a:p>
            <a:pPr algn="ctr"/>
            <a:r>
              <a:rPr lang="en-US" dirty="0"/>
              <a:t>IN</a:t>
            </a:r>
          </a:p>
          <a:p>
            <a:pPr algn="ctr"/>
            <a:r>
              <a:rPr lang="en-US" dirty="0"/>
              <a:t>RESULTS</a:t>
            </a:r>
          </a:p>
        </p:txBody>
      </p:sp>
      <p:sp>
        <p:nvSpPr>
          <p:cNvPr id="12" name="Rectangle: Rounded Corners 11">
            <a:extLst>
              <a:ext uri="{FF2B5EF4-FFF2-40B4-BE49-F238E27FC236}">
                <a16:creationId xmlns:a16="http://schemas.microsoft.com/office/drawing/2014/main" id="{CFBC9CD7-DA3F-4227-A298-8B7733BD622F}"/>
              </a:ext>
            </a:extLst>
          </p:cNvPr>
          <p:cNvSpPr/>
          <p:nvPr/>
        </p:nvSpPr>
        <p:spPr>
          <a:xfrm>
            <a:off x="8223038" y="4462429"/>
            <a:ext cx="3352128" cy="952803"/>
          </a:xfrm>
          <a:prstGeom prst="roundRect">
            <a:avLst>
              <a:gd name="adj" fmla="val 10000"/>
            </a:avLst>
          </a:prstGeom>
        </p:spPr>
        <p:style>
          <a:lnRef idx="0">
            <a:schemeClr val="lt1">
              <a:alpha val="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p:style>
        <p:txBody>
          <a:bodyPr anchor="ctr"/>
          <a:lstStyle/>
          <a:p>
            <a:pPr algn="ctr"/>
            <a:r>
              <a:rPr lang="en-US" dirty="0"/>
              <a:t>FINDINGS</a:t>
            </a:r>
          </a:p>
          <a:p>
            <a:pPr algn="ctr"/>
            <a:r>
              <a:rPr lang="en-US" dirty="0"/>
              <a:t>&amp;</a:t>
            </a:r>
          </a:p>
          <a:p>
            <a:pPr algn="ctr"/>
            <a:r>
              <a:rPr lang="en-US" dirty="0"/>
              <a:t>PRIORITIZATION OF FINDINGS</a:t>
            </a:r>
          </a:p>
        </p:txBody>
      </p:sp>
      <p:sp>
        <p:nvSpPr>
          <p:cNvPr id="13" name="Rectangle: Rounded Corners 12">
            <a:extLst>
              <a:ext uri="{FF2B5EF4-FFF2-40B4-BE49-F238E27FC236}">
                <a16:creationId xmlns:a16="http://schemas.microsoft.com/office/drawing/2014/main" id="{419D5151-C493-4676-9F87-94D87A1D8067}"/>
              </a:ext>
            </a:extLst>
          </p:cNvPr>
          <p:cNvSpPr/>
          <p:nvPr/>
        </p:nvSpPr>
        <p:spPr>
          <a:xfrm>
            <a:off x="8222943" y="5551249"/>
            <a:ext cx="3352128" cy="952802"/>
          </a:xfrm>
          <a:prstGeom prst="roundRect">
            <a:avLst>
              <a:gd name="adj" fmla="val 10000"/>
            </a:avLst>
          </a:prstGeom>
        </p:spPr>
        <p:style>
          <a:lnRef idx="0">
            <a:schemeClr val="lt1">
              <a:alpha val="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p:style>
        <p:txBody>
          <a:bodyPr anchor="ctr"/>
          <a:lstStyle/>
          <a:p>
            <a:pPr algn="ctr"/>
            <a:r>
              <a:rPr lang="en-US" dirty="0"/>
              <a:t>RECOMMENDATIONS</a:t>
            </a:r>
          </a:p>
        </p:txBody>
      </p:sp>
    </p:spTree>
    <p:custDataLst>
      <p:tags r:id="rId1"/>
    </p:custDataLst>
    <p:extLst>
      <p:ext uri="{BB962C8B-B14F-4D97-AF65-F5344CB8AC3E}">
        <p14:creationId xmlns:p14="http://schemas.microsoft.com/office/powerpoint/2010/main" val="2026403315"/>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DFC52-B6F4-421C-9063-4000BD70494F}"/>
              </a:ext>
            </a:extLst>
          </p:cNvPr>
          <p:cNvSpPr>
            <a:spLocks noGrp="1"/>
          </p:cNvSpPr>
          <p:nvPr>
            <p:ph type="title"/>
          </p:nvPr>
        </p:nvSpPr>
        <p:spPr>
          <a:xfrm>
            <a:off x="405774" y="54074"/>
            <a:ext cx="10736359" cy="1074816"/>
          </a:xfrm>
        </p:spPr>
        <p:txBody>
          <a:bodyPr/>
          <a:lstStyle/>
          <a:p>
            <a:r>
              <a:rPr lang="en-US" dirty="0"/>
              <a:t>Other considerations, DEI</a:t>
            </a:r>
          </a:p>
        </p:txBody>
      </p:sp>
      <p:pic>
        <p:nvPicPr>
          <p:cNvPr id="5" name="Picture 4">
            <a:extLst>
              <a:ext uri="{FF2B5EF4-FFF2-40B4-BE49-F238E27FC236}">
                <a16:creationId xmlns:a16="http://schemas.microsoft.com/office/drawing/2014/main" id="{A001ABCB-DB91-49A1-A8A2-F9651CC18F31}"/>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9867" y="931315"/>
            <a:ext cx="9948333" cy="4182569"/>
          </a:xfrm>
          <a:prstGeom prst="rect">
            <a:avLst/>
          </a:prstGeom>
          <a:noFill/>
          <a:ln>
            <a:noFill/>
          </a:ln>
        </p:spPr>
      </p:pic>
      <p:sp>
        <p:nvSpPr>
          <p:cNvPr id="7" name="TextBox 6">
            <a:extLst>
              <a:ext uri="{FF2B5EF4-FFF2-40B4-BE49-F238E27FC236}">
                <a16:creationId xmlns:a16="http://schemas.microsoft.com/office/drawing/2014/main" id="{DCA302DC-3FA5-419B-9323-3CEA2E7D755E}"/>
              </a:ext>
            </a:extLst>
          </p:cNvPr>
          <p:cNvSpPr txBox="1"/>
          <p:nvPr/>
        </p:nvSpPr>
        <p:spPr>
          <a:xfrm>
            <a:off x="169333" y="4949719"/>
            <a:ext cx="11858977" cy="1843262"/>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marR="0">
              <a:lnSpc>
                <a:spcPct val="150000"/>
              </a:lnSpc>
              <a:spcBef>
                <a:spcPts val="0"/>
              </a:spcBef>
              <a:spcAft>
                <a:spcPts val="1600"/>
              </a:spcAft>
            </a:pPr>
            <a:r>
              <a:rPr lang="en-US" dirty="0"/>
              <a:t>POLY is committed to DEI and included questions involving respondents’ perceptions on the topic. Ninety-four percent either ranked POLY achieving or neutral for DEI. Six percent had a negative opinion. </a:t>
            </a:r>
            <a:r>
              <a:rPr lang="en-US" sz="2000" b="1" dirty="0"/>
              <a:t>Qualitative data encourages enhanced inclusion of </a:t>
            </a:r>
            <a:r>
              <a:rPr lang="en-US" sz="2000" b="1" u="sng" dirty="0"/>
              <a:t>Asian members comparable to its membership</a:t>
            </a:r>
            <a:r>
              <a:rPr lang="en-US" sz="2000" b="1" dirty="0"/>
              <a:t>. Program considerations include informing members about how to get involved and ramp up this audience within governance.</a:t>
            </a:r>
            <a:endParaRPr lang="en-US" b="1" dirty="0"/>
          </a:p>
        </p:txBody>
      </p:sp>
    </p:spTree>
    <p:extLst>
      <p:ext uri="{BB962C8B-B14F-4D97-AF65-F5344CB8AC3E}">
        <p14:creationId xmlns:p14="http://schemas.microsoft.com/office/powerpoint/2010/main" val="33733117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DFC52-B6F4-421C-9063-4000BD70494F}"/>
              </a:ext>
            </a:extLst>
          </p:cNvPr>
          <p:cNvSpPr>
            <a:spLocks noGrp="1"/>
          </p:cNvSpPr>
          <p:nvPr>
            <p:ph type="title"/>
          </p:nvPr>
        </p:nvSpPr>
        <p:spPr>
          <a:xfrm>
            <a:off x="405774" y="54074"/>
            <a:ext cx="10736359" cy="1074816"/>
          </a:xfrm>
        </p:spPr>
        <p:txBody>
          <a:bodyPr/>
          <a:lstStyle/>
          <a:p>
            <a:r>
              <a:rPr lang="en-US" dirty="0"/>
              <a:t>Other considerations, Budgetary</a:t>
            </a:r>
          </a:p>
        </p:txBody>
      </p:sp>
      <p:sp>
        <p:nvSpPr>
          <p:cNvPr id="3" name="Rectangle 2">
            <a:extLst>
              <a:ext uri="{FF2B5EF4-FFF2-40B4-BE49-F238E27FC236}">
                <a16:creationId xmlns:a16="http://schemas.microsoft.com/office/drawing/2014/main" id="{88BB743B-2C56-46EF-B23B-BD34E995BAC5}"/>
              </a:ext>
            </a:extLst>
          </p:cNvPr>
          <p:cNvSpPr/>
          <p:nvPr/>
        </p:nvSpPr>
        <p:spPr>
          <a:xfrm>
            <a:off x="405774" y="1854158"/>
            <a:ext cx="11172362" cy="2554545"/>
          </a:xfrm>
          <a:prstGeom prst="rect">
            <a:avLst/>
          </a:prstGeom>
          <a:noFill/>
        </p:spPr>
        <p:txBody>
          <a:bodyPr wrap="square" lIns="91440" tIns="45720" rIns="91440" bIns="45720">
            <a:spAutoFit/>
          </a:bodyPr>
          <a:lstStyle/>
          <a:p>
            <a:pPr marL="571500" indent="-571500">
              <a:buFont typeface="Arial" panose="020B0604020202020204" pitchFamily="34" charset="0"/>
              <a:buChar char="•"/>
            </a:pPr>
            <a:r>
              <a:rPr lang="en-US" sz="4000" b="0" cap="none" spc="0" dirty="0">
                <a:ln w="0"/>
                <a:solidFill>
                  <a:schemeClr val="accent1"/>
                </a:solidFill>
                <a:effectLst>
                  <a:outerShdw blurRad="38100" dist="25400" dir="5400000" algn="ctr" rotWithShape="0">
                    <a:srgbClr val="6E747A">
                      <a:alpha val="43000"/>
                    </a:srgbClr>
                  </a:outerShdw>
                </a:effectLst>
              </a:rPr>
              <a:t>24K loss of </a:t>
            </a:r>
            <a:r>
              <a:rPr lang="en-US" sz="4000" dirty="0">
                <a:ln w="0"/>
                <a:solidFill>
                  <a:schemeClr val="accent1"/>
                </a:solidFill>
                <a:effectLst>
                  <a:outerShdw blurRad="38100" dist="25400" dir="5400000" algn="ctr" rotWithShape="0">
                    <a:srgbClr val="6E747A">
                      <a:alpha val="43000"/>
                    </a:srgbClr>
                  </a:outerShdw>
                </a:effectLst>
              </a:rPr>
              <a:t>membership income since 2016</a:t>
            </a:r>
          </a:p>
          <a:p>
            <a:pPr marL="571500" indent="-571500">
              <a:buFont typeface="Arial" panose="020B0604020202020204" pitchFamily="34" charset="0"/>
              <a:buChar char="•"/>
            </a:pPr>
            <a:r>
              <a:rPr lang="en-US" sz="4000" b="0" cap="none" spc="0" dirty="0">
                <a:ln w="0"/>
                <a:solidFill>
                  <a:schemeClr val="accent1"/>
                </a:solidFill>
                <a:effectLst>
                  <a:outerShdw blurRad="38100" dist="25400" dir="5400000" algn="ctr" rotWithShape="0">
                    <a:srgbClr val="6E747A">
                      <a:alpha val="43000"/>
                    </a:srgbClr>
                  </a:outerShdw>
                </a:effectLst>
              </a:rPr>
              <a:t>Based on membership breakdown, </a:t>
            </a:r>
            <a:r>
              <a:rPr lang="en-US" sz="4000" dirty="0">
                <a:ln w="0"/>
                <a:solidFill>
                  <a:schemeClr val="accent1"/>
                </a:solidFill>
                <a:effectLst>
                  <a:outerShdw blurRad="38100" dist="25400" dir="5400000" algn="ctr" rotWithShape="0">
                    <a:srgbClr val="6E747A">
                      <a:alpha val="43000"/>
                    </a:srgbClr>
                  </a:outerShdw>
                </a:effectLst>
              </a:rPr>
              <a:t>POLY</a:t>
            </a:r>
            <a:r>
              <a:rPr lang="en-US" sz="4000" b="0" cap="none" spc="0" dirty="0">
                <a:ln w="0"/>
                <a:solidFill>
                  <a:schemeClr val="accent1"/>
                </a:solidFill>
                <a:effectLst>
                  <a:outerShdw blurRad="38100" dist="25400" dir="5400000" algn="ctr" rotWithShape="0">
                    <a:srgbClr val="6E747A">
                      <a:alpha val="43000"/>
                    </a:srgbClr>
                  </a:outerShdw>
                </a:effectLst>
              </a:rPr>
              <a:t> needs 865 paying members to make up the difference</a:t>
            </a:r>
          </a:p>
          <a:p>
            <a:pPr marL="571500" indent="-571500">
              <a:buFont typeface="Arial" panose="020B0604020202020204" pitchFamily="34" charset="0"/>
              <a:buChar char="•"/>
            </a:pPr>
            <a:r>
              <a:rPr lang="en-US" sz="4000" dirty="0">
                <a:ln w="0"/>
                <a:solidFill>
                  <a:schemeClr val="accent1"/>
                </a:solidFill>
                <a:effectLst>
                  <a:outerShdw blurRad="38100" dist="25400" dir="5400000" algn="ctr" rotWithShape="0">
                    <a:srgbClr val="6E747A">
                      <a:alpha val="43000"/>
                    </a:srgbClr>
                  </a:outerShdw>
                </a:effectLst>
              </a:rPr>
              <a:t>Where else can funds be saved?</a:t>
            </a:r>
            <a:endParaRPr lang="en-US" sz="4000" b="0" cap="none" spc="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28788402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929260F-4D35-4E11-ADC5-F3BDBFC1648D}"/>
              </a:ext>
            </a:extLst>
          </p:cNvPr>
          <p:cNvPicPr/>
          <p:nvPr/>
        </p:nvPicPr>
        <p:blipFill rotWithShape="1">
          <a:blip r:embed="rId3" cstate="print">
            <a:extLst>
              <a:ext uri="{28A0092B-C50C-407E-A947-70E740481C1C}">
                <a14:useLocalDpi xmlns:a14="http://schemas.microsoft.com/office/drawing/2010/main" val="0"/>
              </a:ext>
            </a:extLst>
          </a:blip>
          <a:srcRect l="19309" t="30976" r="8343"/>
          <a:stretch/>
        </p:blipFill>
        <p:spPr bwMode="auto">
          <a:xfrm>
            <a:off x="0" y="3399544"/>
            <a:ext cx="5678312" cy="2833511"/>
          </a:xfrm>
          <a:prstGeom prst="rect">
            <a:avLst/>
          </a:prstGeom>
          <a:noFill/>
          <a:ln>
            <a:noFill/>
          </a:ln>
        </p:spPr>
      </p:pic>
      <p:pic>
        <p:nvPicPr>
          <p:cNvPr id="6" name="Picture 5">
            <a:extLst>
              <a:ext uri="{FF2B5EF4-FFF2-40B4-BE49-F238E27FC236}">
                <a16:creationId xmlns:a16="http://schemas.microsoft.com/office/drawing/2014/main" id="{9E081865-C1CC-4B98-80B1-B1F750BE87D7}"/>
              </a:ext>
            </a:extLst>
          </p:cNvPr>
          <p:cNvPicPr/>
          <p:nvPr/>
        </p:nvPicPr>
        <p:blipFill rotWithShape="1">
          <a:blip r:embed="rId4" cstate="print">
            <a:extLst>
              <a:ext uri="{28A0092B-C50C-407E-A947-70E740481C1C}">
                <a14:useLocalDpi xmlns:a14="http://schemas.microsoft.com/office/drawing/2010/main" val="0"/>
              </a:ext>
            </a:extLst>
          </a:blip>
          <a:srcRect l="18319" t="31205" r="8148"/>
          <a:stretch/>
        </p:blipFill>
        <p:spPr bwMode="auto">
          <a:xfrm>
            <a:off x="5796844" y="3399544"/>
            <a:ext cx="6242755" cy="2833510"/>
          </a:xfrm>
          <a:prstGeom prst="rect">
            <a:avLst/>
          </a:prstGeom>
          <a:noFill/>
          <a:ln>
            <a:noFill/>
          </a:ln>
        </p:spPr>
      </p:pic>
      <p:sp>
        <p:nvSpPr>
          <p:cNvPr id="7" name="Title 1">
            <a:extLst>
              <a:ext uri="{FF2B5EF4-FFF2-40B4-BE49-F238E27FC236}">
                <a16:creationId xmlns:a16="http://schemas.microsoft.com/office/drawing/2014/main" id="{DF43B187-A78B-4B14-B52C-70BEAD885871}"/>
              </a:ext>
            </a:extLst>
          </p:cNvPr>
          <p:cNvSpPr>
            <a:spLocks noGrp="1"/>
          </p:cNvSpPr>
          <p:nvPr>
            <p:ph type="title"/>
          </p:nvPr>
        </p:nvSpPr>
        <p:spPr>
          <a:xfrm>
            <a:off x="936352" y="173792"/>
            <a:ext cx="10736359" cy="1074816"/>
          </a:xfrm>
        </p:spPr>
        <p:txBody>
          <a:bodyPr>
            <a:normAutofit/>
          </a:bodyPr>
          <a:lstStyle/>
          <a:p>
            <a:r>
              <a:rPr lang="en-US" dirty="0"/>
              <a:t>Other considerations, Mem. Fees</a:t>
            </a:r>
          </a:p>
        </p:txBody>
      </p:sp>
      <p:sp>
        <p:nvSpPr>
          <p:cNvPr id="8" name="Rectangle 7">
            <a:extLst>
              <a:ext uri="{FF2B5EF4-FFF2-40B4-BE49-F238E27FC236}">
                <a16:creationId xmlns:a16="http://schemas.microsoft.com/office/drawing/2014/main" id="{8F3C3FB2-BEE7-4025-8B71-41BF2559D29B}"/>
              </a:ext>
            </a:extLst>
          </p:cNvPr>
          <p:cNvSpPr/>
          <p:nvPr/>
        </p:nvSpPr>
        <p:spPr>
          <a:xfrm>
            <a:off x="1349460" y="1306734"/>
            <a:ext cx="9348706" cy="1200329"/>
          </a:xfrm>
          <a:prstGeom prst="rect">
            <a:avLst/>
          </a:prstGeom>
          <a:noFill/>
        </p:spPr>
        <p:txBody>
          <a:bodyPr wrap="square" lIns="91440" tIns="45720" rIns="91440" bIns="45720">
            <a:spAutoFit/>
          </a:bodyPr>
          <a:lstStyle/>
          <a:p>
            <a:pPr algn="ctr"/>
            <a:r>
              <a:rPr lang="en-US" sz="3600" b="0" cap="none" spc="0" dirty="0">
                <a:ln w="0"/>
                <a:solidFill>
                  <a:schemeClr val="accent1"/>
                </a:solidFill>
                <a:effectLst>
                  <a:outerShdw blurRad="38100" dist="25400" dir="5400000" algn="ctr" rotWithShape="0">
                    <a:srgbClr val="6E747A">
                      <a:alpha val="43000"/>
                    </a:srgbClr>
                  </a:outerShdw>
                </a:effectLst>
              </a:rPr>
              <a:t>How much does the annual membership fees influence your membership?</a:t>
            </a:r>
          </a:p>
        </p:txBody>
      </p:sp>
      <p:sp>
        <p:nvSpPr>
          <p:cNvPr id="9" name="Rectangle 8">
            <a:extLst>
              <a:ext uri="{FF2B5EF4-FFF2-40B4-BE49-F238E27FC236}">
                <a16:creationId xmlns:a16="http://schemas.microsoft.com/office/drawing/2014/main" id="{DEC92817-630D-490C-8496-1147A9847683}"/>
              </a:ext>
            </a:extLst>
          </p:cNvPr>
          <p:cNvSpPr/>
          <p:nvPr/>
        </p:nvSpPr>
        <p:spPr>
          <a:xfrm>
            <a:off x="1162264" y="2505670"/>
            <a:ext cx="2823209"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cap="none" spc="0" dirty="0">
                <a:ln/>
                <a:solidFill>
                  <a:schemeClr val="accent4"/>
                </a:solidFill>
                <a:effectLst/>
              </a:rPr>
              <a:t>Members</a:t>
            </a:r>
          </a:p>
        </p:txBody>
      </p:sp>
      <p:sp>
        <p:nvSpPr>
          <p:cNvPr id="10" name="Rectangle 9">
            <a:extLst>
              <a:ext uri="{FF2B5EF4-FFF2-40B4-BE49-F238E27FC236}">
                <a16:creationId xmlns:a16="http://schemas.microsoft.com/office/drawing/2014/main" id="{4F4E0866-BC7E-4974-9CA2-FFC7E78E9A2B}"/>
              </a:ext>
            </a:extLst>
          </p:cNvPr>
          <p:cNvSpPr/>
          <p:nvPr/>
        </p:nvSpPr>
        <p:spPr>
          <a:xfrm>
            <a:off x="6901485" y="2476214"/>
            <a:ext cx="4033476"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cap="none" spc="0" dirty="0">
                <a:ln/>
                <a:solidFill>
                  <a:schemeClr val="accent4"/>
                </a:solidFill>
                <a:effectLst/>
              </a:rPr>
              <a:t>Nonmembers</a:t>
            </a:r>
          </a:p>
        </p:txBody>
      </p:sp>
      <p:sp>
        <p:nvSpPr>
          <p:cNvPr id="11" name="Rectangle 10">
            <a:extLst>
              <a:ext uri="{FF2B5EF4-FFF2-40B4-BE49-F238E27FC236}">
                <a16:creationId xmlns:a16="http://schemas.microsoft.com/office/drawing/2014/main" id="{E35D0428-AD93-4BB5-9BFB-DA20FD67ACEF}"/>
              </a:ext>
            </a:extLst>
          </p:cNvPr>
          <p:cNvSpPr/>
          <p:nvPr/>
        </p:nvSpPr>
        <p:spPr>
          <a:xfrm>
            <a:off x="1877865" y="5447259"/>
            <a:ext cx="2678938" cy="769441"/>
          </a:xfrm>
          <a:prstGeom prst="rect">
            <a:avLst/>
          </a:prstGeom>
          <a:noFill/>
        </p:spPr>
        <p:txBody>
          <a:bodyPr wrap="none" lIns="91440" tIns="45720" rIns="91440" bIns="45720">
            <a:spAutoFit/>
          </a:bodyPr>
          <a:lstStyle/>
          <a:p>
            <a:pPr algn="ctr"/>
            <a:r>
              <a:rPr lang="en-US" sz="4400" b="0" cap="none" spc="0" dirty="0">
                <a:ln w="0"/>
                <a:solidFill>
                  <a:schemeClr val="accent1"/>
                </a:solidFill>
                <a:effectLst>
                  <a:outerShdw blurRad="38100" dist="25400" dir="5400000" algn="ctr" rotWithShape="0">
                    <a:srgbClr val="6E747A">
                      <a:alpha val="43000"/>
                    </a:srgbClr>
                  </a:outerShdw>
                </a:effectLst>
              </a:rPr>
              <a:t>Does not…</a:t>
            </a:r>
          </a:p>
        </p:txBody>
      </p:sp>
      <p:sp>
        <p:nvSpPr>
          <p:cNvPr id="12" name="Rectangle 11">
            <a:extLst>
              <a:ext uri="{FF2B5EF4-FFF2-40B4-BE49-F238E27FC236}">
                <a16:creationId xmlns:a16="http://schemas.microsoft.com/office/drawing/2014/main" id="{A79D2A59-01BA-4F15-8DBA-A55DB27ABD9D}"/>
              </a:ext>
            </a:extLst>
          </p:cNvPr>
          <p:cNvSpPr/>
          <p:nvPr/>
        </p:nvSpPr>
        <p:spPr>
          <a:xfrm>
            <a:off x="6023813" y="5462120"/>
            <a:ext cx="5777543" cy="769441"/>
          </a:xfrm>
          <a:prstGeom prst="rect">
            <a:avLst/>
          </a:prstGeom>
          <a:noFill/>
        </p:spPr>
        <p:txBody>
          <a:bodyPr wrap="none" lIns="91440" tIns="45720" rIns="91440" bIns="45720">
            <a:spAutoFit/>
          </a:bodyPr>
          <a:lstStyle/>
          <a:p>
            <a:pPr algn="ctr"/>
            <a:r>
              <a:rPr lang="en-US" sz="4400" b="0" cap="none" spc="0" dirty="0">
                <a:ln w="0"/>
                <a:solidFill>
                  <a:schemeClr val="accent1"/>
                </a:solidFill>
                <a:effectLst>
                  <a:outerShdw blurRad="38100" dist="25400" dir="5400000" algn="ctr" rotWithShape="0">
                    <a:srgbClr val="6E747A">
                      <a:alpha val="43000"/>
                    </a:srgbClr>
                  </a:outerShdw>
                </a:effectLst>
              </a:rPr>
              <a:t>Significantly influences…</a:t>
            </a:r>
          </a:p>
        </p:txBody>
      </p:sp>
    </p:spTree>
    <p:extLst>
      <p:ext uri="{BB962C8B-B14F-4D97-AF65-F5344CB8AC3E}">
        <p14:creationId xmlns:p14="http://schemas.microsoft.com/office/powerpoint/2010/main" val="27255139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916CDD-B3A9-4F06-B561-0FE424794936}"/>
              </a:ext>
            </a:extLst>
          </p:cNvPr>
          <p:cNvSpPr>
            <a:spLocks noGrp="1"/>
          </p:cNvSpPr>
          <p:nvPr>
            <p:ph type="ctrTitle"/>
          </p:nvPr>
        </p:nvSpPr>
        <p:spPr>
          <a:xfrm>
            <a:off x="1270155" y="1483518"/>
            <a:ext cx="6247721" cy="2204815"/>
          </a:xfrm>
        </p:spPr>
        <p:txBody>
          <a:bodyPr>
            <a:normAutofit/>
          </a:bodyPr>
          <a:lstStyle/>
          <a:p>
            <a:pPr algn="l"/>
            <a:r>
              <a:rPr lang="en-US" dirty="0"/>
              <a:t>Recommendations</a:t>
            </a:r>
          </a:p>
        </p:txBody>
      </p:sp>
    </p:spTree>
    <p:custDataLst>
      <p:tags r:id="rId1"/>
    </p:custDataLst>
    <p:extLst>
      <p:ext uri="{BB962C8B-B14F-4D97-AF65-F5344CB8AC3E}">
        <p14:creationId xmlns:p14="http://schemas.microsoft.com/office/powerpoint/2010/main" val="332900940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7DBCA-942F-4105-9ADB-22B887E1A5A4}"/>
              </a:ext>
            </a:extLst>
          </p:cNvPr>
          <p:cNvSpPr>
            <a:spLocks noGrp="1"/>
          </p:cNvSpPr>
          <p:nvPr>
            <p:ph type="title"/>
          </p:nvPr>
        </p:nvSpPr>
        <p:spPr/>
        <p:txBody>
          <a:bodyPr/>
          <a:lstStyle/>
          <a:p>
            <a:r>
              <a:rPr lang="en-US" dirty="0"/>
              <a:t>POSSIBLE RECOMMENDATIONS</a:t>
            </a:r>
          </a:p>
        </p:txBody>
      </p:sp>
      <p:sp>
        <p:nvSpPr>
          <p:cNvPr id="3" name="Content Placeholder 2">
            <a:extLst>
              <a:ext uri="{FF2B5EF4-FFF2-40B4-BE49-F238E27FC236}">
                <a16:creationId xmlns:a16="http://schemas.microsoft.com/office/drawing/2014/main" id="{7E9C9620-2A02-4A51-A492-6E240D7D7FA8}"/>
              </a:ext>
            </a:extLst>
          </p:cNvPr>
          <p:cNvSpPr>
            <a:spLocks noGrp="1"/>
          </p:cNvSpPr>
          <p:nvPr>
            <p:ph sz="quarter" idx="13"/>
          </p:nvPr>
        </p:nvSpPr>
        <p:spPr>
          <a:xfrm>
            <a:off x="703912" y="2233327"/>
            <a:ext cx="5106026" cy="3424107"/>
          </a:xfrm>
        </p:spPr>
        <p:txBody>
          <a:bodyPr>
            <a:normAutofit/>
          </a:bodyPr>
          <a:lstStyle/>
          <a:p>
            <a:r>
              <a:rPr lang="en-US" sz="2400" dirty="0"/>
              <a:t>Short-term</a:t>
            </a:r>
          </a:p>
          <a:p>
            <a:pPr lvl="1"/>
            <a:r>
              <a:rPr lang="en-US" sz="2000" dirty="0"/>
              <a:t>Annual review of membership</a:t>
            </a:r>
          </a:p>
          <a:p>
            <a:pPr lvl="1"/>
            <a:r>
              <a:rPr lang="en-US" sz="2000" dirty="0"/>
              <a:t>Student advisory board and google groups</a:t>
            </a:r>
          </a:p>
          <a:p>
            <a:pPr lvl="1"/>
            <a:r>
              <a:rPr lang="en-US" sz="2000" dirty="0"/>
              <a:t>“get involved”</a:t>
            </a:r>
          </a:p>
          <a:p>
            <a:pPr lvl="1"/>
            <a:r>
              <a:rPr lang="en-US" sz="2000" dirty="0"/>
              <a:t>Networking and communication</a:t>
            </a:r>
          </a:p>
          <a:p>
            <a:pPr lvl="1"/>
            <a:r>
              <a:rPr lang="en-US" sz="2000" dirty="0"/>
              <a:t>Trial member site</a:t>
            </a:r>
          </a:p>
        </p:txBody>
      </p:sp>
      <p:sp>
        <p:nvSpPr>
          <p:cNvPr id="4" name="Content Placeholder 3">
            <a:extLst>
              <a:ext uri="{FF2B5EF4-FFF2-40B4-BE49-F238E27FC236}">
                <a16:creationId xmlns:a16="http://schemas.microsoft.com/office/drawing/2014/main" id="{5D9FEDB2-E24E-450E-899B-5BF33D891BE5}"/>
              </a:ext>
            </a:extLst>
          </p:cNvPr>
          <p:cNvSpPr>
            <a:spLocks noGrp="1"/>
          </p:cNvSpPr>
          <p:nvPr>
            <p:ph sz="quarter" idx="14"/>
          </p:nvPr>
        </p:nvSpPr>
        <p:spPr>
          <a:xfrm>
            <a:off x="6312108" y="2233327"/>
            <a:ext cx="5105400" cy="3424107"/>
          </a:xfrm>
        </p:spPr>
        <p:txBody>
          <a:bodyPr>
            <a:normAutofit/>
          </a:bodyPr>
          <a:lstStyle/>
          <a:p>
            <a:r>
              <a:rPr lang="en-US" sz="2400" dirty="0"/>
              <a:t>Long-term</a:t>
            </a:r>
          </a:p>
          <a:p>
            <a:pPr lvl="1"/>
            <a:r>
              <a:rPr lang="en-US" sz="2000" dirty="0"/>
              <a:t>Permanent member site</a:t>
            </a:r>
          </a:p>
          <a:p>
            <a:pPr lvl="1"/>
            <a:r>
              <a:rPr lang="en-US" sz="2000" dirty="0"/>
              <a:t>Publications????? What is our significant offering?</a:t>
            </a:r>
          </a:p>
        </p:txBody>
      </p:sp>
    </p:spTree>
    <p:custDataLst>
      <p:tags r:id="rId1"/>
    </p:custDataLst>
    <p:extLst>
      <p:ext uri="{BB962C8B-B14F-4D97-AF65-F5344CB8AC3E}">
        <p14:creationId xmlns:p14="http://schemas.microsoft.com/office/powerpoint/2010/main" val="204762085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ECD28-EB2F-4180-A0DC-AAB175AE5BE8}"/>
              </a:ext>
            </a:extLst>
          </p:cNvPr>
          <p:cNvSpPr>
            <a:spLocks noGrp="1"/>
          </p:cNvSpPr>
          <p:nvPr>
            <p:ph type="title"/>
          </p:nvPr>
        </p:nvSpPr>
        <p:spPr>
          <a:xfrm>
            <a:off x="913775" y="2463359"/>
            <a:ext cx="10364451" cy="1596177"/>
          </a:xfrm>
        </p:spPr>
        <p:txBody>
          <a:bodyPr>
            <a:normAutofit/>
          </a:bodyPr>
          <a:lstStyle/>
          <a:p>
            <a:r>
              <a:rPr lang="en-US" sz="6000" dirty="0"/>
              <a:t>Questions???</a:t>
            </a:r>
          </a:p>
        </p:txBody>
      </p:sp>
    </p:spTree>
    <p:custDataLst>
      <p:tags r:id="rId1"/>
    </p:custDataLst>
    <p:extLst>
      <p:ext uri="{BB962C8B-B14F-4D97-AF65-F5344CB8AC3E}">
        <p14:creationId xmlns:p14="http://schemas.microsoft.com/office/powerpoint/2010/main" val="226360259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B77B0A-41A1-428C-897D-2AEE4B4A56BD}"/>
              </a:ext>
            </a:extLst>
          </p:cNvPr>
          <p:cNvSpPr>
            <a:spLocks noGrp="1"/>
          </p:cNvSpPr>
          <p:nvPr>
            <p:ph type="title"/>
          </p:nvPr>
        </p:nvSpPr>
        <p:spPr>
          <a:xfrm>
            <a:off x="4465050" y="618517"/>
            <a:ext cx="6672886" cy="1596177"/>
          </a:xfrm>
        </p:spPr>
        <p:txBody>
          <a:bodyPr vert="horz" lIns="91440" tIns="45720" rIns="91440" bIns="45720" rtlCol="0" anchor="ctr">
            <a:normAutofit/>
          </a:bodyPr>
          <a:lstStyle/>
          <a:p>
            <a:r>
              <a:rPr lang="en-US" sz="3600" dirty="0"/>
              <a:t>Thank you</a:t>
            </a:r>
          </a:p>
        </p:txBody>
      </p:sp>
      <p:pic>
        <p:nvPicPr>
          <p:cNvPr id="6" name="Picture Placeholder 5" descr="Science Lab">
            <a:extLst>
              <a:ext uri="{FF2B5EF4-FFF2-40B4-BE49-F238E27FC236}">
                <a16:creationId xmlns:a16="http://schemas.microsoft.com/office/drawing/2014/main" id="{2543122C-30CE-4CD2-B15E-CA20AE39CC4D}"/>
              </a:ext>
            </a:extLst>
          </p:cNvPr>
          <p:cNvPicPr>
            <a:picLocks noGrp="1" noChangeAspect="1"/>
          </p:cNvPicPr>
          <p:nvPr>
            <p:ph type="pic" idx="1"/>
          </p:nvPr>
        </p:nvPicPr>
        <p:blipFill rotWithShape="1">
          <a:blip r:embed="rId4" cstate="email">
            <a:extLst>
              <a:ext uri="{28A0092B-C50C-407E-A947-70E740481C1C}">
                <a14:useLocalDpi xmlns:a14="http://schemas.microsoft.com/office/drawing/2010/main"/>
              </a:ext>
            </a:extLst>
          </a:blip>
          <a:srcRect l="37968" r="8188" b="2"/>
          <a:stretch/>
        </p:blipFill>
        <p:spPr>
          <a:xfrm>
            <a:off x="20" y="10"/>
            <a:ext cx="4024741" cy="6857990"/>
          </a:xfrm>
          <a:prstGeom prst="rect">
            <a:avLst/>
          </a:prstGeom>
        </p:spPr>
      </p:pic>
      <p:sp>
        <p:nvSpPr>
          <p:cNvPr id="4" name="Text Placeholder 3">
            <a:extLst>
              <a:ext uri="{FF2B5EF4-FFF2-40B4-BE49-F238E27FC236}">
                <a16:creationId xmlns:a16="http://schemas.microsoft.com/office/drawing/2014/main" id="{038BA689-20E2-4C6E-9788-5A871F3D197B}"/>
              </a:ext>
            </a:extLst>
          </p:cNvPr>
          <p:cNvSpPr>
            <a:spLocks noGrp="1"/>
          </p:cNvSpPr>
          <p:nvPr>
            <p:ph type="body" sz="half" idx="2"/>
          </p:nvPr>
        </p:nvSpPr>
        <p:spPr>
          <a:xfrm>
            <a:off x="4465048" y="2367092"/>
            <a:ext cx="6672887" cy="3424107"/>
          </a:xfrm>
        </p:spPr>
        <p:txBody>
          <a:bodyPr vert="horz" lIns="91440" tIns="45720" rIns="91440" bIns="45720" rtlCol="0">
            <a:normAutofit/>
          </a:bodyPr>
          <a:lstStyle/>
          <a:p>
            <a:pPr indent="-228600" algn="l">
              <a:buFont typeface="Arial" panose="020B0604020202020204" pitchFamily="34" charset="0"/>
              <a:buChar char="•"/>
            </a:pPr>
            <a:endParaRPr lang="en-US" dirty="0"/>
          </a:p>
        </p:txBody>
      </p:sp>
    </p:spTree>
    <p:custDataLst>
      <p:tags r:id="rId1"/>
    </p:custDataLst>
    <p:extLst>
      <p:ext uri="{BB962C8B-B14F-4D97-AF65-F5344CB8AC3E}">
        <p14:creationId xmlns:p14="http://schemas.microsoft.com/office/powerpoint/2010/main" val="2984610312"/>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bstract blurred public library with bookshelves">
            <a:extLst>
              <a:ext uri="{FF2B5EF4-FFF2-40B4-BE49-F238E27FC236}">
                <a16:creationId xmlns:a16="http://schemas.microsoft.com/office/drawing/2014/main" id="{64C1E7FF-8C28-4419-BF79-4463DB2180FF}"/>
              </a:ext>
            </a:extLst>
          </p:cNvPr>
          <p:cNvPicPr>
            <a:picLocks noChangeAspect="1"/>
          </p:cNvPicPr>
          <p:nvPr/>
        </p:nvPicPr>
        <p:blipFill rotWithShape="1">
          <a:blip r:embed="rId4">
            <a:alphaModFix amt="35000"/>
          </a:blip>
          <a:srcRect t="1310" b="14420"/>
          <a:stretch/>
        </p:blipFill>
        <p:spPr>
          <a:xfrm>
            <a:off x="20" y="-16922"/>
            <a:ext cx="12191980" cy="6857990"/>
          </a:xfrm>
          <a:prstGeom prst="rect">
            <a:avLst/>
          </a:prstGeom>
        </p:spPr>
      </p:pic>
      <p:sp>
        <p:nvSpPr>
          <p:cNvPr id="2" name="Title 1">
            <a:extLst>
              <a:ext uri="{FF2B5EF4-FFF2-40B4-BE49-F238E27FC236}">
                <a16:creationId xmlns:a16="http://schemas.microsoft.com/office/drawing/2014/main" id="{9099F0FF-1BB6-4DF5-881A-6DF4DBE0ABE4}"/>
              </a:ext>
            </a:extLst>
          </p:cNvPr>
          <p:cNvSpPr>
            <a:spLocks noGrp="1"/>
          </p:cNvSpPr>
          <p:nvPr>
            <p:ph type="title"/>
          </p:nvPr>
        </p:nvSpPr>
        <p:spPr>
          <a:xfrm>
            <a:off x="1751012" y="-108842"/>
            <a:ext cx="8689976" cy="2509213"/>
          </a:xfrm>
        </p:spPr>
        <p:txBody>
          <a:bodyPr vert="horz" lIns="91440" tIns="45720" rIns="91440" bIns="45720" rtlCol="0" anchor="b">
            <a:normAutofit/>
          </a:bodyPr>
          <a:lstStyle/>
          <a:p>
            <a:r>
              <a:rPr lang="en-US" sz="4800" dirty="0"/>
              <a:t>What is the needs assessment story?</a:t>
            </a:r>
          </a:p>
        </p:txBody>
      </p:sp>
      <p:pic>
        <p:nvPicPr>
          <p:cNvPr id="8" name="Picture 7" descr="Icon&#10;&#10;Description automatically generated">
            <a:extLst>
              <a:ext uri="{FF2B5EF4-FFF2-40B4-BE49-F238E27FC236}">
                <a16:creationId xmlns:a16="http://schemas.microsoft.com/office/drawing/2014/main" id="{9042386E-DAFF-458E-BC33-B89467B8DFC5}"/>
              </a:ext>
            </a:extLst>
          </p:cNvPr>
          <p:cNvPicPr>
            <a:picLocks noChangeAspect="1"/>
          </p:cNvPicPr>
          <p:nvPr/>
        </p:nvPicPr>
        <p:blipFill>
          <a:blip r:embed="rId5"/>
          <a:stretch>
            <a:fillRect/>
          </a:stretch>
        </p:blipFill>
        <p:spPr>
          <a:xfrm>
            <a:off x="413149" y="3238428"/>
            <a:ext cx="3972059" cy="272362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2" name="Picture 11" descr="Background pattern&#10;&#10;Description automatically generated">
            <a:extLst>
              <a:ext uri="{FF2B5EF4-FFF2-40B4-BE49-F238E27FC236}">
                <a16:creationId xmlns:a16="http://schemas.microsoft.com/office/drawing/2014/main" id="{617FF861-7B89-4FA9-B9E7-EEB8B1C3BE17}"/>
              </a:ext>
            </a:extLst>
          </p:cNvPr>
          <p:cNvPicPr>
            <a:picLocks noChangeAspect="1"/>
          </p:cNvPicPr>
          <p:nvPr/>
        </p:nvPicPr>
        <p:blipFill>
          <a:blip r:embed="rId6"/>
          <a:stretch>
            <a:fillRect/>
          </a:stretch>
        </p:blipFill>
        <p:spPr>
          <a:xfrm>
            <a:off x="4239414" y="2400371"/>
            <a:ext cx="2732468" cy="3840480"/>
          </a:xfrm>
          <a:prstGeom prst="rect">
            <a:avLst/>
          </a:prstGeom>
        </p:spPr>
      </p:pic>
      <p:sp>
        <p:nvSpPr>
          <p:cNvPr id="3" name="TextBox 2">
            <a:extLst>
              <a:ext uri="{FF2B5EF4-FFF2-40B4-BE49-F238E27FC236}">
                <a16:creationId xmlns:a16="http://schemas.microsoft.com/office/drawing/2014/main" id="{3D7FB327-0366-486B-8880-980EEBF71EBA}"/>
              </a:ext>
            </a:extLst>
          </p:cNvPr>
          <p:cNvSpPr txBox="1"/>
          <p:nvPr/>
        </p:nvSpPr>
        <p:spPr>
          <a:xfrm>
            <a:off x="7106355" y="2472471"/>
            <a:ext cx="4385733" cy="3970318"/>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marL="285750" indent="-285750">
              <a:buFont typeface="Arial" panose="020B0604020202020204" pitchFamily="34" charset="0"/>
              <a:buChar char="•"/>
            </a:pPr>
            <a:r>
              <a:rPr lang="en-US" sz="2800" dirty="0"/>
              <a:t>Partnered with ODU (for Lesia’s Masters) involving a program needs assessment </a:t>
            </a:r>
          </a:p>
          <a:p>
            <a:pPr marL="285750" indent="-285750">
              <a:buFont typeface="Arial" panose="020B0604020202020204" pitchFamily="34" charset="0"/>
              <a:buChar char="•"/>
            </a:pPr>
            <a:r>
              <a:rPr lang="en-US" sz="2800" dirty="0"/>
              <a:t>Reviewed previous surveys</a:t>
            </a:r>
          </a:p>
          <a:p>
            <a:pPr marL="285750" indent="-285750">
              <a:buFont typeface="Arial" panose="020B0604020202020204" pitchFamily="34" charset="0"/>
              <a:buChar char="•"/>
            </a:pPr>
            <a:r>
              <a:rPr lang="en-US" sz="2800" dirty="0"/>
              <a:t>Completed a 2021 Survey</a:t>
            </a:r>
          </a:p>
          <a:p>
            <a:pPr marL="285750" indent="-285750">
              <a:buFont typeface="Arial" panose="020B0604020202020204" pitchFamily="34" charset="0"/>
              <a:buChar char="•"/>
            </a:pPr>
            <a:r>
              <a:rPr lang="en-US" sz="2800" dirty="0"/>
              <a:t>Student Focus Group with POLY/PMSE Student Chapters</a:t>
            </a:r>
          </a:p>
          <a:p>
            <a:pPr marL="285750" indent="-285750">
              <a:buFont typeface="Arial" panose="020B0604020202020204" pitchFamily="34" charset="0"/>
              <a:buChar char="•"/>
            </a:pPr>
            <a:r>
              <a:rPr lang="en-US" sz="2800" dirty="0"/>
              <a:t>Staff Force Field Analysis</a:t>
            </a:r>
          </a:p>
        </p:txBody>
      </p:sp>
    </p:spTree>
    <p:custDataLst>
      <p:tags r:id="rId1"/>
    </p:custDataLst>
    <p:extLst>
      <p:ext uri="{BB962C8B-B14F-4D97-AF65-F5344CB8AC3E}">
        <p14:creationId xmlns:p14="http://schemas.microsoft.com/office/powerpoint/2010/main" val="117382518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Magnifying glass showing decling performance">
            <a:extLst>
              <a:ext uri="{FF2B5EF4-FFF2-40B4-BE49-F238E27FC236}">
                <a16:creationId xmlns:a16="http://schemas.microsoft.com/office/drawing/2014/main" id="{C7063C33-FCB4-4BF6-90B6-85BD7C4C78AE}"/>
              </a:ext>
            </a:extLst>
          </p:cNvPr>
          <p:cNvPicPr>
            <a:picLocks noChangeAspect="1"/>
          </p:cNvPicPr>
          <p:nvPr/>
        </p:nvPicPr>
        <p:blipFill rotWithShape="1">
          <a:blip r:embed="rId4">
            <a:alphaModFix amt="35000"/>
          </a:blip>
          <a:srcRect t="1632" b="14098"/>
          <a:stretch/>
        </p:blipFill>
        <p:spPr>
          <a:xfrm>
            <a:off x="20" y="10"/>
            <a:ext cx="12191980" cy="6857990"/>
          </a:xfrm>
          <a:prstGeom prst="rect">
            <a:avLst/>
          </a:prstGeom>
        </p:spPr>
      </p:pic>
      <p:sp>
        <p:nvSpPr>
          <p:cNvPr id="2" name="Title 1">
            <a:extLst>
              <a:ext uri="{FF2B5EF4-FFF2-40B4-BE49-F238E27FC236}">
                <a16:creationId xmlns:a16="http://schemas.microsoft.com/office/drawing/2014/main" id="{66252D92-035D-4443-BA60-3FBBA3154649}"/>
              </a:ext>
            </a:extLst>
          </p:cNvPr>
          <p:cNvSpPr>
            <a:spLocks noGrp="1"/>
          </p:cNvSpPr>
          <p:nvPr>
            <p:ph type="ctrTitle"/>
          </p:nvPr>
        </p:nvSpPr>
        <p:spPr/>
        <p:txBody>
          <a:bodyPr>
            <a:normAutofit/>
          </a:bodyPr>
          <a:lstStyle/>
          <a:p>
            <a:r>
              <a:rPr lang="en-US" dirty="0"/>
              <a:t>Performance</a:t>
            </a:r>
            <a:br>
              <a:rPr lang="en-US" dirty="0"/>
            </a:br>
            <a:r>
              <a:rPr lang="en-US" dirty="0"/>
              <a:t>gap</a:t>
            </a:r>
          </a:p>
        </p:txBody>
      </p:sp>
      <p:sp>
        <p:nvSpPr>
          <p:cNvPr id="3" name="Subtitle 2">
            <a:extLst>
              <a:ext uri="{FF2B5EF4-FFF2-40B4-BE49-F238E27FC236}">
                <a16:creationId xmlns:a16="http://schemas.microsoft.com/office/drawing/2014/main" id="{E8AAC8C5-55EB-408E-A885-7827BB24F68F}"/>
              </a:ext>
            </a:extLst>
          </p:cNvPr>
          <p:cNvSpPr>
            <a:spLocks noGrp="1"/>
          </p:cNvSpPr>
          <p:nvPr>
            <p:ph type="subTitle" idx="1"/>
          </p:nvPr>
        </p:nvSpPr>
        <p:spPr>
          <a:xfrm>
            <a:off x="1273629" y="3886200"/>
            <a:ext cx="9731828" cy="1371599"/>
          </a:xfrm>
        </p:spPr>
        <p:txBody>
          <a:bodyPr>
            <a:noAutofit/>
          </a:bodyPr>
          <a:lstStyle/>
          <a:p>
            <a:endParaRPr lang="en-US" sz="2800" dirty="0">
              <a:solidFill>
                <a:schemeClr val="tx1">
                  <a:lumMod val="65000"/>
                  <a:lumOff val="35000"/>
                </a:schemeClr>
              </a:solidFill>
            </a:endParaRPr>
          </a:p>
          <a:p>
            <a:r>
              <a:rPr lang="en-US" sz="2800" dirty="0">
                <a:solidFill>
                  <a:schemeClr val="tx1">
                    <a:lumMod val="65000"/>
                    <a:lumOff val="35000"/>
                  </a:schemeClr>
                </a:solidFill>
              </a:rPr>
              <a:t>Deficit in membership &amp; Lack of membership retention</a:t>
            </a:r>
          </a:p>
        </p:txBody>
      </p:sp>
    </p:spTree>
    <p:custDataLst>
      <p:tags r:id="rId1"/>
    </p:custDataLst>
    <p:extLst>
      <p:ext uri="{BB962C8B-B14F-4D97-AF65-F5344CB8AC3E}">
        <p14:creationId xmlns:p14="http://schemas.microsoft.com/office/powerpoint/2010/main" val="917195473"/>
      </p:ext>
    </p:extLst>
  </p:cSld>
  <p:clrMapOvr>
    <a:overrideClrMapping bg1="dk1" tx1="lt1" bg2="dk2" tx2="lt2" accent1="accent1" accent2="accent2" accent3="accent3" accent4="accent4" accent5="accent5" accent6="accent6" hlink="hlink" folHlink="folHlink"/>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700"/>
                                        <p:tgtEl>
                                          <p:spTgt spid="3">
                                            <p:txEl>
                                              <p:pRg st="1" end="1"/>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A1198-1EA2-4149-8ACF-907F46768D0B}"/>
              </a:ext>
            </a:extLst>
          </p:cNvPr>
          <p:cNvSpPr>
            <a:spLocks noGrp="1"/>
          </p:cNvSpPr>
          <p:nvPr>
            <p:ph type="ctrTitle"/>
          </p:nvPr>
        </p:nvSpPr>
        <p:spPr>
          <a:xfrm>
            <a:off x="913775" y="1343377"/>
            <a:ext cx="4860492" cy="3930297"/>
          </a:xfrm>
        </p:spPr>
        <p:txBody>
          <a:bodyPr anchor="ctr">
            <a:normAutofit/>
          </a:bodyPr>
          <a:lstStyle/>
          <a:p>
            <a:r>
              <a:rPr lang="en-US" dirty="0"/>
              <a:t>Findings</a:t>
            </a:r>
            <a:br>
              <a:rPr lang="en-US" dirty="0"/>
            </a:br>
            <a:r>
              <a:rPr lang="en-US" dirty="0"/>
              <a:t>&amp;</a:t>
            </a:r>
            <a:br>
              <a:rPr lang="en-US" dirty="0"/>
            </a:br>
            <a:r>
              <a:rPr lang="en-US" dirty="0"/>
              <a:t>Prioritization of findings</a:t>
            </a:r>
          </a:p>
        </p:txBody>
      </p:sp>
      <p:grpSp>
        <p:nvGrpSpPr>
          <p:cNvPr id="11" name="Group 10">
            <a:extLst>
              <a:ext uri="{FF2B5EF4-FFF2-40B4-BE49-F238E27FC236}">
                <a16:creationId xmlns:a16="http://schemas.microsoft.com/office/drawing/2014/main" id="{85E9AB0F-E18F-4B3B-95F2-EEC4F58957E6}"/>
              </a:ext>
            </a:extLst>
          </p:cNvPr>
          <p:cNvGrpSpPr/>
          <p:nvPr/>
        </p:nvGrpSpPr>
        <p:grpSpPr>
          <a:xfrm>
            <a:off x="6017934" y="543622"/>
            <a:ext cx="3384212" cy="5014361"/>
            <a:chOff x="7000068" y="1177211"/>
            <a:chExt cx="3384212" cy="5014361"/>
          </a:xfrm>
        </p:grpSpPr>
        <p:sp>
          <p:nvSpPr>
            <p:cNvPr id="3" name="Rectangle: Rounded Corners 2">
              <a:extLst>
                <a:ext uri="{FF2B5EF4-FFF2-40B4-BE49-F238E27FC236}">
                  <a16:creationId xmlns:a16="http://schemas.microsoft.com/office/drawing/2014/main" id="{6FE5A955-6B45-42DB-AE57-3EC8F30EA5DB}"/>
                </a:ext>
              </a:extLst>
            </p:cNvPr>
            <p:cNvSpPr/>
            <p:nvPr/>
          </p:nvSpPr>
          <p:spPr>
            <a:xfrm>
              <a:off x="7032152" y="1177211"/>
              <a:ext cx="3352128" cy="499031"/>
            </a:xfrm>
            <a:prstGeom prst="roundRect">
              <a:avLst>
                <a:gd name="adj" fmla="val 10000"/>
              </a:avLst>
            </a:prstGeom>
          </p:spPr>
          <p:style>
            <a:lnRef idx="0">
              <a:schemeClr val="lt1">
                <a:alpha val="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p:style>
          <p:txBody>
            <a:bodyPr anchor="ctr"/>
            <a:lstStyle/>
            <a:p>
              <a:pPr algn="ctr"/>
              <a:r>
                <a:rPr lang="en-US" sz="2000" b="1" dirty="0">
                  <a:solidFill>
                    <a:sysClr val="windowText" lastClr="000000"/>
                  </a:solidFill>
                </a:rPr>
                <a:t>Monitor Member Drop-off</a:t>
              </a:r>
            </a:p>
          </p:txBody>
        </p:sp>
        <p:sp>
          <p:nvSpPr>
            <p:cNvPr id="4" name="Rectangle: Rounded Corners 3">
              <a:extLst>
                <a:ext uri="{FF2B5EF4-FFF2-40B4-BE49-F238E27FC236}">
                  <a16:creationId xmlns:a16="http://schemas.microsoft.com/office/drawing/2014/main" id="{F0FBD256-A623-4A5E-B016-5906FF595FF5}"/>
                </a:ext>
              </a:extLst>
            </p:cNvPr>
            <p:cNvSpPr/>
            <p:nvPr/>
          </p:nvSpPr>
          <p:spPr>
            <a:xfrm>
              <a:off x="7000068" y="1863481"/>
              <a:ext cx="3352128" cy="499032"/>
            </a:xfrm>
            <a:prstGeom prst="roundRect">
              <a:avLst>
                <a:gd name="adj" fmla="val 10000"/>
              </a:avLst>
            </a:prstGeom>
          </p:spPr>
          <p:style>
            <a:lnRef idx="0">
              <a:schemeClr val="lt1">
                <a:alpha val="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p:style>
          <p:txBody>
            <a:bodyPr anchor="ctr"/>
            <a:lstStyle/>
            <a:p>
              <a:pPr algn="ctr"/>
              <a:r>
                <a:rPr lang="en-US" sz="2000" b="1" dirty="0">
                  <a:solidFill>
                    <a:sysClr val="windowText" lastClr="000000"/>
                  </a:solidFill>
                </a:rPr>
                <a:t>Governance</a:t>
              </a:r>
            </a:p>
          </p:txBody>
        </p:sp>
        <p:sp>
          <p:nvSpPr>
            <p:cNvPr id="5" name="Rectangle: Rounded Corners 4">
              <a:extLst>
                <a:ext uri="{FF2B5EF4-FFF2-40B4-BE49-F238E27FC236}">
                  <a16:creationId xmlns:a16="http://schemas.microsoft.com/office/drawing/2014/main" id="{E80BA40E-ED90-4A9F-B246-0A088037FE26}"/>
                </a:ext>
              </a:extLst>
            </p:cNvPr>
            <p:cNvSpPr/>
            <p:nvPr/>
          </p:nvSpPr>
          <p:spPr>
            <a:xfrm>
              <a:off x="7000068" y="2505534"/>
              <a:ext cx="3352128" cy="499032"/>
            </a:xfrm>
            <a:prstGeom prst="roundRect">
              <a:avLst>
                <a:gd name="adj" fmla="val 10000"/>
              </a:avLst>
            </a:prstGeom>
          </p:spPr>
          <p:style>
            <a:lnRef idx="0">
              <a:schemeClr val="lt1">
                <a:alpha val="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p:style>
          <p:txBody>
            <a:bodyPr/>
            <a:lstStyle/>
            <a:p>
              <a:pPr algn="ctr"/>
              <a:r>
                <a:rPr lang="en-US" sz="2000" b="1" dirty="0">
                  <a:solidFill>
                    <a:sysClr val="windowText" lastClr="000000"/>
                  </a:solidFill>
                </a:rPr>
                <a:t>Student Matters</a:t>
              </a:r>
            </a:p>
          </p:txBody>
        </p:sp>
        <p:sp>
          <p:nvSpPr>
            <p:cNvPr id="6" name="Rectangle: Rounded Corners 5">
              <a:extLst>
                <a:ext uri="{FF2B5EF4-FFF2-40B4-BE49-F238E27FC236}">
                  <a16:creationId xmlns:a16="http://schemas.microsoft.com/office/drawing/2014/main" id="{CB78A4D5-C6AE-4455-AF61-815D8E8D2E18}"/>
                </a:ext>
              </a:extLst>
            </p:cNvPr>
            <p:cNvSpPr/>
            <p:nvPr/>
          </p:nvSpPr>
          <p:spPr>
            <a:xfrm>
              <a:off x="7019715" y="3151005"/>
              <a:ext cx="3352128" cy="499032"/>
            </a:xfrm>
            <a:prstGeom prst="roundRect">
              <a:avLst>
                <a:gd name="adj" fmla="val 10000"/>
              </a:avLst>
            </a:prstGeom>
          </p:spPr>
          <p:style>
            <a:lnRef idx="0">
              <a:schemeClr val="lt1">
                <a:alpha val="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p:style>
          <p:txBody>
            <a:bodyPr anchor="ctr"/>
            <a:lstStyle/>
            <a:p>
              <a:pPr algn="ctr"/>
              <a:r>
                <a:rPr lang="en-US" sz="2000" b="1" dirty="0">
                  <a:solidFill>
                    <a:sysClr val="windowText" lastClr="000000"/>
                  </a:solidFill>
                </a:rPr>
                <a:t>Summary of Benefits</a:t>
              </a:r>
            </a:p>
          </p:txBody>
        </p:sp>
        <p:sp>
          <p:nvSpPr>
            <p:cNvPr id="7" name="Rectangle: Rounded Corners 6">
              <a:extLst>
                <a:ext uri="{FF2B5EF4-FFF2-40B4-BE49-F238E27FC236}">
                  <a16:creationId xmlns:a16="http://schemas.microsoft.com/office/drawing/2014/main" id="{270634FB-9EF4-4987-BF47-5C68EBAEAD9E}"/>
                </a:ext>
              </a:extLst>
            </p:cNvPr>
            <p:cNvSpPr/>
            <p:nvPr/>
          </p:nvSpPr>
          <p:spPr>
            <a:xfrm>
              <a:off x="7000068" y="3793058"/>
              <a:ext cx="3352128" cy="499031"/>
            </a:xfrm>
            <a:prstGeom prst="roundRect">
              <a:avLst>
                <a:gd name="adj" fmla="val 10000"/>
              </a:avLst>
            </a:prstGeom>
          </p:spPr>
          <p:style>
            <a:lnRef idx="0">
              <a:schemeClr val="lt1">
                <a:alpha val="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p:style>
          <p:txBody>
            <a:bodyPr anchor="ctr"/>
            <a:lstStyle/>
            <a:p>
              <a:pPr algn="ctr"/>
              <a:r>
                <a:rPr lang="en-US" sz="2000" b="1" dirty="0">
                  <a:solidFill>
                    <a:sysClr val="windowText" lastClr="000000"/>
                  </a:solidFill>
                </a:rPr>
                <a:t>Publications</a:t>
              </a:r>
            </a:p>
          </p:txBody>
        </p:sp>
        <p:sp>
          <p:nvSpPr>
            <p:cNvPr id="8" name="Rectangle: Rounded Corners 7">
              <a:extLst>
                <a:ext uri="{FF2B5EF4-FFF2-40B4-BE49-F238E27FC236}">
                  <a16:creationId xmlns:a16="http://schemas.microsoft.com/office/drawing/2014/main" id="{93024ABC-46C2-4252-904E-E3E7BADF6425}"/>
                </a:ext>
              </a:extLst>
            </p:cNvPr>
            <p:cNvSpPr/>
            <p:nvPr/>
          </p:nvSpPr>
          <p:spPr>
            <a:xfrm>
              <a:off x="7000068" y="4444489"/>
              <a:ext cx="3352128" cy="499031"/>
            </a:xfrm>
            <a:prstGeom prst="roundRect">
              <a:avLst>
                <a:gd name="adj" fmla="val 10000"/>
              </a:avLst>
            </a:prstGeom>
          </p:spPr>
          <p:style>
            <a:lnRef idx="0">
              <a:schemeClr val="lt1">
                <a:alpha val="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p:style>
          <p:txBody>
            <a:bodyPr anchor="ctr"/>
            <a:lstStyle/>
            <a:p>
              <a:pPr algn="ctr"/>
              <a:r>
                <a:rPr lang="en-US" sz="2000" b="1" dirty="0">
                  <a:solidFill>
                    <a:sysClr val="windowText" lastClr="000000"/>
                  </a:solidFill>
                </a:rPr>
                <a:t>Connections to ACS Mtg</a:t>
              </a:r>
            </a:p>
          </p:txBody>
        </p:sp>
        <p:sp>
          <p:nvSpPr>
            <p:cNvPr id="9" name="Rectangle: Rounded Corners 8">
              <a:extLst>
                <a:ext uri="{FF2B5EF4-FFF2-40B4-BE49-F238E27FC236}">
                  <a16:creationId xmlns:a16="http://schemas.microsoft.com/office/drawing/2014/main" id="{D36EE6B2-675F-45EA-AA79-5D9D36CC4A96}"/>
                </a:ext>
              </a:extLst>
            </p:cNvPr>
            <p:cNvSpPr/>
            <p:nvPr/>
          </p:nvSpPr>
          <p:spPr>
            <a:xfrm>
              <a:off x="7000068" y="5065556"/>
              <a:ext cx="3352128" cy="499031"/>
            </a:xfrm>
            <a:prstGeom prst="roundRect">
              <a:avLst>
                <a:gd name="adj" fmla="val 10000"/>
              </a:avLst>
            </a:prstGeom>
          </p:spPr>
          <p:style>
            <a:lnRef idx="0">
              <a:schemeClr val="lt1">
                <a:alpha val="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p:style>
          <p:txBody>
            <a:bodyPr anchor="ctr"/>
            <a:lstStyle/>
            <a:p>
              <a:pPr algn="ctr"/>
              <a:r>
                <a:rPr lang="en-US" sz="2000" b="1" dirty="0">
                  <a:solidFill>
                    <a:sysClr val="windowText" lastClr="000000"/>
                  </a:solidFill>
                </a:rPr>
                <a:t>Communication</a:t>
              </a:r>
            </a:p>
          </p:txBody>
        </p:sp>
        <p:sp>
          <p:nvSpPr>
            <p:cNvPr id="10" name="Rectangle: Rounded Corners 9">
              <a:extLst>
                <a:ext uri="{FF2B5EF4-FFF2-40B4-BE49-F238E27FC236}">
                  <a16:creationId xmlns:a16="http://schemas.microsoft.com/office/drawing/2014/main" id="{513FD18A-1080-435F-B5F5-93198A57498D}"/>
                </a:ext>
              </a:extLst>
            </p:cNvPr>
            <p:cNvSpPr/>
            <p:nvPr/>
          </p:nvSpPr>
          <p:spPr>
            <a:xfrm>
              <a:off x="7000068" y="5692541"/>
              <a:ext cx="3352128" cy="499031"/>
            </a:xfrm>
            <a:prstGeom prst="roundRect">
              <a:avLst>
                <a:gd name="adj" fmla="val 10000"/>
              </a:avLst>
            </a:prstGeom>
          </p:spPr>
          <p:style>
            <a:lnRef idx="0">
              <a:schemeClr val="lt1">
                <a:alpha val="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p:style>
          <p:txBody>
            <a:bodyPr anchor="ctr"/>
            <a:lstStyle/>
            <a:p>
              <a:pPr algn="ctr"/>
              <a:r>
                <a:rPr lang="en-US" sz="2000" b="1" dirty="0">
                  <a:solidFill>
                    <a:sysClr val="windowText" lastClr="000000"/>
                  </a:solidFill>
                </a:rPr>
                <a:t>Networking</a:t>
              </a:r>
            </a:p>
          </p:txBody>
        </p:sp>
      </p:grpSp>
      <p:sp>
        <p:nvSpPr>
          <p:cNvPr id="12" name="Rectangle 11">
            <a:extLst>
              <a:ext uri="{FF2B5EF4-FFF2-40B4-BE49-F238E27FC236}">
                <a16:creationId xmlns:a16="http://schemas.microsoft.com/office/drawing/2014/main" id="{5E1C0D20-074E-4473-A26D-9AFAF8B59FAF}"/>
              </a:ext>
            </a:extLst>
          </p:cNvPr>
          <p:cNvSpPr/>
          <p:nvPr/>
        </p:nvSpPr>
        <p:spPr>
          <a:xfrm>
            <a:off x="4273082" y="6211669"/>
            <a:ext cx="5248873" cy="646331"/>
          </a:xfrm>
          <a:prstGeom prst="rect">
            <a:avLst/>
          </a:prstGeom>
          <a:noFill/>
        </p:spPr>
        <p:txBody>
          <a:bodyPr wrap="none" lIns="91440" tIns="45720" rIns="91440" bIns="45720">
            <a:spAutoFit/>
          </a:bodyPr>
          <a:lstStyle/>
          <a:p>
            <a:pPr algn="ctr"/>
            <a:r>
              <a:rPr lang="en-US" sz="3600" b="0" cap="none" spc="0" dirty="0">
                <a:ln w="0"/>
                <a:solidFill>
                  <a:srgbClr val="44BA98"/>
                </a:solidFill>
                <a:effectLst>
                  <a:outerShdw blurRad="38100" dist="25400" dir="5400000" algn="ctr" rotWithShape="0">
                    <a:srgbClr val="6E747A">
                      <a:alpha val="43000"/>
                    </a:srgbClr>
                  </a:outerShdw>
                </a:effectLst>
              </a:rPr>
              <a:t>… and other considerations</a:t>
            </a:r>
          </a:p>
        </p:txBody>
      </p:sp>
    </p:spTree>
    <p:custDataLst>
      <p:tags r:id="rId1"/>
    </p:custDataLst>
    <p:extLst>
      <p:ext uri="{BB962C8B-B14F-4D97-AF65-F5344CB8AC3E}">
        <p14:creationId xmlns:p14="http://schemas.microsoft.com/office/powerpoint/2010/main" val="326813198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2">
            <a:extLst>
              <a:ext uri="{FF2B5EF4-FFF2-40B4-BE49-F238E27FC236}">
                <a16:creationId xmlns:a16="http://schemas.microsoft.com/office/drawing/2014/main" id="{467DDFF4-7652-4478-8456-9E15719F9A8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mt="4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A32114A9-3C44-4032-81D3-F8424CC5719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4" name="Rectangle 13">
            <a:extLst>
              <a:ext uri="{FF2B5EF4-FFF2-40B4-BE49-F238E27FC236}">
                <a16:creationId xmlns:a16="http://schemas.microsoft.com/office/drawing/2014/main" id="{10C6A8B7-8F11-4391-846B-BB2A2DE1EE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2">
            <a:extLst>
              <a:ext uri="{FF2B5EF4-FFF2-40B4-BE49-F238E27FC236}">
                <a16:creationId xmlns:a16="http://schemas.microsoft.com/office/drawing/2014/main" id="{A44D924E-8BE7-4761-BFB6-DA841EFC95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mt="4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a16="http://schemas.microsoft.com/office/drawing/2014/main" id="{BAF39E5B-9027-415A-8852-7CDAF9E24D9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Content Placeholder 4">
            <a:extLst>
              <a:ext uri="{FF2B5EF4-FFF2-40B4-BE49-F238E27FC236}">
                <a16:creationId xmlns:a16="http://schemas.microsoft.com/office/drawing/2014/main" id="{CB7513DC-1C15-420B-9BD4-55561DCC0A83}"/>
              </a:ext>
            </a:extLst>
          </p:cNvPr>
          <p:cNvPicPr>
            <a:picLocks noGrp="1" noChangeAspect="1"/>
          </p:cNvPicPr>
          <p:nvPr>
            <p:ph idx="1"/>
          </p:nvPr>
        </p:nvPicPr>
        <p:blipFill>
          <a:blip r:embed="rId6"/>
          <a:stretch>
            <a:fillRect/>
          </a:stretch>
        </p:blipFill>
        <p:spPr>
          <a:xfrm>
            <a:off x="960120" y="2220507"/>
            <a:ext cx="6002432" cy="3601460"/>
          </a:xfrm>
          <a:prstGeom prst="roundRect">
            <a:avLst>
              <a:gd name="adj" fmla="val 5301"/>
            </a:avLst>
          </a:prstGeom>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sp>
        <p:nvSpPr>
          <p:cNvPr id="2" name="Title 1">
            <a:extLst>
              <a:ext uri="{FF2B5EF4-FFF2-40B4-BE49-F238E27FC236}">
                <a16:creationId xmlns:a16="http://schemas.microsoft.com/office/drawing/2014/main" id="{5F3F6C66-D6D7-4A72-9928-967AEA400766}"/>
              </a:ext>
            </a:extLst>
          </p:cNvPr>
          <p:cNvSpPr>
            <a:spLocks noGrp="1"/>
          </p:cNvSpPr>
          <p:nvPr>
            <p:ph type="title"/>
          </p:nvPr>
        </p:nvSpPr>
        <p:spPr>
          <a:xfrm>
            <a:off x="6557610" y="714847"/>
            <a:ext cx="5273666" cy="1322497"/>
          </a:xfrm>
        </p:spPr>
        <p:txBody>
          <a:bodyPr vert="horz" lIns="91440" tIns="45720" rIns="91440" bIns="45720" rtlCol="0" anchor="b">
            <a:normAutofit fontScale="90000"/>
          </a:bodyPr>
          <a:lstStyle/>
          <a:p>
            <a:r>
              <a:rPr lang="en-US" sz="4800" dirty="0"/>
              <a:t>Member </a:t>
            </a:r>
            <a:br>
              <a:rPr lang="en-US" sz="4800" dirty="0"/>
            </a:br>
            <a:r>
              <a:rPr lang="en-US" sz="4800" dirty="0"/>
              <a:t>Drop-off</a:t>
            </a:r>
          </a:p>
        </p:txBody>
      </p:sp>
      <p:sp>
        <p:nvSpPr>
          <p:cNvPr id="3" name="TextBox 2">
            <a:extLst>
              <a:ext uri="{FF2B5EF4-FFF2-40B4-BE49-F238E27FC236}">
                <a16:creationId xmlns:a16="http://schemas.microsoft.com/office/drawing/2014/main" id="{67FD27F4-F626-4EE5-9187-DC56F0825037}"/>
              </a:ext>
            </a:extLst>
          </p:cNvPr>
          <p:cNvSpPr txBox="1"/>
          <p:nvPr/>
        </p:nvSpPr>
        <p:spPr>
          <a:xfrm>
            <a:off x="7269480" y="2423160"/>
            <a:ext cx="4396740" cy="1815882"/>
          </a:xfrm>
          <a:prstGeom prst="rect">
            <a:avLst/>
          </a:prstGeom>
          <a:noFill/>
        </p:spPr>
        <p:txBody>
          <a:bodyPr wrap="square" rtlCol="0">
            <a:spAutoFit/>
          </a:bodyPr>
          <a:lstStyle/>
          <a:p>
            <a:pPr marL="285750" indent="-285750">
              <a:buFont typeface="Arial" panose="020B0604020202020204" pitchFamily="34" charset="0"/>
              <a:buChar char="•"/>
            </a:pPr>
            <a:r>
              <a:rPr lang="en-US" sz="2800" dirty="0"/>
              <a:t>5,100 unique individuals dropped in 5 years</a:t>
            </a:r>
          </a:p>
          <a:p>
            <a:pPr marL="285750" indent="-285750">
              <a:buFont typeface="Arial" panose="020B0604020202020204" pitchFamily="34" charset="0"/>
              <a:buChar char="•"/>
            </a:pPr>
            <a:r>
              <a:rPr lang="en-US" sz="2800" dirty="0"/>
              <a:t>Review lists annually for inviting individuals back</a:t>
            </a:r>
          </a:p>
        </p:txBody>
      </p:sp>
      <p:sp>
        <p:nvSpPr>
          <p:cNvPr id="4" name="Rectangle 3">
            <a:extLst>
              <a:ext uri="{FF2B5EF4-FFF2-40B4-BE49-F238E27FC236}">
                <a16:creationId xmlns:a16="http://schemas.microsoft.com/office/drawing/2014/main" id="{2B77C4BA-777B-46A7-B164-76E0F231AFFC}"/>
              </a:ext>
            </a:extLst>
          </p:cNvPr>
          <p:cNvSpPr/>
          <p:nvPr/>
        </p:nvSpPr>
        <p:spPr>
          <a:xfrm>
            <a:off x="2073904" y="1301310"/>
            <a:ext cx="3802452" cy="923330"/>
          </a:xfrm>
          <a:prstGeom prst="rect">
            <a:avLst/>
          </a:prstGeom>
          <a:noFill/>
        </p:spPr>
        <p:txBody>
          <a:bodyPr wrap="none" lIns="91440" tIns="45720" rIns="91440" bIns="45720">
            <a:spAutoFit/>
          </a:bodyPr>
          <a:lstStyle/>
          <a:p>
            <a:pPr algn="ctr"/>
            <a:r>
              <a:rPr lang="en-US" sz="5400" i="1" dirty="0">
                <a:ln w="0">
                  <a:solidFill>
                    <a:schemeClr val="accent4">
                      <a:lumMod val="75000"/>
                    </a:schemeClr>
                  </a:solidFill>
                </a:ln>
                <a:solidFill>
                  <a:schemeClr val="tx1">
                    <a:lumMod val="75000"/>
                  </a:schemeClr>
                </a:solidFill>
                <a:effectLst>
                  <a:outerShdw blurRad="38100" dist="19050" dir="2700000" algn="tl" rotWithShape="0">
                    <a:schemeClr val="dk1">
                      <a:alpha val="40000"/>
                    </a:schemeClr>
                  </a:outerShdw>
                </a:effectLst>
              </a:rPr>
              <a:t>5-Year Trend</a:t>
            </a:r>
          </a:p>
        </p:txBody>
      </p:sp>
    </p:spTree>
    <p:custDataLst>
      <p:tags r:id="rId1"/>
    </p:custDataLst>
    <p:extLst>
      <p:ext uri="{BB962C8B-B14F-4D97-AF65-F5344CB8AC3E}">
        <p14:creationId xmlns:p14="http://schemas.microsoft.com/office/powerpoint/2010/main" val="411277295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BCCBE-15B1-4666-B4A0-1C0A1FCF29A1}"/>
              </a:ext>
            </a:extLst>
          </p:cNvPr>
          <p:cNvSpPr>
            <a:spLocks noGrp="1"/>
          </p:cNvSpPr>
          <p:nvPr>
            <p:ph type="title"/>
          </p:nvPr>
        </p:nvSpPr>
        <p:spPr>
          <a:xfrm>
            <a:off x="6732585" y="584765"/>
            <a:ext cx="3742046" cy="608048"/>
          </a:xfrm>
        </p:spPr>
        <p:txBody>
          <a:bodyPr/>
          <a:lstStyle/>
          <a:p>
            <a:r>
              <a:rPr lang="en-US" dirty="0"/>
              <a:t>Governance</a:t>
            </a:r>
          </a:p>
        </p:txBody>
      </p:sp>
      <p:pic>
        <p:nvPicPr>
          <p:cNvPr id="5" name="Picture 4" descr="Diagram&#10;&#10;Description automatically generated with medium confidence">
            <a:extLst>
              <a:ext uri="{FF2B5EF4-FFF2-40B4-BE49-F238E27FC236}">
                <a16:creationId xmlns:a16="http://schemas.microsoft.com/office/drawing/2014/main" id="{B8787048-5EF0-40EF-A269-232DFE6299E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93107" y="584765"/>
            <a:ext cx="4766310" cy="317754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6" name="TextBox 5">
            <a:extLst>
              <a:ext uri="{FF2B5EF4-FFF2-40B4-BE49-F238E27FC236}">
                <a16:creationId xmlns:a16="http://schemas.microsoft.com/office/drawing/2014/main" id="{1A2C410B-8D63-4716-8A0F-780EAE2DFB65}"/>
              </a:ext>
            </a:extLst>
          </p:cNvPr>
          <p:cNvSpPr txBox="1"/>
          <p:nvPr/>
        </p:nvSpPr>
        <p:spPr>
          <a:xfrm>
            <a:off x="6467005" y="1647723"/>
            <a:ext cx="4396740" cy="1815882"/>
          </a:xfrm>
          <a:prstGeom prst="rect">
            <a:avLst/>
          </a:prstGeom>
          <a:noFill/>
        </p:spPr>
        <p:txBody>
          <a:bodyPr wrap="square" rtlCol="0">
            <a:spAutoFit/>
          </a:bodyPr>
          <a:lstStyle/>
          <a:p>
            <a:pPr marL="285750" indent="-285750">
              <a:buFont typeface="Arial" panose="020B0604020202020204" pitchFamily="34" charset="0"/>
              <a:buChar char="•"/>
            </a:pPr>
            <a:r>
              <a:rPr lang="en-US" sz="2800" dirty="0"/>
              <a:t>Members do not know how to get involved</a:t>
            </a:r>
          </a:p>
          <a:p>
            <a:pPr marL="285750" indent="-285750">
              <a:buFont typeface="Arial" panose="020B0604020202020204" pitchFamily="34" charset="0"/>
              <a:buChar char="•"/>
            </a:pPr>
            <a:r>
              <a:rPr lang="en-US" sz="2800" dirty="0"/>
              <a:t>Create a “get involved” button on POLY website</a:t>
            </a:r>
          </a:p>
        </p:txBody>
      </p:sp>
      <p:sp>
        <p:nvSpPr>
          <p:cNvPr id="3" name="TextBox 2">
            <a:extLst>
              <a:ext uri="{FF2B5EF4-FFF2-40B4-BE49-F238E27FC236}">
                <a16:creationId xmlns:a16="http://schemas.microsoft.com/office/drawing/2014/main" id="{466FF760-6BBA-4561-8B7B-C41825FF73FA}"/>
              </a:ext>
            </a:extLst>
          </p:cNvPr>
          <p:cNvSpPr txBox="1"/>
          <p:nvPr/>
        </p:nvSpPr>
        <p:spPr>
          <a:xfrm>
            <a:off x="527755" y="4566356"/>
            <a:ext cx="11136489" cy="1938992"/>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2400" dirty="0"/>
              <a:t>SURVEY COMMENTS: more networking opportunities to include new members and get more people involved… unclear how I could get more involved in POLY… Involvement with local ACS sections… Highlight avenues for all members to get involved…</a:t>
            </a:r>
            <a:r>
              <a:rPr lang="en-US" sz="2400" b="1" i="1" dirty="0"/>
              <a:t>Note about Student Focus Group</a:t>
            </a:r>
            <a:r>
              <a:rPr lang="en-US" sz="2400" dirty="0"/>
              <a:t>: They did not have a sense of what POLY/PMSE were all about and considered them as only a funding source.</a:t>
            </a:r>
          </a:p>
        </p:txBody>
      </p:sp>
    </p:spTree>
    <p:custDataLst>
      <p:tags r:id="rId1"/>
    </p:custDataLst>
    <p:extLst>
      <p:ext uri="{BB962C8B-B14F-4D97-AF65-F5344CB8AC3E}">
        <p14:creationId xmlns:p14="http://schemas.microsoft.com/office/powerpoint/2010/main" val="9602516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BCCBE-15B1-4666-B4A0-1C0A1FCF29A1}"/>
              </a:ext>
            </a:extLst>
          </p:cNvPr>
          <p:cNvSpPr>
            <a:spLocks noGrp="1"/>
          </p:cNvSpPr>
          <p:nvPr>
            <p:ph type="title"/>
          </p:nvPr>
        </p:nvSpPr>
        <p:spPr>
          <a:xfrm>
            <a:off x="6886472" y="1062477"/>
            <a:ext cx="3742046" cy="890243"/>
          </a:xfrm>
        </p:spPr>
        <p:txBody>
          <a:bodyPr/>
          <a:lstStyle/>
          <a:p>
            <a:r>
              <a:rPr lang="en-US" dirty="0"/>
              <a:t>Students</a:t>
            </a:r>
          </a:p>
        </p:txBody>
      </p:sp>
      <p:sp>
        <p:nvSpPr>
          <p:cNvPr id="6" name="TextBox 5">
            <a:extLst>
              <a:ext uri="{FF2B5EF4-FFF2-40B4-BE49-F238E27FC236}">
                <a16:creationId xmlns:a16="http://schemas.microsoft.com/office/drawing/2014/main" id="{1A2C410B-8D63-4716-8A0F-780EAE2DFB65}"/>
              </a:ext>
            </a:extLst>
          </p:cNvPr>
          <p:cNvSpPr txBox="1"/>
          <p:nvPr/>
        </p:nvSpPr>
        <p:spPr>
          <a:xfrm>
            <a:off x="6560820" y="2212180"/>
            <a:ext cx="5399758" cy="3539430"/>
          </a:xfrm>
          <a:prstGeom prst="rect">
            <a:avLst/>
          </a:prstGeom>
          <a:noFill/>
        </p:spPr>
        <p:txBody>
          <a:bodyPr wrap="square" rtlCol="0">
            <a:spAutoFit/>
          </a:bodyPr>
          <a:lstStyle/>
          <a:p>
            <a:pPr marL="285750" indent="-285750">
              <a:buFont typeface="Arial" panose="020B0604020202020204" pitchFamily="34" charset="0"/>
              <a:buChar char="•"/>
            </a:pPr>
            <a:r>
              <a:rPr lang="en-US" sz="2800" dirty="0"/>
              <a:t>Students want online community, jobs site, understanding of the organization</a:t>
            </a:r>
          </a:p>
          <a:p>
            <a:pPr marL="285750" indent="-285750">
              <a:buFont typeface="Arial" panose="020B0604020202020204" pitchFamily="34" charset="0"/>
              <a:buChar char="•"/>
            </a:pPr>
            <a:r>
              <a:rPr lang="en-US" sz="2800" dirty="0"/>
              <a:t>Create Google Group for Student Chapters (per their request), create student advisory board, publicize offerings</a:t>
            </a:r>
          </a:p>
          <a:p>
            <a:pPr marL="285750" indent="-285750">
              <a:buFont typeface="Arial" panose="020B0604020202020204" pitchFamily="34" charset="0"/>
              <a:buChar char="•"/>
            </a:pPr>
            <a:endParaRPr lang="en-US" sz="2800" dirty="0"/>
          </a:p>
        </p:txBody>
      </p:sp>
      <p:pic>
        <p:nvPicPr>
          <p:cNvPr id="7" name="Picture 6">
            <a:extLst>
              <a:ext uri="{FF2B5EF4-FFF2-40B4-BE49-F238E27FC236}">
                <a16:creationId xmlns:a16="http://schemas.microsoft.com/office/drawing/2014/main" id="{C5C28885-2DDC-47E6-87EA-D7A208B24B50}"/>
              </a:ext>
            </a:extLst>
          </p:cNvPr>
          <p:cNvPicPr/>
          <p:nvPr/>
        </p:nvPicPr>
        <p:blipFill>
          <a:blip r:embed="rId4" cstate="screen">
            <a:extLst>
              <a:ext uri="{28A0092B-C50C-407E-A947-70E740481C1C}">
                <a14:useLocalDpi xmlns:a14="http://schemas.microsoft.com/office/drawing/2010/main"/>
              </a:ext>
            </a:extLst>
          </a:blip>
          <a:stretch>
            <a:fillRect/>
          </a:stretch>
        </p:blipFill>
        <p:spPr>
          <a:xfrm>
            <a:off x="1036038" y="1062477"/>
            <a:ext cx="4808220" cy="283226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3" name="TextBox 2">
            <a:extLst>
              <a:ext uri="{FF2B5EF4-FFF2-40B4-BE49-F238E27FC236}">
                <a16:creationId xmlns:a16="http://schemas.microsoft.com/office/drawing/2014/main" id="{630E55D0-5F2D-4950-BABD-2B8D90D63D03}"/>
              </a:ext>
            </a:extLst>
          </p:cNvPr>
          <p:cNvSpPr txBox="1"/>
          <p:nvPr/>
        </p:nvSpPr>
        <p:spPr>
          <a:xfrm>
            <a:off x="299013" y="5349350"/>
            <a:ext cx="6784763" cy="1323439"/>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marL="342900" indent="-342900">
              <a:buFont typeface="Arial" panose="020B0604020202020204" pitchFamily="34" charset="0"/>
              <a:buChar char="•"/>
            </a:pPr>
            <a:r>
              <a:rPr lang="en-US" sz="2000" dirty="0"/>
              <a:t>Elizabeth Bright (3M) of Student Chapters expressed interest in POLY developing a Student Advisory Board and has discussed this with PMSE Rep Dan </a:t>
            </a:r>
            <a:r>
              <a:rPr lang="en-US" sz="2000" dirty="0" err="1"/>
              <a:t>Savin</a:t>
            </a:r>
            <a:endParaRPr lang="en-US" sz="2000" dirty="0"/>
          </a:p>
          <a:p>
            <a:pPr marL="342900" indent="-342900">
              <a:buFont typeface="Arial" panose="020B0604020202020204" pitchFamily="34" charset="0"/>
              <a:buChar char="•"/>
            </a:pPr>
            <a:r>
              <a:rPr lang="en-US" sz="2000" dirty="0"/>
              <a:t>POLY can establish a Google Group for Student Chapters</a:t>
            </a:r>
          </a:p>
        </p:txBody>
      </p:sp>
    </p:spTree>
    <p:custDataLst>
      <p:tags r:id="rId1"/>
    </p:custDataLst>
    <p:extLst>
      <p:ext uri="{BB962C8B-B14F-4D97-AF65-F5344CB8AC3E}">
        <p14:creationId xmlns:p14="http://schemas.microsoft.com/office/powerpoint/2010/main" val="147762614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BCCBE-15B1-4666-B4A0-1C0A1FCF29A1}"/>
              </a:ext>
            </a:extLst>
          </p:cNvPr>
          <p:cNvSpPr>
            <a:spLocks noGrp="1"/>
          </p:cNvSpPr>
          <p:nvPr>
            <p:ph type="title"/>
          </p:nvPr>
        </p:nvSpPr>
        <p:spPr>
          <a:xfrm>
            <a:off x="6469380" y="1158732"/>
            <a:ext cx="5234940" cy="890243"/>
          </a:xfrm>
        </p:spPr>
        <p:txBody>
          <a:bodyPr>
            <a:normAutofit fontScale="90000"/>
          </a:bodyPr>
          <a:lstStyle/>
          <a:p>
            <a:r>
              <a:rPr lang="en-US" dirty="0"/>
              <a:t>Publication / resource library</a:t>
            </a:r>
          </a:p>
        </p:txBody>
      </p:sp>
      <p:sp>
        <p:nvSpPr>
          <p:cNvPr id="6" name="TextBox 5">
            <a:extLst>
              <a:ext uri="{FF2B5EF4-FFF2-40B4-BE49-F238E27FC236}">
                <a16:creationId xmlns:a16="http://schemas.microsoft.com/office/drawing/2014/main" id="{1A2C410B-8D63-4716-8A0F-780EAE2DFB65}"/>
              </a:ext>
            </a:extLst>
          </p:cNvPr>
          <p:cNvSpPr txBox="1"/>
          <p:nvPr/>
        </p:nvSpPr>
        <p:spPr>
          <a:xfrm>
            <a:off x="7102153" y="2305615"/>
            <a:ext cx="4396740" cy="1384995"/>
          </a:xfrm>
          <a:prstGeom prst="rect">
            <a:avLst/>
          </a:prstGeom>
          <a:noFill/>
        </p:spPr>
        <p:txBody>
          <a:bodyPr wrap="square" rtlCol="0">
            <a:spAutoFit/>
          </a:bodyPr>
          <a:lstStyle/>
          <a:p>
            <a:pPr marL="285750" indent="-285750">
              <a:buFont typeface="Arial" panose="020B0604020202020204" pitchFamily="34" charset="0"/>
              <a:buChar char="•"/>
            </a:pPr>
            <a:r>
              <a:rPr lang="en-US" sz="2800" dirty="0"/>
              <a:t>Members want to know what they are getting</a:t>
            </a:r>
          </a:p>
          <a:p>
            <a:pPr marL="285750" indent="-285750">
              <a:buFont typeface="Arial" panose="020B0604020202020204" pitchFamily="34" charset="0"/>
              <a:buChar char="•"/>
            </a:pPr>
            <a:r>
              <a:rPr lang="en-US" sz="2800" dirty="0"/>
              <a:t>Create a Member Site?</a:t>
            </a:r>
          </a:p>
        </p:txBody>
      </p:sp>
      <p:pic>
        <p:nvPicPr>
          <p:cNvPr id="4" name="Picture 3">
            <a:extLst>
              <a:ext uri="{FF2B5EF4-FFF2-40B4-BE49-F238E27FC236}">
                <a16:creationId xmlns:a16="http://schemas.microsoft.com/office/drawing/2014/main" id="{DE66A38E-B72F-4E89-8D9B-772DA903E1DF}"/>
              </a:ext>
            </a:extLst>
          </p:cNvPr>
          <p:cNvPicPr>
            <a:picLocks noChangeAspect="1"/>
          </p:cNvPicPr>
          <p:nvPr/>
        </p:nvPicPr>
        <p:blipFill rotWithShape="1">
          <a:blip r:embed="rId4"/>
          <a:srcRect l="31938" t="16000" r="34062" b="3797"/>
          <a:stretch/>
        </p:blipFill>
        <p:spPr>
          <a:xfrm>
            <a:off x="2637475" y="481189"/>
            <a:ext cx="2874560" cy="381423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7" name="Picture 6" descr="Background pattern&#10;&#10;Description automatically generated">
            <a:extLst>
              <a:ext uri="{FF2B5EF4-FFF2-40B4-BE49-F238E27FC236}">
                <a16:creationId xmlns:a16="http://schemas.microsoft.com/office/drawing/2014/main" id="{2E79DC02-5F60-4989-8E7C-0923CA688CC6}"/>
              </a:ext>
            </a:extLst>
          </p:cNvPr>
          <p:cNvPicPr>
            <a:picLocks noChangeAspect="1"/>
          </p:cNvPicPr>
          <p:nvPr/>
        </p:nvPicPr>
        <p:blipFill>
          <a:blip r:embed="rId5"/>
          <a:stretch>
            <a:fillRect/>
          </a:stretch>
        </p:blipFill>
        <p:spPr>
          <a:xfrm>
            <a:off x="4642276" y="539397"/>
            <a:ext cx="869759" cy="1222445"/>
          </a:xfrm>
          <a:prstGeom prst="rect">
            <a:avLst/>
          </a:prstGeom>
        </p:spPr>
      </p:pic>
      <p:sp>
        <p:nvSpPr>
          <p:cNvPr id="3" name="TextBox 2">
            <a:extLst>
              <a:ext uri="{FF2B5EF4-FFF2-40B4-BE49-F238E27FC236}">
                <a16:creationId xmlns:a16="http://schemas.microsoft.com/office/drawing/2014/main" id="{3CFD4C32-C2B6-47A4-AEA8-3248FC6FCE08}"/>
              </a:ext>
            </a:extLst>
          </p:cNvPr>
          <p:cNvSpPr txBox="1"/>
          <p:nvPr/>
        </p:nvSpPr>
        <p:spPr>
          <a:xfrm>
            <a:off x="931335" y="5012267"/>
            <a:ext cx="10176932" cy="461665"/>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2400" dirty="0"/>
              <a:t>A specific question was included within the POLY survey regarding a member site.</a:t>
            </a:r>
          </a:p>
        </p:txBody>
      </p:sp>
      <p:sp>
        <p:nvSpPr>
          <p:cNvPr id="5" name="Arrow: Down 4">
            <a:extLst>
              <a:ext uri="{FF2B5EF4-FFF2-40B4-BE49-F238E27FC236}">
                <a16:creationId xmlns:a16="http://schemas.microsoft.com/office/drawing/2014/main" id="{851615FB-C1E8-420C-B779-83B46DAB5CF3}"/>
              </a:ext>
            </a:extLst>
          </p:cNvPr>
          <p:cNvSpPr/>
          <p:nvPr/>
        </p:nvSpPr>
        <p:spPr>
          <a:xfrm>
            <a:off x="5822245" y="5621867"/>
            <a:ext cx="395111" cy="762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254914422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23"/>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roplet">
  <a:themeElements>
    <a:clrScheme name="Droplet">
      <a:dk1>
        <a:sysClr val="windowText" lastClr="000000"/>
      </a:dk1>
      <a:lt1>
        <a:sysClr val="window" lastClr="FFFFFF"/>
      </a:lt1>
      <a:dk2>
        <a:srgbClr val="4B4B4B"/>
      </a:dk2>
      <a:lt2>
        <a:srgbClr val="B5B5B5"/>
      </a:lt2>
      <a:accent1>
        <a:srgbClr val="9AC43E"/>
      </a:accent1>
      <a:accent2>
        <a:srgbClr val="44BA98"/>
      </a:accent2>
      <a:accent3>
        <a:srgbClr val="43A9D9"/>
      </a:accent3>
      <a:accent4>
        <a:srgbClr val="6274D8"/>
      </a:accent4>
      <a:accent5>
        <a:srgbClr val="AB54D7"/>
      </a:accent5>
      <a:accent6>
        <a:srgbClr val="D15B37"/>
      </a:accent6>
      <a:hlink>
        <a:srgbClr val="BFE962"/>
      </a:hlink>
      <a:folHlink>
        <a:srgbClr val="C0D591"/>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892FADA9-420D-4323-A7A4-C1060166525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93813dd7ca6ad654711aa0ab317e03a3">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f11dc0ce689dd3925e84e4e35398c6e7"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9C9275B-1E7E-409A-9467-302622C468D2}">
  <ds:schemaRefs>
    <ds:schemaRef ds:uri="http://schemas.microsoft.com/sharepoint/v3/contenttype/forms"/>
  </ds:schemaRefs>
</ds:datastoreItem>
</file>

<file path=customXml/itemProps2.xml><?xml version="1.0" encoding="utf-8"?>
<ds:datastoreItem xmlns:ds="http://schemas.openxmlformats.org/officeDocument/2006/customXml" ds:itemID="{AABA7D41-7EBD-45D7-AFB8-22EF4BFA6BA2}">
  <ds:schemaRefs>
    <ds:schemaRef ds:uri="http://purl.org/dc/dcmitype/"/>
    <ds:schemaRef ds:uri="http://schemas.microsoft.com/office/2006/metadata/properties"/>
    <ds:schemaRef ds:uri="http://purl.org/dc/elements/1.1/"/>
    <ds:schemaRef ds:uri="71af3243-3dd4-4a8d-8c0d-dd76da1f02a5"/>
    <ds:schemaRef ds:uri="http://purl.org/dc/terms/"/>
    <ds:schemaRef ds:uri="http://schemas.microsoft.com/office/2006/documentManagement/types"/>
    <ds:schemaRef ds:uri="16c05727-aa75-4e4a-9b5f-8a80a1165891"/>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38E52988-C458-4121-9BF8-864CDB291D4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TM04033925[[fn=Droplet]]</Template>
  <TotalTime>2477</TotalTime>
  <Words>2667</Words>
  <Application>Microsoft Office PowerPoint</Application>
  <PresentationFormat>Widescreen</PresentationFormat>
  <Paragraphs>231</Paragraphs>
  <Slides>26</Slides>
  <Notes>26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vt:lpstr>
      <vt:lpstr>Century Gothic</vt:lpstr>
      <vt:lpstr>Times New Roman</vt:lpstr>
      <vt:lpstr>Tw Cen MT</vt:lpstr>
      <vt:lpstr>Droplet</vt:lpstr>
      <vt:lpstr>Needs analysis &amp; assessment</vt:lpstr>
      <vt:lpstr>Elements</vt:lpstr>
      <vt:lpstr>What is the needs assessment story?</vt:lpstr>
      <vt:lpstr>Performance gap</vt:lpstr>
      <vt:lpstr>Findings &amp; Prioritization of findings</vt:lpstr>
      <vt:lpstr>Member  Drop-off</vt:lpstr>
      <vt:lpstr>Governance</vt:lpstr>
      <vt:lpstr>Students</vt:lpstr>
      <vt:lpstr>Publication / resource library</vt:lpstr>
      <vt:lpstr>PowerPoint Presentation</vt:lpstr>
      <vt:lpstr>Summary of benefits</vt:lpstr>
      <vt:lpstr>PowerPoint Presentation</vt:lpstr>
      <vt:lpstr>Communication (connecting to the previous slides)</vt:lpstr>
      <vt:lpstr>Connecting with ACS</vt:lpstr>
      <vt:lpstr>PowerPoint Presentation</vt:lpstr>
      <vt:lpstr>PowerPoint Presentation</vt:lpstr>
      <vt:lpstr>Connecting with ACS…Connecting with a publication for increasing member value   ????</vt:lpstr>
      <vt:lpstr>networking</vt:lpstr>
      <vt:lpstr>Force field analysis</vt:lpstr>
      <vt:lpstr>Other considerations, DEI</vt:lpstr>
      <vt:lpstr>Other considerations, Budgetary</vt:lpstr>
      <vt:lpstr>Other considerations, Mem. Fees</vt:lpstr>
      <vt:lpstr>Recommendations</vt:lpstr>
      <vt:lpstr>POSSIBLE RECOMMENDATIONS</vt:lpstr>
      <vt:lpstr>Questions???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Needs analysis &amp; assessment</dc:title>
  <dc:creator>gallagherchavez@gmail.com</dc:creator>
  <cp:lastModifiedBy>Owner</cp:lastModifiedBy>
  <cp:revision>59</cp:revision>
  <cp:lastPrinted>2021-05-12T18:50:40Z</cp:lastPrinted>
  <dcterms:created xsi:type="dcterms:W3CDTF">2021-04-11T20:53:28Z</dcterms:created>
  <dcterms:modified xsi:type="dcterms:W3CDTF">2021-08-19T20:14:48Z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ArticulateGUID">
    <vt:lpwstr>1C6719A9-0214-40D1-8715-16137763CB2E</vt:lpwstr>
  </property>
  <property fmtid="{D5CDD505-2E9C-101B-9397-08002B2CF9AE}" pid="4" name="ArticulatePath">
    <vt:lpwstr>Presentation1</vt:lpwstr>
  </property>
</Properties>
</file>