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4"/>
  </p:sldMasterIdLst>
  <p:notesMasterIdLst>
    <p:notesMasterId r:id="rId22"/>
  </p:notesMasterIdLst>
  <p:sldIdLst>
    <p:sldId id="274" r:id="rId5"/>
    <p:sldId id="275" r:id="rId6"/>
    <p:sldId id="293" r:id="rId7"/>
    <p:sldId id="336" r:id="rId8"/>
    <p:sldId id="295" r:id="rId9"/>
    <p:sldId id="363" r:id="rId10"/>
    <p:sldId id="368" r:id="rId11"/>
    <p:sldId id="369" r:id="rId12"/>
    <p:sldId id="366" r:id="rId13"/>
    <p:sldId id="358" r:id="rId14"/>
    <p:sldId id="359" r:id="rId15"/>
    <p:sldId id="364" r:id="rId16"/>
    <p:sldId id="365" r:id="rId17"/>
    <p:sldId id="362" r:id="rId18"/>
    <p:sldId id="370" r:id="rId19"/>
    <p:sldId id="361" r:id="rId20"/>
    <p:sldId id="371" r:id="rId21"/>
  </p:sldIdLst>
  <p:sldSz cx="12192000" cy="6858000"/>
  <p:notesSz cx="7010400" cy="9236075"/>
  <p:embeddedFontLst>
    <p:embeddedFont>
      <p:font typeface="Cabin" panose="020B060402020202020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gzzydvbKanw6oBA3xZsvgdG3fy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ski, Sara V. (Fed)" initials="OSV(" lastIdx="1" clrIdx="0">
    <p:extLst>
      <p:ext uri="{19B8F6BF-5375-455C-9EA6-DF929625EA0E}">
        <p15:presenceInfo xmlns:p15="http://schemas.microsoft.com/office/powerpoint/2012/main" userId="S::svo@NIST.GOV::1b827ce9-8435-4a9a-8058-5bbed1d097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AC83FA-135B-4B84-8519-890183D7DFFD}" v="40" dt="2024-03-14T14:18:33.156"/>
  </p1510:revLst>
</p1510:revInfo>
</file>

<file path=ppt/tableStyles.xml><?xml version="1.0" encoding="utf-8"?>
<a:tblStyleLst xmlns:a="http://schemas.openxmlformats.org/drawingml/2006/main" def="{F8EEA687-8B89-4C8B-AE1C-786DD35E4617}">
  <a:tblStyle styleId="{F8EEA687-8B89-4C8B-AE1C-786DD35E46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C8055C4-107D-4AEF-9727-B3737E90AF1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1802004-E942-4B59-A5EE-B7501E08551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2" autoAdjust="0"/>
  </p:normalViewPr>
  <p:slideViewPr>
    <p:cSldViewPr snapToGrid="0">
      <p:cViewPr varScale="1">
        <p:scale>
          <a:sx n="79" d="100"/>
          <a:sy n="79" d="100"/>
        </p:scale>
        <p:origin x="80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3" Type="http://customschemas.google.com/relationships/presentationmetadata" Target="meta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56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RE, LEVI M CIV USAF AFMC AFRL/RQRP" userId="fa68559c-4a9b-4bb7-a1b7-bcbd745105df" providerId="ADAL" clId="{F3AC83FA-135B-4B84-8519-890183D7DFFD}"/>
    <pc:docChg chg="undo redo custSel addSld delSld modSld sldOrd delMainMaster">
      <pc:chgData name="MOORE, LEVI M CIV USAF AFMC AFRL/RQRP" userId="fa68559c-4a9b-4bb7-a1b7-bcbd745105df" providerId="ADAL" clId="{F3AC83FA-135B-4B84-8519-890183D7DFFD}" dt="2024-03-14T14:20:02.476" v="629" actId="20577"/>
      <pc:docMkLst>
        <pc:docMk/>
      </pc:docMkLst>
      <pc:sldChg chg="del ord">
        <pc:chgData name="MOORE, LEVI M CIV USAF AFMC AFRL/RQRP" userId="fa68559c-4a9b-4bb7-a1b7-bcbd745105df" providerId="ADAL" clId="{F3AC83FA-135B-4B84-8519-890183D7DFFD}" dt="2024-03-12T19:26:38.787" v="458" actId="47"/>
        <pc:sldMkLst>
          <pc:docMk/>
          <pc:sldMk cId="3442335765" sldId="258"/>
        </pc:sldMkLst>
      </pc:sldChg>
      <pc:sldChg chg="del">
        <pc:chgData name="MOORE, LEVI M CIV USAF AFMC AFRL/RQRP" userId="fa68559c-4a9b-4bb7-a1b7-bcbd745105df" providerId="ADAL" clId="{F3AC83FA-135B-4B84-8519-890183D7DFFD}" dt="2024-03-11T22:13:37.516" v="86" actId="47"/>
        <pc:sldMkLst>
          <pc:docMk/>
          <pc:sldMk cId="3919093295" sldId="260"/>
        </pc:sldMkLst>
      </pc:sldChg>
      <pc:sldChg chg="modSp mod">
        <pc:chgData name="MOORE, LEVI M CIV USAF AFMC AFRL/RQRP" userId="fa68559c-4a9b-4bb7-a1b7-bcbd745105df" providerId="ADAL" clId="{F3AC83FA-135B-4B84-8519-890183D7DFFD}" dt="2024-03-12T19:24:16.788" v="445" actId="20577"/>
        <pc:sldMkLst>
          <pc:docMk/>
          <pc:sldMk cId="2939250424" sldId="274"/>
        </pc:sldMkLst>
        <pc:spChg chg="mod">
          <ac:chgData name="MOORE, LEVI M CIV USAF AFMC AFRL/RQRP" userId="fa68559c-4a9b-4bb7-a1b7-bcbd745105df" providerId="ADAL" clId="{F3AC83FA-135B-4B84-8519-890183D7DFFD}" dt="2024-03-12T19:23:56.860" v="416" actId="20577"/>
          <ac:spMkLst>
            <pc:docMk/>
            <pc:sldMk cId="2939250424" sldId="274"/>
            <ac:spMk id="2" creationId="{15F296B3-6A37-4E7F-A221-594F478D9A30}"/>
          </ac:spMkLst>
        </pc:spChg>
        <pc:spChg chg="mod">
          <ac:chgData name="MOORE, LEVI M CIV USAF AFMC AFRL/RQRP" userId="fa68559c-4a9b-4bb7-a1b7-bcbd745105df" providerId="ADAL" clId="{F3AC83FA-135B-4B84-8519-890183D7DFFD}" dt="2024-03-12T19:24:16.788" v="445" actId="20577"/>
          <ac:spMkLst>
            <pc:docMk/>
            <pc:sldMk cId="2939250424" sldId="274"/>
            <ac:spMk id="3" creationId="{D9D06C4D-5D56-4D6F-AFD6-53D8780B1AE0}"/>
          </ac:spMkLst>
        </pc:spChg>
      </pc:sldChg>
      <pc:sldChg chg="modSp mod">
        <pc:chgData name="MOORE, LEVI M CIV USAF AFMC AFRL/RQRP" userId="fa68559c-4a9b-4bb7-a1b7-bcbd745105df" providerId="ADAL" clId="{F3AC83FA-135B-4B84-8519-890183D7DFFD}" dt="2024-03-12T19:19:13.330" v="392" actId="20577"/>
        <pc:sldMkLst>
          <pc:docMk/>
          <pc:sldMk cId="3285252550" sldId="275"/>
        </pc:sldMkLst>
        <pc:spChg chg="mod">
          <ac:chgData name="MOORE, LEVI M CIV USAF AFMC AFRL/RQRP" userId="fa68559c-4a9b-4bb7-a1b7-bcbd745105df" providerId="ADAL" clId="{F3AC83FA-135B-4B84-8519-890183D7DFFD}" dt="2024-03-12T19:19:13.330" v="392" actId="20577"/>
          <ac:spMkLst>
            <pc:docMk/>
            <pc:sldMk cId="3285252550" sldId="275"/>
            <ac:spMk id="6" creationId="{841CA972-A32F-4369-B5F9-AC5EC4BAA9A1}"/>
          </ac:spMkLst>
        </pc:spChg>
      </pc:sldChg>
      <pc:sldChg chg="modSp mod ord">
        <pc:chgData name="MOORE, LEVI M CIV USAF AFMC AFRL/RQRP" userId="fa68559c-4a9b-4bb7-a1b7-bcbd745105df" providerId="ADAL" clId="{F3AC83FA-135B-4B84-8519-890183D7DFFD}" dt="2024-03-12T17:52:54.333" v="293"/>
        <pc:sldMkLst>
          <pc:docMk/>
          <pc:sldMk cId="426778641" sldId="293"/>
        </pc:sldMkLst>
        <pc:spChg chg="mod">
          <ac:chgData name="MOORE, LEVI M CIV USAF AFMC AFRL/RQRP" userId="fa68559c-4a9b-4bb7-a1b7-bcbd745105df" providerId="ADAL" clId="{F3AC83FA-135B-4B84-8519-890183D7DFFD}" dt="2024-03-11T22:14:45.234" v="154" actId="20577"/>
          <ac:spMkLst>
            <pc:docMk/>
            <pc:sldMk cId="426778641" sldId="293"/>
            <ac:spMk id="6" creationId="{48FB9A94-7AC9-4821-86A1-24DF78E4936A}"/>
          </ac:spMkLst>
        </pc:spChg>
      </pc:sldChg>
      <pc:sldChg chg="add">
        <pc:chgData name="MOORE, LEVI M CIV USAF AFMC AFRL/RQRP" userId="fa68559c-4a9b-4bb7-a1b7-bcbd745105df" providerId="ADAL" clId="{F3AC83FA-135B-4B84-8519-890183D7DFFD}" dt="2024-03-11T21:20:29.069" v="4"/>
        <pc:sldMkLst>
          <pc:docMk/>
          <pc:sldMk cId="296943240" sldId="295"/>
        </pc:sldMkLst>
      </pc:sldChg>
      <pc:sldChg chg="del">
        <pc:chgData name="MOORE, LEVI M CIV USAF AFMC AFRL/RQRP" userId="fa68559c-4a9b-4bb7-a1b7-bcbd745105df" providerId="ADAL" clId="{F3AC83FA-135B-4B84-8519-890183D7DFFD}" dt="2024-03-12T19:26:44.624" v="460" actId="47"/>
        <pc:sldMkLst>
          <pc:docMk/>
          <pc:sldMk cId="606112030" sldId="307"/>
        </pc:sldMkLst>
      </pc:sldChg>
      <pc:sldChg chg="del ord">
        <pc:chgData name="MOORE, LEVI M CIV USAF AFMC AFRL/RQRP" userId="fa68559c-4a9b-4bb7-a1b7-bcbd745105df" providerId="ADAL" clId="{F3AC83FA-135B-4B84-8519-890183D7DFFD}" dt="2024-03-12T19:26:41.676" v="459" actId="47"/>
        <pc:sldMkLst>
          <pc:docMk/>
          <pc:sldMk cId="3102382432" sldId="316"/>
        </pc:sldMkLst>
      </pc:sldChg>
      <pc:sldChg chg="addSp delSp modSp mod ord">
        <pc:chgData name="MOORE, LEVI M CIV USAF AFMC AFRL/RQRP" userId="fa68559c-4a9b-4bb7-a1b7-bcbd745105df" providerId="ADAL" clId="{F3AC83FA-135B-4B84-8519-890183D7DFFD}" dt="2024-03-12T19:28:23.071" v="464" actId="478"/>
        <pc:sldMkLst>
          <pc:docMk/>
          <pc:sldMk cId="2341881064" sldId="336"/>
        </pc:sldMkLst>
        <pc:graphicFrameChg chg="modGraphic">
          <ac:chgData name="MOORE, LEVI M CIV USAF AFMC AFRL/RQRP" userId="fa68559c-4a9b-4bb7-a1b7-bcbd745105df" providerId="ADAL" clId="{F3AC83FA-135B-4B84-8519-890183D7DFFD}" dt="2024-03-12T17:48:01.666" v="200" actId="20577"/>
          <ac:graphicFrameMkLst>
            <pc:docMk/>
            <pc:sldMk cId="2341881064" sldId="336"/>
            <ac:graphicFrameMk id="417" creationId="{00000000-0000-0000-0000-000000000000}"/>
          </ac:graphicFrameMkLst>
        </pc:graphicFrameChg>
        <pc:picChg chg="mod">
          <ac:chgData name="MOORE, LEVI M CIV USAF AFMC AFRL/RQRP" userId="fa68559c-4a9b-4bb7-a1b7-bcbd745105df" providerId="ADAL" clId="{F3AC83FA-135B-4B84-8519-890183D7DFFD}" dt="2024-03-12T17:47:46.641" v="183" actId="1036"/>
          <ac:picMkLst>
            <pc:docMk/>
            <pc:sldMk cId="2341881064" sldId="336"/>
            <ac:picMk id="2" creationId="{6C5E0330-8430-46C8-9AE8-460F59D761C6}"/>
          </ac:picMkLst>
        </pc:picChg>
        <pc:picChg chg="del mod">
          <ac:chgData name="MOORE, LEVI M CIV USAF AFMC AFRL/RQRP" userId="fa68559c-4a9b-4bb7-a1b7-bcbd745105df" providerId="ADAL" clId="{F3AC83FA-135B-4B84-8519-890183D7DFFD}" dt="2024-03-12T19:28:23.071" v="464" actId="478"/>
          <ac:picMkLst>
            <pc:docMk/>
            <pc:sldMk cId="2341881064" sldId="336"/>
            <ac:picMk id="4" creationId="{C4E5CEE6-172A-7373-28AC-F1C527DE81E1}"/>
          </ac:picMkLst>
        </pc:picChg>
        <pc:picChg chg="mod">
          <ac:chgData name="MOORE, LEVI M CIV USAF AFMC AFRL/RQRP" userId="fa68559c-4a9b-4bb7-a1b7-bcbd745105df" providerId="ADAL" clId="{F3AC83FA-135B-4B84-8519-890183D7DFFD}" dt="2024-03-12T17:47:44.488" v="182" actId="1036"/>
          <ac:picMkLst>
            <pc:docMk/>
            <pc:sldMk cId="2341881064" sldId="336"/>
            <ac:picMk id="8" creationId="{E89221C3-05A9-45E4-B262-E47184D7A216}"/>
          </ac:picMkLst>
        </pc:picChg>
        <pc:picChg chg="add del mod">
          <ac:chgData name="MOORE, LEVI M CIV USAF AFMC AFRL/RQRP" userId="fa68559c-4a9b-4bb7-a1b7-bcbd745105df" providerId="ADAL" clId="{F3AC83FA-135B-4B84-8519-890183D7DFFD}" dt="2024-03-12T19:28:17.466" v="463" actId="478"/>
          <ac:picMkLst>
            <pc:docMk/>
            <pc:sldMk cId="2341881064" sldId="336"/>
            <ac:picMk id="1026" creationId="{B410AE1F-CDA5-B2B7-BC48-037844507353}"/>
          </ac:picMkLst>
        </pc:picChg>
        <pc:picChg chg="mod">
          <ac:chgData name="MOORE, LEVI M CIV USAF AFMC AFRL/RQRP" userId="fa68559c-4a9b-4bb7-a1b7-bcbd745105df" providerId="ADAL" clId="{F3AC83FA-135B-4B84-8519-890183D7DFFD}" dt="2024-03-12T17:47:50.200" v="184" actId="1035"/>
          <ac:picMkLst>
            <pc:docMk/>
            <pc:sldMk cId="2341881064" sldId="336"/>
            <ac:picMk id="1028" creationId="{644FF9B5-D457-F002-8319-576205958448}"/>
          </ac:picMkLst>
        </pc:picChg>
      </pc:sldChg>
      <pc:sldChg chg="del">
        <pc:chgData name="MOORE, LEVI M CIV USAF AFMC AFRL/RQRP" userId="fa68559c-4a9b-4bb7-a1b7-bcbd745105df" providerId="ADAL" clId="{F3AC83FA-135B-4B84-8519-890183D7DFFD}" dt="2024-03-12T19:26:45.185" v="461" actId="47"/>
        <pc:sldMkLst>
          <pc:docMk/>
          <pc:sldMk cId="3402760554" sldId="350"/>
        </pc:sldMkLst>
      </pc:sldChg>
      <pc:sldChg chg="del">
        <pc:chgData name="MOORE, LEVI M CIV USAF AFMC AFRL/RQRP" userId="fa68559c-4a9b-4bb7-a1b7-bcbd745105df" providerId="ADAL" clId="{F3AC83FA-135B-4B84-8519-890183D7DFFD}" dt="2024-03-12T17:50:22.583" v="211" actId="47"/>
        <pc:sldMkLst>
          <pc:docMk/>
          <pc:sldMk cId="4149996116" sldId="357"/>
        </pc:sldMkLst>
      </pc:sldChg>
      <pc:sldChg chg="del">
        <pc:chgData name="MOORE, LEVI M CIV USAF AFMC AFRL/RQRP" userId="fa68559c-4a9b-4bb7-a1b7-bcbd745105df" providerId="ADAL" clId="{F3AC83FA-135B-4B84-8519-890183D7DFFD}" dt="2024-03-11T21:21:13.413" v="6" actId="47"/>
        <pc:sldMkLst>
          <pc:docMk/>
          <pc:sldMk cId="4117738011" sldId="360"/>
        </pc:sldMkLst>
      </pc:sldChg>
      <pc:sldChg chg="ord">
        <pc:chgData name="MOORE, LEVI M CIV USAF AFMC AFRL/RQRP" userId="fa68559c-4a9b-4bb7-a1b7-bcbd745105df" providerId="ADAL" clId="{F3AC83FA-135B-4B84-8519-890183D7DFFD}" dt="2024-03-11T22:15:25.282" v="156"/>
        <pc:sldMkLst>
          <pc:docMk/>
          <pc:sldMk cId="3511385107" sldId="361"/>
        </pc:sldMkLst>
      </pc:sldChg>
      <pc:sldChg chg="modSp mod">
        <pc:chgData name="MOORE, LEVI M CIV USAF AFMC AFRL/RQRP" userId="fa68559c-4a9b-4bb7-a1b7-bcbd745105df" providerId="ADAL" clId="{F3AC83FA-135B-4B84-8519-890183D7DFFD}" dt="2024-03-12T18:52:10.939" v="372" actId="20577"/>
        <pc:sldMkLst>
          <pc:docMk/>
          <pc:sldMk cId="3791172775" sldId="362"/>
        </pc:sldMkLst>
        <pc:spChg chg="mod">
          <ac:chgData name="MOORE, LEVI M CIV USAF AFMC AFRL/RQRP" userId="fa68559c-4a9b-4bb7-a1b7-bcbd745105df" providerId="ADAL" clId="{F3AC83FA-135B-4B84-8519-890183D7DFFD}" dt="2024-03-12T18:52:10.939" v="372" actId="20577"/>
          <ac:spMkLst>
            <pc:docMk/>
            <pc:sldMk cId="3791172775" sldId="362"/>
            <ac:spMk id="6" creationId="{CD68FFFA-66C2-477D-8049-88A3A6BAC04E}"/>
          </ac:spMkLst>
        </pc:spChg>
      </pc:sldChg>
      <pc:sldChg chg="add">
        <pc:chgData name="MOORE, LEVI M CIV USAF AFMC AFRL/RQRP" userId="fa68559c-4a9b-4bb7-a1b7-bcbd745105df" providerId="ADAL" clId="{F3AC83FA-135B-4B84-8519-890183D7DFFD}" dt="2024-03-11T21:20:29.069" v="4"/>
        <pc:sldMkLst>
          <pc:docMk/>
          <pc:sldMk cId="980094324" sldId="363"/>
        </pc:sldMkLst>
      </pc:sldChg>
      <pc:sldChg chg="addSp modSp add mod">
        <pc:chgData name="MOORE, LEVI M CIV USAF AFMC AFRL/RQRP" userId="fa68559c-4a9b-4bb7-a1b7-bcbd745105df" providerId="ADAL" clId="{F3AC83FA-135B-4B84-8519-890183D7DFFD}" dt="2024-03-14T14:20:02.476" v="629" actId="20577"/>
        <pc:sldMkLst>
          <pc:docMk/>
          <pc:sldMk cId="4134369187" sldId="364"/>
        </pc:sldMkLst>
        <pc:spChg chg="add mod">
          <ac:chgData name="MOORE, LEVI M CIV USAF AFMC AFRL/RQRP" userId="fa68559c-4a9b-4bb7-a1b7-bcbd745105df" providerId="ADAL" clId="{F3AC83FA-135B-4B84-8519-890183D7DFFD}" dt="2024-03-14T14:20:02.476" v="629" actId="20577"/>
          <ac:spMkLst>
            <pc:docMk/>
            <pc:sldMk cId="4134369187" sldId="364"/>
            <ac:spMk id="2" creationId="{4EC4D8D0-B9A3-F705-034E-E68D3F01445A}"/>
          </ac:spMkLst>
        </pc:spChg>
      </pc:sldChg>
      <pc:sldChg chg="addSp modSp new mod">
        <pc:chgData name="MOORE, LEVI M CIV USAF AFMC AFRL/RQRP" userId="fa68559c-4a9b-4bb7-a1b7-bcbd745105df" providerId="ADAL" clId="{F3AC83FA-135B-4B84-8519-890183D7DFFD}" dt="2024-03-12T17:52:16.111" v="291" actId="1038"/>
        <pc:sldMkLst>
          <pc:docMk/>
          <pc:sldMk cId="3728708115" sldId="365"/>
        </pc:sldMkLst>
        <pc:spChg chg="mod">
          <ac:chgData name="MOORE, LEVI M CIV USAF AFMC AFRL/RQRP" userId="fa68559c-4a9b-4bb7-a1b7-bcbd745105df" providerId="ADAL" clId="{F3AC83FA-135B-4B84-8519-890183D7DFFD}" dt="2024-03-11T21:21:36.568" v="33" actId="20577"/>
          <ac:spMkLst>
            <pc:docMk/>
            <pc:sldMk cId="3728708115" sldId="365"/>
            <ac:spMk id="2" creationId="{191C250E-AFEF-8641-ED28-5798576E7B4B}"/>
          </ac:spMkLst>
        </pc:spChg>
        <pc:spChg chg="add mod">
          <ac:chgData name="MOORE, LEVI M CIV USAF AFMC AFRL/RQRP" userId="fa68559c-4a9b-4bb7-a1b7-bcbd745105df" providerId="ADAL" clId="{F3AC83FA-135B-4B84-8519-890183D7DFFD}" dt="2024-03-12T17:45:35.934" v="157"/>
          <ac:spMkLst>
            <pc:docMk/>
            <pc:sldMk cId="3728708115" sldId="365"/>
            <ac:spMk id="3" creationId="{00126DAD-4325-E15D-174C-0A603631C1A2}"/>
          </ac:spMkLst>
        </pc:spChg>
        <pc:spChg chg="add mod">
          <ac:chgData name="MOORE, LEVI M CIV USAF AFMC AFRL/RQRP" userId="fa68559c-4a9b-4bb7-a1b7-bcbd745105df" providerId="ADAL" clId="{F3AC83FA-135B-4B84-8519-890183D7DFFD}" dt="2024-03-12T17:45:48.352" v="160" actId="164"/>
          <ac:spMkLst>
            <pc:docMk/>
            <pc:sldMk cId="3728708115" sldId="365"/>
            <ac:spMk id="4" creationId="{2332C13E-268F-10DD-F8AF-7D0BD1F295FD}"/>
          </ac:spMkLst>
        </pc:spChg>
        <pc:spChg chg="add mod">
          <ac:chgData name="MOORE, LEVI M CIV USAF AFMC AFRL/RQRP" userId="fa68559c-4a9b-4bb7-a1b7-bcbd745105df" providerId="ADAL" clId="{F3AC83FA-135B-4B84-8519-890183D7DFFD}" dt="2024-03-12T17:52:16.111" v="291" actId="1038"/>
          <ac:spMkLst>
            <pc:docMk/>
            <pc:sldMk cId="3728708115" sldId="365"/>
            <ac:spMk id="5" creationId="{C3E166CD-27A4-69B2-46C4-3B0C4C3B41B6}"/>
          </ac:spMkLst>
        </pc:spChg>
        <pc:grpChg chg="add mod">
          <ac:chgData name="MOORE, LEVI M CIV USAF AFMC AFRL/RQRP" userId="fa68559c-4a9b-4bb7-a1b7-bcbd745105df" providerId="ADAL" clId="{F3AC83FA-135B-4B84-8519-890183D7DFFD}" dt="2024-03-12T17:45:55.059" v="163" actId="688"/>
          <ac:grpSpMkLst>
            <pc:docMk/>
            <pc:sldMk cId="3728708115" sldId="365"/>
            <ac:grpSpMk id="6" creationId="{71531A10-0ADA-953F-70C3-CD86D23A96DC}"/>
          </ac:grpSpMkLst>
        </pc:grpChg>
      </pc:sldChg>
      <pc:sldChg chg="addSp modSp new mod">
        <pc:chgData name="MOORE, LEVI M CIV USAF AFMC AFRL/RQRP" userId="fa68559c-4a9b-4bb7-a1b7-bcbd745105df" providerId="ADAL" clId="{F3AC83FA-135B-4B84-8519-890183D7DFFD}" dt="2024-03-11T21:25:04.149" v="50" actId="1035"/>
        <pc:sldMkLst>
          <pc:docMk/>
          <pc:sldMk cId="168047950" sldId="366"/>
        </pc:sldMkLst>
        <pc:picChg chg="add">
          <ac:chgData name="MOORE, LEVI M CIV USAF AFMC AFRL/RQRP" userId="fa68559c-4a9b-4bb7-a1b7-bcbd745105df" providerId="ADAL" clId="{F3AC83FA-135B-4B84-8519-890183D7DFFD}" dt="2024-03-11T21:23:42.023" v="35" actId="22"/>
          <ac:picMkLst>
            <pc:docMk/>
            <pc:sldMk cId="168047950" sldId="366"/>
            <ac:picMk id="4" creationId="{BEF0EC32-B522-FC24-A3BB-8C16E90504E3}"/>
          </ac:picMkLst>
        </pc:picChg>
        <pc:picChg chg="add mod modCrop">
          <ac:chgData name="MOORE, LEVI M CIV USAF AFMC AFRL/RQRP" userId="fa68559c-4a9b-4bb7-a1b7-bcbd745105df" providerId="ADAL" clId="{F3AC83FA-135B-4B84-8519-890183D7DFFD}" dt="2024-03-11T21:25:04.149" v="50" actId="1035"/>
          <ac:picMkLst>
            <pc:docMk/>
            <pc:sldMk cId="168047950" sldId="366"/>
            <ac:picMk id="5" creationId="{CEE4474C-7694-8AAF-BC8E-B9BE936E8AFA}"/>
          </ac:picMkLst>
        </pc:picChg>
      </pc:sldChg>
      <pc:sldChg chg="add del">
        <pc:chgData name="MOORE, LEVI M CIV USAF AFMC AFRL/RQRP" userId="fa68559c-4a9b-4bb7-a1b7-bcbd745105df" providerId="ADAL" clId="{F3AC83FA-135B-4B84-8519-890183D7DFFD}" dt="2024-03-12T17:51:49.139" v="278" actId="47"/>
        <pc:sldMkLst>
          <pc:docMk/>
          <pc:sldMk cId="3682587280" sldId="367"/>
        </pc:sldMkLst>
      </pc:sldChg>
      <pc:sldChg chg="addSp delSp modSp add mod">
        <pc:chgData name="MOORE, LEVI M CIV USAF AFMC AFRL/RQRP" userId="fa68559c-4a9b-4bb7-a1b7-bcbd745105df" providerId="ADAL" clId="{F3AC83FA-135B-4B84-8519-890183D7DFFD}" dt="2024-03-12T17:51:18.286" v="254" actId="1076"/>
        <pc:sldMkLst>
          <pc:docMk/>
          <pc:sldMk cId="1824895972" sldId="368"/>
        </pc:sldMkLst>
        <pc:spChg chg="add mod">
          <ac:chgData name="MOORE, LEVI M CIV USAF AFMC AFRL/RQRP" userId="fa68559c-4a9b-4bb7-a1b7-bcbd745105df" providerId="ADAL" clId="{F3AC83FA-135B-4B84-8519-890183D7DFFD}" dt="2024-03-12T17:51:18.286" v="254" actId="1076"/>
          <ac:spMkLst>
            <pc:docMk/>
            <pc:sldMk cId="1824895972" sldId="368"/>
            <ac:spMk id="4" creationId="{013F7929-1D85-FF33-52A3-CF4F46F0C978}"/>
          </ac:spMkLst>
        </pc:spChg>
        <pc:graphicFrameChg chg="add mod modGraphic">
          <ac:chgData name="MOORE, LEVI M CIV USAF AFMC AFRL/RQRP" userId="fa68559c-4a9b-4bb7-a1b7-bcbd745105df" providerId="ADAL" clId="{F3AC83FA-135B-4B84-8519-890183D7DFFD}" dt="2024-03-12T17:50:46.317" v="214" actId="1076"/>
          <ac:graphicFrameMkLst>
            <pc:docMk/>
            <pc:sldMk cId="1824895972" sldId="368"/>
            <ac:graphicFrameMk id="3" creationId="{A2CB026E-D19F-59D6-28C4-F3A36C2EDBF6}"/>
          </ac:graphicFrameMkLst>
        </pc:graphicFrameChg>
        <pc:graphicFrameChg chg="del">
          <ac:chgData name="MOORE, LEVI M CIV USAF AFMC AFRL/RQRP" userId="fa68559c-4a9b-4bb7-a1b7-bcbd745105df" providerId="ADAL" clId="{F3AC83FA-135B-4B84-8519-890183D7DFFD}" dt="2024-03-12T17:49:32.002" v="205" actId="478"/>
          <ac:graphicFrameMkLst>
            <pc:docMk/>
            <pc:sldMk cId="1824895972" sldId="368"/>
            <ac:graphicFrameMk id="16" creationId="{294A6744-47F6-4981-B20E-AD08D78C651A}"/>
          </ac:graphicFrameMkLst>
        </pc:graphicFrameChg>
      </pc:sldChg>
      <pc:sldChg chg="modSp add mod">
        <pc:chgData name="MOORE, LEVI M CIV USAF AFMC AFRL/RQRP" userId="fa68559c-4a9b-4bb7-a1b7-bcbd745105df" providerId="ADAL" clId="{F3AC83FA-135B-4B84-8519-890183D7DFFD}" dt="2024-03-12T17:51:41.830" v="277" actId="20577"/>
        <pc:sldMkLst>
          <pc:docMk/>
          <pc:sldMk cId="1333261565" sldId="369"/>
        </pc:sldMkLst>
        <pc:graphicFrameChg chg="modGraphic">
          <ac:chgData name="MOORE, LEVI M CIV USAF AFMC AFRL/RQRP" userId="fa68559c-4a9b-4bb7-a1b7-bcbd745105df" providerId="ADAL" clId="{F3AC83FA-135B-4B84-8519-890183D7DFFD}" dt="2024-03-12T17:51:41.830" v="277" actId="20577"/>
          <ac:graphicFrameMkLst>
            <pc:docMk/>
            <pc:sldMk cId="1333261565" sldId="369"/>
            <ac:graphicFrameMk id="3" creationId="{A2CB026E-D19F-59D6-28C4-F3A36C2EDBF6}"/>
          </ac:graphicFrameMkLst>
        </pc:graphicFrameChg>
      </pc:sldChg>
      <pc:sldChg chg="addSp modSp new mod ord">
        <pc:chgData name="MOORE, LEVI M CIV USAF AFMC AFRL/RQRP" userId="fa68559c-4a9b-4bb7-a1b7-bcbd745105df" providerId="ADAL" clId="{F3AC83FA-135B-4B84-8519-890183D7DFFD}" dt="2024-03-12T17:58:15.566" v="358" actId="20577"/>
        <pc:sldMkLst>
          <pc:docMk/>
          <pc:sldMk cId="1330936173" sldId="370"/>
        </pc:sldMkLst>
        <pc:spChg chg="mod">
          <ac:chgData name="MOORE, LEVI M CIV USAF AFMC AFRL/RQRP" userId="fa68559c-4a9b-4bb7-a1b7-bcbd745105df" providerId="ADAL" clId="{F3AC83FA-135B-4B84-8519-890183D7DFFD}" dt="2024-03-12T17:58:15.566" v="358" actId="20577"/>
          <ac:spMkLst>
            <pc:docMk/>
            <pc:sldMk cId="1330936173" sldId="370"/>
            <ac:spMk id="2" creationId="{0CE73642-21BD-C10D-5236-260995E3F030}"/>
          </ac:spMkLst>
        </pc:spChg>
        <pc:picChg chg="add mod">
          <ac:chgData name="MOORE, LEVI M CIV USAF AFMC AFRL/RQRP" userId="fa68559c-4a9b-4bb7-a1b7-bcbd745105df" providerId="ADAL" clId="{F3AC83FA-135B-4B84-8519-890183D7DFFD}" dt="2024-03-12T17:57:40.771" v="306" actId="1076"/>
          <ac:picMkLst>
            <pc:docMk/>
            <pc:sldMk cId="1330936173" sldId="370"/>
            <ac:picMk id="4" creationId="{35F1B46B-28D7-1163-B05E-85443BB69208}"/>
          </ac:picMkLst>
        </pc:picChg>
        <pc:picChg chg="add mod modCrop">
          <ac:chgData name="MOORE, LEVI M CIV USAF AFMC AFRL/RQRP" userId="fa68559c-4a9b-4bb7-a1b7-bcbd745105df" providerId="ADAL" clId="{F3AC83FA-135B-4B84-8519-890183D7DFFD}" dt="2024-03-12T17:57:42.117" v="307" actId="1076"/>
          <ac:picMkLst>
            <pc:docMk/>
            <pc:sldMk cId="1330936173" sldId="370"/>
            <ac:picMk id="6" creationId="{2E17BE73-9FDB-DF61-43E1-23BE4B2C8A94}"/>
          </ac:picMkLst>
        </pc:picChg>
      </pc:sldChg>
      <pc:sldChg chg="modSp new mod">
        <pc:chgData name="MOORE, LEVI M CIV USAF AFMC AFRL/RQRP" userId="fa68559c-4a9b-4bb7-a1b7-bcbd745105df" providerId="ADAL" clId="{F3AC83FA-135B-4B84-8519-890183D7DFFD}" dt="2024-03-12T19:25:04.943" v="457" actId="20577"/>
        <pc:sldMkLst>
          <pc:docMk/>
          <pc:sldMk cId="2655379303" sldId="371"/>
        </pc:sldMkLst>
        <pc:spChg chg="mod">
          <ac:chgData name="MOORE, LEVI M CIV USAF AFMC AFRL/RQRP" userId="fa68559c-4a9b-4bb7-a1b7-bcbd745105df" providerId="ADAL" clId="{F3AC83FA-135B-4B84-8519-890183D7DFFD}" dt="2024-03-12T19:25:04.943" v="457" actId="20577"/>
          <ac:spMkLst>
            <pc:docMk/>
            <pc:sldMk cId="2655379303" sldId="371"/>
            <ac:spMk id="2" creationId="{14168FB5-0AA6-77CF-88AC-CC497EB2F261}"/>
          </ac:spMkLst>
        </pc:spChg>
      </pc:sldChg>
      <pc:sldMasterChg chg="del delSldLayout">
        <pc:chgData name="MOORE, LEVI M CIV USAF AFMC AFRL/RQRP" userId="fa68559c-4a9b-4bb7-a1b7-bcbd745105df" providerId="ADAL" clId="{F3AC83FA-135B-4B84-8519-890183D7DFFD}" dt="2024-03-11T22:13:37.516" v="86" actId="47"/>
        <pc:sldMasterMkLst>
          <pc:docMk/>
          <pc:sldMasterMk cId="2087332332" sldId="2147483661"/>
        </pc:sldMasterMkLst>
        <pc:sldLayoutChg chg="del">
          <pc:chgData name="MOORE, LEVI M CIV USAF AFMC AFRL/RQRP" userId="fa68559c-4a9b-4bb7-a1b7-bcbd745105df" providerId="ADAL" clId="{F3AC83FA-135B-4B84-8519-890183D7DFFD}" dt="2024-03-11T22:13:37.516" v="86" actId="47"/>
          <pc:sldLayoutMkLst>
            <pc:docMk/>
            <pc:sldMasterMk cId="2087332332" sldId="2147483661"/>
            <pc:sldLayoutMk cId="3083653569" sldId="2147483662"/>
          </pc:sldLayoutMkLst>
        </pc:sldLayoutChg>
        <pc:sldLayoutChg chg="del">
          <pc:chgData name="MOORE, LEVI M CIV USAF AFMC AFRL/RQRP" userId="fa68559c-4a9b-4bb7-a1b7-bcbd745105df" providerId="ADAL" clId="{F3AC83FA-135B-4B84-8519-890183D7DFFD}" dt="2024-03-11T22:13:37.516" v="86" actId="47"/>
          <pc:sldLayoutMkLst>
            <pc:docMk/>
            <pc:sldMasterMk cId="2087332332" sldId="2147483661"/>
            <pc:sldLayoutMk cId="3135581649" sldId="2147483663"/>
          </pc:sldLayoutMkLst>
        </pc:sldLayoutChg>
        <pc:sldLayoutChg chg="del">
          <pc:chgData name="MOORE, LEVI M CIV USAF AFMC AFRL/RQRP" userId="fa68559c-4a9b-4bb7-a1b7-bcbd745105df" providerId="ADAL" clId="{F3AC83FA-135B-4B84-8519-890183D7DFFD}" dt="2024-03-11T22:13:37.516" v="86" actId="47"/>
          <pc:sldLayoutMkLst>
            <pc:docMk/>
            <pc:sldMasterMk cId="2087332332" sldId="2147483661"/>
            <pc:sldLayoutMk cId="3322580956" sldId="2147483664"/>
          </pc:sldLayoutMkLst>
        </pc:sldLayoutChg>
        <pc:sldLayoutChg chg="del">
          <pc:chgData name="MOORE, LEVI M CIV USAF AFMC AFRL/RQRP" userId="fa68559c-4a9b-4bb7-a1b7-bcbd745105df" providerId="ADAL" clId="{F3AC83FA-135B-4B84-8519-890183D7DFFD}" dt="2024-03-11T22:13:37.516" v="86" actId="47"/>
          <pc:sldLayoutMkLst>
            <pc:docMk/>
            <pc:sldMasterMk cId="2087332332" sldId="2147483661"/>
            <pc:sldLayoutMk cId="4108400747" sldId="2147483665"/>
          </pc:sldLayoutMkLst>
        </pc:sldLayoutChg>
        <pc:sldLayoutChg chg="del">
          <pc:chgData name="MOORE, LEVI M CIV USAF AFMC AFRL/RQRP" userId="fa68559c-4a9b-4bb7-a1b7-bcbd745105df" providerId="ADAL" clId="{F3AC83FA-135B-4B84-8519-890183D7DFFD}" dt="2024-03-11T22:13:37.516" v="86" actId="47"/>
          <pc:sldLayoutMkLst>
            <pc:docMk/>
            <pc:sldMasterMk cId="2087332332" sldId="2147483661"/>
            <pc:sldLayoutMk cId="2472827907" sldId="2147483666"/>
          </pc:sldLayoutMkLst>
        </pc:sldLayoutChg>
        <pc:sldLayoutChg chg="del">
          <pc:chgData name="MOORE, LEVI M CIV USAF AFMC AFRL/RQRP" userId="fa68559c-4a9b-4bb7-a1b7-bcbd745105df" providerId="ADAL" clId="{F3AC83FA-135B-4B84-8519-890183D7DFFD}" dt="2024-03-11T22:13:37.516" v="86" actId="47"/>
          <pc:sldLayoutMkLst>
            <pc:docMk/>
            <pc:sldMasterMk cId="2087332332" sldId="2147483661"/>
            <pc:sldLayoutMk cId="746878850" sldId="2147483667"/>
          </pc:sldLayoutMkLst>
        </pc:sldLayoutChg>
        <pc:sldLayoutChg chg="del">
          <pc:chgData name="MOORE, LEVI M CIV USAF AFMC AFRL/RQRP" userId="fa68559c-4a9b-4bb7-a1b7-bcbd745105df" providerId="ADAL" clId="{F3AC83FA-135B-4B84-8519-890183D7DFFD}" dt="2024-03-11T22:13:37.516" v="86" actId="47"/>
          <pc:sldLayoutMkLst>
            <pc:docMk/>
            <pc:sldMasterMk cId="2087332332" sldId="2147483661"/>
            <pc:sldLayoutMk cId="3895662381" sldId="2147483668"/>
          </pc:sldLayoutMkLst>
        </pc:sldLayoutChg>
        <pc:sldLayoutChg chg="del">
          <pc:chgData name="MOORE, LEVI M CIV USAF AFMC AFRL/RQRP" userId="fa68559c-4a9b-4bb7-a1b7-bcbd745105df" providerId="ADAL" clId="{F3AC83FA-135B-4B84-8519-890183D7DFFD}" dt="2024-03-11T22:13:37.516" v="86" actId="47"/>
          <pc:sldLayoutMkLst>
            <pc:docMk/>
            <pc:sldMasterMk cId="2087332332" sldId="2147483661"/>
            <pc:sldLayoutMk cId="1287887181" sldId="2147483669"/>
          </pc:sldLayoutMkLst>
        </pc:sldLayoutChg>
        <pc:sldLayoutChg chg="del">
          <pc:chgData name="MOORE, LEVI M CIV USAF AFMC AFRL/RQRP" userId="fa68559c-4a9b-4bb7-a1b7-bcbd745105df" providerId="ADAL" clId="{F3AC83FA-135B-4B84-8519-890183D7DFFD}" dt="2024-03-11T22:13:37.516" v="86" actId="47"/>
          <pc:sldLayoutMkLst>
            <pc:docMk/>
            <pc:sldMasterMk cId="2087332332" sldId="2147483661"/>
            <pc:sldLayoutMk cId="244298592" sldId="2147483670"/>
          </pc:sldLayoutMkLst>
        </pc:sldLayoutChg>
        <pc:sldLayoutChg chg="del">
          <pc:chgData name="MOORE, LEVI M CIV USAF AFMC AFRL/RQRP" userId="fa68559c-4a9b-4bb7-a1b7-bcbd745105df" providerId="ADAL" clId="{F3AC83FA-135B-4B84-8519-890183D7DFFD}" dt="2024-03-11T22:13:37.516" v="86" actId="47"/>
          <pc:sldLayoutMkLst>
            <pc:docMk/>
            <pc:sldMasterMk cId="2087332332" sldId="2147483661"/>
            <pc:sldLayoutMk cId="4150496106" sldId="2147483671"/>
          </pc:sldLayoutMkLst>
        </pc:sldLayoutChg>
        <pc:sldLayoutChg chg="del">
          <pc:chgData name="MOORE, LEVI M CIV USAF AFMC AFRL/RQRP" userId="fa68559c-4a9b-4bb7-a1b7-bcbd745105df" providerId="ADAL" clId="{F3AC83FA-135B-4B84-8519-890183D7DFFD}" dt="2024-03-11T22:13:37.516" v="86" actId="47"/>
          <pc:sldLayoutMkLst>
            <pc:docMk/>
            <pc:sldMasterMk cId="2087332332" sldId="2147483661"/>
            <pc:sldLayoutMk cId="2865166701" sldId="21474836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professional%20service\POLY%20Programming\POLY%20programming%20documents\Reference%20Materials\POLY%20-%20ACS%20national%20meeting%20contributions%202007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0810229746801"/>
          <c:y val="3.95398993529835E-2"/>
          <c:w val="0.77981376300268801"/>
          <c:h val="0.69361134854548701"/>
        </c:manualLayout>
      </c:layout>
      <c:barChart>
        <c:barDir val="col"/>
        <c:grouping val="clustered"/>
        <c:varyColors val="0"/>
        <c:ser>
          <c:idx val="1"/>
          <c:order val="1"/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'POLY Stats'!$A$4:$A$35</c:f>
              <c:strCache>
                <c:ptCount val="32"/>
                <c:pt idx="0">
                  <c:v>New Orleans 2008</c:v>
                </c:pt>
                <c:pt idx="1">
                  <c:v>Philadelphia 2008</c:v>
                </c:pt>
                <c:pt idx="2">
                  <c:v>Salt Lake City 2009</c:v>
                </c:pt>
                <c:pt idx="3">
                  <c:v>Washington 2009</c:v>
                </c:pt>
                <c:pt idx="4">
                  <c:v>San Francisco 2010</c:v>
                </c:pt>
                <c:pt idx="5">
                  <c:v>Boston 2010</c:v>
                </c:pt>
                <c:pt idx="6">
                  <c:v>Anaheim 2011</c:v>
                </c:pt>
                <c:pt idx="7">
                  <c:v>Denver 2011</c:v>
                </c:pt>
                <c:pt idx="8">
                  <c:v>San Diego 2012</c:v>
                </c:pt>
                <c:pt idx="9">
                  <c:v>Philadelphia 2012</c:v>
                </c:pt>
                <c:pt idx="10">
                  <c:v>New Orleans 2013</c:v>
                </c:pt>
                <c:pt idx="11">
                  <c:v>Indianapolis 2013</c:v>
                </c:pt>
                <c:pt idx="12">
                  <c:v>Dallas 2014</c:v>
                </c:pt>
                <c:pt idx="13">
                  <c:v>San Francisco 2014</c:v>
                </c:pt>
                <c:pt idx="14">
                  <c:v>Denver 2015</c:v>
                </c:pt>
                <c:pt idx="15">
                  <c:v>Boston 2015</c:v>
                </c:pt>
                <c:pt idx="16">
                  <c:v>San Diego 2016</c:v>
                </c:pt>
                <c:pt idx="17">
                  <c:v>Philadelphia 2016</c:v>
                </c:pt>
                <c:pt idx="18">
                  <c:v>San Francisco 2017</c:v>
                </c:pt>
                <c:pt idx="19">
                  <c:v>Washington DC 2017</c:v>
                </c:pt>
                <c:pt idx="20">
                  <c:v>New Orleans 2018</c:v>
                </c:pt>
                <c:pt idx="21">
                  <c:v>Boston 2018</c:v>
                </c:pt>
                <c:pt idx="22">
                  <c:v>Orlando 2019</c:v>
                </c:pt>
                <c:pt idx="23">
                  <c:v>San Diego 2019</c:v>
                </c:pt>
                <c:pt idx="24">
                  <c:v>(cancelled) Philadelphia 2020</c:v>
                </c:pt>
                <c:pt idx="25">
                  <c:v>Virtual Fall 2020</c:v>
                </c:pt>
                <c:pt idx="26">
                  <c:v>Virtual Spring 2021</c:v>
                </c:pt>
                <c:pt idx="27">
                  <c:v>Atlanta (Hybrid) 2021</c:v>
                </c:pt>
                <c:pt idx="28">
                  <c:v>San Diego 2022</c:v>
                </c:pt>
                <c:pt idx="29">
                  <c:v>Chicago 2022</c:v>
                </c:pt>
                <c:pt idx="30">
                  <c:v>Indianapolis 2023</c:v>
                </c:pt>
                <c:pt idx="31">
                  <c:v>San Francisco 2023</c:v>
                </c:pt>
              </c:strCache>
            </c:strRef>
          </c:cat>
          <c:val>
            <c:numRef>
              <c:f>'POLY Stats'!$D$4:$D$35</c:f>
              <c:numCache>
                <c:formatCode>General</c:formatCode>
                <c:ptCount val="32"/>
                <c:pt idx="0">
                  <c:v>710</c:v>
                </c:pt>
                <c:pt idx="1">
                  <c:v>652</c:v>
                </c:pt>
                <c:pt idx="2">
                  <c:v>415</c:v>
                </c:pt>
                <c:pt idx="3">
                  <c:v>596</c:v>
                </c:pt>
                <c:pt idx="4">
                  <c:v>562</c:v>
                </c:pt>
                <c:pt idx="5">
                  <c:v>481</c:v>
                </c:pt>
                <c:pt idx="6">
                  <c:v>423</c:v>
                </c:pt>
                <c:pt idx="7">
                  <c:v>633</c:v>
                </c:pt>
                <c:pt idx="8">
                  <c:v>497</c:v>
                </c:pt>
                <c:pt idx="9">
                  <c:v>404</c:v>
                </c:pt>
                <c:pt idx="10">
                  <c:v>634</c:v>
                </c:pt>
                <c:pt idx="11">
                  <c:v>360</c:v>
                </c:pt>
                <c:pt idx="12">
                  <c:v>698</c:v>
                </c:pt>
                <c:pt idx="13">
                  <c:v>754</c:v>
                </c:pt>
                <c:pt idx="14">
                  <c:v>518</c:v>
                </c:pt>
                <c:pt idx="15">
                  <c:v>502</c:v>
                </c:pt>
                <c:pt idx="16">
                  <c:v>603</c:v>
                </c:pt>
                <c:pt idx="17">
                  <c:v>592</c:v>
                </c:pt>
                <c:pt idx="18">
                  <c:v>650</c:v>
                </c:pt>
                <c:pt idx="19">
                  <c:v>779</c:v>
                </c:pt>
                <c:pt idx="20">
                  <c:v>671</c:v>
                </c:pt>
                <c:pt idx="21">
                  <c:v>482</c:v>
                </c:pt>
                <c:pt idx="22">
                  <c:v>605</c:v>
                </c:pt>
                <c:pt idx="23">
                  <c:v>383</c:v>
                </c:pt>
                <c:pt idx="25">
                  <c:v>217</c:v>
                </c:pt>
                <c:pt idx="27">
                  <c:v>240</c:v>
                </c:pt>
                <c:pt idx="28">
                  <c:v>463</c:v>
                </c:pt>
                <c:pt idx="29">
                  <c:v>537</c:v>
                </c:pt>
                <c:pt idx="30">
                  <c:v>541</c:v>
                </c:pt>
                <c:pt idx="31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B-4980-B725-D604342F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axId val="-1033546240"/>
        <c:axId val="-1025168032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'POLY Stats'!$A$4:$A$35</c:f>
              <c:strCache>
                <c:ptCount val="32"/>
                <c:pt idx="0">
                  <c:v>New Orleans 2008</c:v>
                </c:pt>
                <c:pt idx="1">
                  <c:v>Philadelphia 2008</c:v>
                </c:pt>
                <c:pt idx="2">
                  <c:v>Salt Lake City 2009</c:v>
                </c:pt>
                <c:pt idx="3">
                  <c:v>Washington 2009</c:v>
                </c:pt>
                <c:pt idx="4">
                  <c:v>San Francisco 2010</c:v>
                </c:pt>
                <c:pt idx="5">
                  <c:v>Boston 2010</c:v>
                </c:pt>
                <c:pt idx="6">
                  <c:v>Anaheim 2011</c:v>
                </c:pt>
                <c:pt idx="7">
                  <c:v>Denver 2011</c:v>
                </c:pt>
                <c:pt idx="8">
                  <c:v>San Diego 2012</c:v>
                </c:pt>
                <c:pt idx="9">
                  <c:v>Philadelphia 2012</c:v>
                </c:pt>
                <c:pt idx="10">
                  <c:v>New Orleans 2013</c:v>
                </c:pt>
                <c:pt idx="11">
                  <c:v>Indianapolis 2013</c:v>
                </c:pt>
                <c:pt idx="12">
                  <c:v>Dallas 2014</c:v>
                </c:pt>
                <c:pt idx="13">
                  <c:v>San Francisco 2014</c:v>
                </c:pt>
                <c:pt idx="14">
                  <c:v>Denver 2015</c:v>
                </c:pt>
                <c:pt idx="15">
                  <c:v>Boston 2015</c:v>
                </c:pt>
                <c:pt idx="16">
                  <c:v>San Diego 2016</c:v>
                </c:pt>
                <c:pt idx="17">
                  <c:v>Philadelphia 2016</c:v>
                </c:pt>
                <c:pt idx="18">
                  <c:v>San Francisco 2017</c:v>
                </c:pt>
                <c:pt idx="19">
                  <c:v>Washington DC 2017</c:v>
                </c:pt>
                <c:pt idx="20">
                  <c:v>New Orleans 2018</c:v>
                </c:pt>
                <c:pt idx="21">
                  <c:v>Boston 2018</c:v>
                </c:pt>
                <c:pt idx="22">
                  <c:v>Orlando 2019</c:v>
                </c:pt>
                <c:pt idx="23">
                  <c:v>San Diego 2019</c:v>
                </c:pt>
                <c:pt idx="24">
                  <c:v>(cancelled) Philadelphia 2020</c:v>
                </c:pt>
                <c:pt idx="25">
                  <c:v>Virtual Fall 2020</c:v>
                </c:pt>
                <c:pt idx="26">
                  <c:v>Virtual Spring 2021</c:v>
                </c:pt>
                <c:pt idx="27">
                  <c:v>Atlanta (Hybrid) 2021</c:v>
                </c:pt>
                <c:pt idx="28">
                  <c:v>San Diego 2022</c:v>
                </c:pt>
                <c:pt idx="29">
                  <c:v>Chicago 2022</c:v>
                </c:pt>
                <c:pt idx="30">
                  <c:v>Indianapolis 2023</c:v>
                </c:pt>
                <c:pt idx="31">
                  <c:v>San Francisco 2023</c:v>
                </c:pt>
              </c:strCache>
            </c:strRef>
          </c:cat>
          <c:val>
            <c:numRef>
              <c:f>'POLY Stats'!$E$4:$E$35</c:f>
              <c:numCache>
                <c:formatCode>General</c:formatCode>
                <c:ptCount val="32"/>
                <c:pt idx="0">
                  <c:v>13795</c:v>
                </c:pt>
                <c:pt idx="1">
                  <c:v>13997</c:v>
                </c:pt>
                <c:pt idx="2">
                  <c:v>10606</c:v>
                </c:pt>
                <c:pt idx="3">
                  <c:v>14193</c:v>
                </c:pt>
                <c:pt idx="4">
                  <c:v>18067</c:v>
                </c:pt>
                <c:pt idx="5">
                  <c:v>14072</c:v>
                </c:pt>
                <c:pt idx="6">
                  <c:v>14022</c:v>
                </c:pt>
                <c:pt idx="7">
                  <c:v>10453</c:v>
                </c:pt>
                <c:pt idx="8">
                  <c:v>16756</c:v>
                </c:pt>
                <c:pt idx="9">
                  <c:v>13228</c:v>
                </c:pt>
                <c:pt idx="10">
                  <c:v>15473</c:v>
                </c:pt>
                <c:pt idx="11">
                  <c:v>10803</c:v>
                </c:pt>
                <c:pt idx="12">
                  <c:v>13498</c:v>
                </c:pt>
                <c:pt idx="13">
                  <c:v>15774</c:v>
                </c:pt>
                <c:pt idx="14">
                  <c:v>13958</c:v>
                </c:pt>
                <c:pt idx="15" formatCode="#,##0">
                  <c:v>13928</c:v>
                </c:pt>
                <c:pt idx="16" formatCode="#,##0">
                  <c:v>16310</c:v>
                </c:pt>
                <c:pt idx="17" formatCode="#,##0">
                  <c:v>12989</c:v>
                </c:pt>
                <c:pt idx="18" formatCode="#,##0">
                  <c:v>18917</c:v>
                </c:pt>
                <c:pt idx="19" formatCode="#,##0">
                  <c:v>12944</c:v>
                </c:pt>
                <c:pt idx="20" formatCode="#,##0">
                  <c:v>16752</c:v>
                </c:pt>
                <c:pt idx="21" formatCode="#,##0">
                  <c:v>14463</c:v>
                </c:pt>
                <c:pt idx="22" formatCode="#,##0">
                  <c:v>15754</c:v>
                </c:pt>
                <c:pt idx="23" formatCode="#,##0">
                  <c:v>12551</c:v>
                </c:pt>
                <c:pt idx="25" formatCode="#,##0">
                  <c:v>6534</c:v>
                </c:pt>
                <c:pt idx="26" formatCode="#,##0">
                  <c:v>12525</c:v>
                </c:pt>
                <c:pt idx="27" formatCode="#,##0">
                  <c:v>8267</c:v>
                </c:pt>
                <c:pt idx="28" formatCode="#,##0">
                  <c:v>12977</c:v>
                </c:pt>
                <c:pt idx="29" formatCode="#,##0">
                  <c:v>12064</c:v>
                </c:pt>
                <c:pt idx="30" formatCode="#,##0">
                  <c:v>11597</c:v>
                </c:pt>
                <c:pt idx="31" formatCode="#,##0">
                  <c:v>10801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0B-4980-B725-D604342F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25181120"/>
        <c:axId val="-1025176560"/>
      </c:lineChart>
      <c:catAx>
        <c:axId val="-102518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5176560"/>
        <c:crosses val="autoZero"/>
        <c:auto val="1"/>
        <c:lblAlgn val="ctr"/>
        <c:lblOffset val="100"/>
        <c:noMultiLvlLbl val="0"/>
      </c:catAx>
      <c:valAx>
        <c:axId val="-10251765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rgbClr val="4F81BD"/>
                    </a:solidFill>
                  </a:rPr>
                  <a:t>Total</a:t>
                </a:r>
                <a:r>
                  <a:rPr lang="en-US" sz="1800" baseline="0">
                    <a:solidFill>
                      <a:srgbClr val="4F81BD"/>
                    </a:solidFill>
                  </a:rPr>
                  <a:t> ACS Attendance</a:t>
                </a:r>
                <a:endParaRPr lang="en-US" sz="1800">
                  <a:solidFill>
                    <a:srgbClr val="4F81BD"/>
                  </a:solidFill>
                </a:endParaRPr>
              </a:p>
            </c:rich>
          </c:tx>
          <c:layout>
            <c:manualLayout>
              <c:xMode val="edge"/>
              <c:yMode val="edge"/>
              <c:x val="1.8246587691744299E-2"/>
              <c:y val="0.158488879978843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rgbClr val="4F81B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5181120"/>
        <c:crosses val="autoZero"/>
        <c:crossBetween val="between"/>
      </c:valAx>
      <c:valAx>
        <c:axId val="-1025168032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rgbClr val="C45C5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rgbClr val="C45C5A"/>
                    </a:solidFill>
                  </a:rPr>
                  <a:t>POLY</a:t>
                </a:r>
                <a:r>
                  <a:rPr lang="en-US" sz="1800" baseline="0">
                    <a:solidFill>
                      <a:srgbClr val="C45C5A"/>
                    </a:solidFill>
                  </a:rPr>
                  <a:t> Contributions</a:t>
                </a:r>
                <a:endParaRPr lang="en-US" sz="1800">
                  <a:solidFill>
                    <a:srgbClr val="C45C5A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800" b="0" i="0" u="none" strike="noStrike" kern="1200" cap="all" baseline="0">
                  <a:solidFill>
                    <a:srgbClr val="C45C5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33546240"/>
        <c:crosses val="max"/>
        <c:crossBetween val="between"/>
      </c:valAx>
      <c:catAx>
        <c:axId val="-1033546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25168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8649" cy="46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34" y="0"/>
            <a:ext cx="3038648" cy="46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849" y="4387768"/>
            <a:ext cx="5608320" cy="415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772378"/>
            <a:ext cx="3038649" cy="46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34" y="8772378"/>
            <a:ext cx="3038648" cy="46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9047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_blair@acs.or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m04.safelinks.protection.outlook.com/?url=http%3A%2F%2Fwww.acs.org%2F&amp;data=05%7C02%7CDHaase%40dow.com%7C9e73cd910fce4c28095108dc28f065ea%7Cc3e32f53cb7f4809968d1cc4ccc785fe%7C0%7C0%7C638430260178578721%7CUnknown%7CTWFpbGZsb3d8eyJWIjoiMC4wLjAwMDAiLCJQIjoiV2luMzIiLCJBTiI6Ik1haWwiLCJXVCI6Mn0%3D%7C0%7C%7C%7C&amp;sdata=oA1wbV0OS4Hnw5SthTOoG9jNRh572SPx5NxZqVmGmsc%3D&amp;reserved=0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vice chair to participate. But not official duty. Will invite Laura Patton as Dawanne has assumed the role of chair. Haven’t sent invitation out as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80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8638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3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national awards, have at most 18 half-day symposia left-–definitely room for more submissions!</a:t>
            </a:r>
          </a:p>
          <a:p>
            <a:r>
              <a:rPr lang="en-US" dirty="0"/>
              <a:t>Remind people that cosponsoring with another division (ideally, having a </a:t>
            </a:r>
            <a:r>
              <a:rPr lang="en-US" dirty="0" err="1"/>
              <a:t>coorganizer</a:t>
            </a:r>
            <a:r>
              <a:rPr lang="en-US" dirty="0"/>
              <a:t> from that division) will make it easier in the new meetings format</a:t>
            </a:r>
          </a:p>
          <a:p>
            <a:r>
              <a:rPr lang="en-US" dirty="0"/>
              <a:t>Cannot guarantee more than 4 half-day sessions (polyoxazolines did request 6 and at this point I think that will still be fine)</a:t>
            </a:r>
          </a:p>
          <a:p>
            <a:r>
              <a:rPr lang="en-US" dirty="0"/>
              <a:t>Deadline is Jun 1 for submission to the Google form on POLY website</a:t>
            </a:r>
          </a:p>
          <a:p>
            <a:r>
              <a:rPr lang="en-US" dirty="0"/>
              <a:t>Contact Julia for any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67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025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01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4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18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8638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4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Dear Danniebelle,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Thank you for following up and apologies for the delay.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Total ACS presentations 10,801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Total POLY presentations 501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For POLY, could you help me with the breakdown of the presentations as well?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Oral – Hybrid: 115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Oral – In person: 261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Oral – Virtual: 35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Poster – In person: 83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Poster – Virtual: 7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Total: 501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For ACS, could you help me with the breakdown of the presentations as well?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Oral – Hybrid: 2929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Oral – In person: 4132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Oral – Virtual: 535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Poster – In person:  2923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Poster – Virtual: 282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Total: 10,801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Please let me know if we can assist with anything else.</a:t>
            </a:r>
            <a:endParaRPr lang="en-US" sz="1100" dirty="0">
              <a:effectLst/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Best,</a:t>
            </a:r>
            <a:endParaRPr lang="en-US" sz="1100" dirty="0">
              <a:effectLst/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b="1" dirty="0">
                <a:solidFill>
                  <a:srgbClr val="0039A6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Josh Blair</a:t>
            </a:r>
            <a:br>
              <a:rPr lang="en-GB" sz="1000" b="1" dirty="0">
                <a:solidFill>
                  <a:srgbClr val="0039A6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</a:br>
            <a:r>
              <a:rPr lang="en-GB" sz="1000" dirty="0">
                <a:solidFill>
                  <a:srgbClr val="0039A6"/>
                </a:solidFill>
                <a:effectLst/>
                <a:latin typeface="Tahoma" panose="020B0604030504040204" pitchFamily="34" charset="0"/>
                <a:ea typeface="PMingLiU" panose="02020500000000000000" pitchFamily="18" charset="-120"/>
              </a:rPr>
              <a:t>Manager, Business Systems Administration | Department of Meetings &amp; Exposition Services</a:t>
            </a:r>
            <a:br>
              <a:rPr lang="en-GB" sz="1000" dirty="0">
                <a:solidFill>
                  <a:srgbClr val="0039A6"/>
                </a:solidFill>
                <a:effectLst/>
                <a:latin typeface="Tahoma" panose="020B0604030504040204" pitchFamily="34" charset="0"/>
                <a:ea typeface="PMingLiU" panose="02020500000000000000" pitchFamily="18" charset="-120"/>
              </a:rPr>
            </a:br>
            <a:r>
              <a:rPr lang="en-GB" sz="1000" dirty="0">
                <a:solidFill>
                  <a:srgbClr val="0039A6"/>
                </a:solidFill>
                <a:effectLst/>
                <a:latin typeface="Tahoma" panose="020B0604030504040204" pitchFamily="34" charset="0"/>
                <a:ea typeface="PMingLiU" panose="02020500000000000000" pitchFamily="18" charset="-120"/>
              </a:rPr>
              <a:t>1155 16th St., NW | Washington | DC 20036</a:t>
            </a:r>
            <a:br>
              <a:rPr lang="en-GB" sz="1000" dirty="0">
                <a:solidFill>
                  <a:srgbClr val="0039A6"/>
                </a:solidFill>
                <a:effectLst/>
                <a:latin typeface="Tahoma" panose="020B0604030504040204" pitchFamily="34" charset="0"/>
                <a:ea typeface="PMingLiU" panose="02020500000000000000" pitchFamily="18" charset="-120"/>
              </a:rPr>
            </a:br>
            <a:r>
              <a:rPr lang="en-GB" sz="1000" b="1" dirty="0">
                <a:solidFill>
                  <a:srgbClr val="0039A6"/>
                </a:solidFill>
                <a:effectLst/>
                <a:latin typeface="Tahoma" panose="020B0604030504040204" pitchFamily="34" charset="0"/>
                <a:ea typeface="PMingLiU" panose="02020500000000000000" pitchFamily="18" charset="-120"/>
              </a:rPr>
              <a:t>E</a:t>
            </a:r>
            <a:r>
              <a:rPr lang="en-GB" sz="1000" b="1" dirty="0">
                <a:solidFill>
                  <a:srgbClr val="000080"/>
                </a:solidFill>
                <a:effectLst/>
                <a:latin typeface="Tahoma" panose="020B0604030504040204" pitchFamily="34" charset="0"/>
                <a:ea typeface="PMingLiU" panose="02020500000000000000" pitchFamily="18" charset="-120"/>
              </a:rPr>
              <a:t> </a:t>
            </a:r>
            <a:r>
              <a:rPr lang="en-GB" sz="1000" u="sng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PMingLiU" panose="02020500000000000000" pitchFamily="18" charset="-120"/>
                <a:hlinkClick r:id="rId3"/>
              </a:rPr>
              <a:t>j_blair@acs.org</a:t>
            </a:r>
            <a:r>
              <a:rPr lang="en-US" sz="1000" dirty="0">
                <a:effectLst/>
                <a:latin typeface="Tahoma" panose="020B0604030504040204" pitchFamily="34" charset="0"/>
                <a:ea typeface="PMingLiU" panose="02020500000000000000" pitchFamily="18" charset="-120"/>
              </a:rPr>
              <a:t> | </a:t>
            </a:r>
            <a:r>
              <a:rPr lang="en-GB" sz="1000" b="1" dirty="0">
                <a:solidFill>
                  <a:srgbClr val="0039A6"/>
                </a:solidFill>
                <a:effectLst/>
                <a:latin typeface="Tahoma" panose="020B0604030504040204" pitchFamily="34" charset="0"/>
                <a:ea typeface="PMingLiU" panose="02020500000000000000" pitchFamily="18" charset="-120"/>
              </a:rPr>
              <a:t>W</a:t>
            </a:r>
            <a:r>
              <a:rPr lang="en-GB" sz="1000" dirty="0">
                <a:solidFill>
                  <a:srgbClr val="0039A6"/>
                </a:solidFill>
                <a:effectLst/>
                <a:latin typeface="Tahoma" panose="020B0604030504040204" pitchFamily="34" charset="0"/>
                <a:ea typeface="PMingLiU" panose="02020500000000000000" pitchFamily="18" charset="-120"/>
              </a:rPr>
              <a:t> </a:t>
            </a:r>
            <a:r>
              <a:rPr lang="en-GB" sz="1000" u="none" strike="noStrike" dirty="0">
                <a:solidFill>
                  <a:srgbClr val="0039A6"/>
                </a:solidFill>
                <a:effectLst/>
                <a:latin typeface="Tahoma" panose="020B0604030504040204" pitchFamily="34" charset="0"/>
                <a:ea typeface="PMingLiU" panose="02020500000000000000" pitchFamily="18" charset="-120"/>
                <a:hlinkClick r:id="rId4" tooltip="blocked::blocked::http://www.acs.org/&#10;http://www.acs.org/"/>
              </a:rPr>
              <a:t>www.acs.org</a:t>
            </a:r>
            <a:endParaRPr lang="en-US" sz="1100" dirty="0">
              <a:effectLst/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00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8638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66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8638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745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8638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62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8638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8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Google Shape;72;p4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smtClean="0">
                <a:latin typeface="Cabin"/>
                <a:ea typeface="Cabin"/>
                <a:cs typeface="Cabin"/>
                <a:sym typeface="Cabin"/>
              </a:rPr>
              <a:pPr/>
              <a:t>‹#›</a:t>
            </a:fld>
            <a:endParaRPr lang="en-US" dirty="0"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57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oogle Shape;15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5289" y="111124"/>
            <a:ext cx="688622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255022" y="136524"/>
            <a:ext cx="812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A59B4D-61C2-0691-E956-62B92FB99BF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57025" y="6642100"/>
            <a:ext cx="9064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Business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96B3-6A37-4E7F-A221-594F478D9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 Programming Team </a:t>
            </a:r>
            <a:br>
              <a:rPr lang="en-US" dirty="0"/>
            </a:br>
            <a:r>
              <a:rPr lang="en-US" dirty="0"/>
              <a:t>Spring Business Lunch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06C4D-5D56-4D6F-AFD6-53D8780B1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467" y="4102100"/>
            <a:ext cx="10498666" cy="1752600"/>
          </a:xfrm>
        </p:spPr>
        <p:txBody>
          <a:bodyPr>
            <a:normAutofit lnSpcReduction="10000"/>
          </a:bodyPr>
          <a:lstStyle/>
          <a:p>
            <a:pPr marL="114300" indent="0"/>
            <a:r>
              <a:rPr lang="en-US" i="1" dirty="0"/>
              <a:t>Levi Moore, Danniebelle Haase, Julia Kalow, Sara Orski</a:t>
            </a:r>
          </a:p>
          <a:p>
            <a:pPr marL="114300" indent="0"/>
            <a:r>
              <a:rPr lang="en-US" i="1" dirty="0"/>
              <a:t>Kathy Mitchem (POLY Business Liaison), </a:t>
            </a:r>
          </a:p>
          <a:p>
            <a:pPr marL="114300" indent="0"/>
            <a:r>
              <a:rPr lang="en-US" i="1" dirty="0"/>
              <a:t>and Laura Stratton (2024 </a:t>
            </a:r>
            <a:r>
              <a:rPr lang="en-US" i="1" dirty="0" err="1"/>
              <a:t>ExComm</a:t>
            </a:r>
            <a:r>
              <a:rPr lang="en-US" i="1" dirty="0"/>
              <a:t>. Liaison)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3F1D-FE02-46F1-945F-701BA730E3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5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Shape 336"/>
          <p:cNvGraphicFramePr/>
          <p:nvPr>
            <p:extLst>
              <p:ext uri="{D42A27DB-BD31-4B8C-83A1-F6EECF244321}">
                <p14:modId xmlns:p14="http://schemas.microsoft.com/office/powerpoint/2010/main" val="1183187667"/>
              </p:ext>
            </p:extLst>
          </p:nvPr>
        </p:nvGraphicFramePr>
        <p:xfrm>
          <a:off x="1043991" y="539743"/>
          <a:ext cx="10104018" cy="5995186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</a:tblPr>
              <a:tblGrid>
                <a:gridCol w="590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60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Symposium Title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Calibri" charset="0"/>
                        <a:ea typeface="Calibri" charset="0"/>
                        <a:cs typeface="Calibri" charset="0"/>
                        <a:sym typeface="Questrial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Symposium Organizer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Calibri" charset="0"/>
                        <a:ea typeface="Calibri" charset="0"/>
                        <a:cs typeface="Calibri" charset="0"/>
                        <a:sym typeface="Questrial"/>
                      </a:endParaRPr>
                    </a:p>
                  </a:txBody>
                  <a:tcPr marL="6075" marR="6075" marT="607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Industrial Innovations in Polymer Science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Michael Petr, Dayton Street, Julienne Regele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General Topics: New Synthesis and Characterization of Polymers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TBD/Julia Kalow, Ferenc Horkay, Yongfu Li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70648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25th Anniversary of ACS Biomacromolecules Journal </a:t>
                      </a:r>
                      <a:endParaRPr sz="1400" b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Tim Deming, Matthew Becker, Sebastien Lecommandoux and Graham Smeddle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58074"/>
                  </a:ext>
                </a:extLst>
              </a:tr>
              <a:tr h="110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Global Collaborations on Natural Polymers as Substitution of Synthetic Materials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 Gao, Jun Wang,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Qiong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Yuan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29307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Advancing Protection Through Materials Design</a:t>
                      </a:r>
                      <a:endParaRPr sz="1400" b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Amanda Forster, Joseph M. Dennis, Aaron Forster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955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Pushing the Limits of Macromolecular Architecture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Adrian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Figg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Craig Hawker, Brent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Sumerlin</a:t>
                      </a:r>
                      <a:endParaRPr lang="en-US" sz="1400" b="0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52611"/>
                  </a:ext>
                </a:extLst>
              </a:tr>
              <a:tr h="73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Climbing Macromolecular Ladders: Elevating the Design, Synthesis, Properties, and Applications of Ladder Polymers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Lei Fang, Yan Xia, Fumitaka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Ishiwari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Tomoyuki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Ikai</a:t>
                      </a:r>
                      <a:endParaRPr lang="en-US" sz="1400" b="0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4655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Chemistry and Physics of Polymer Interlayers for Solar Cells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Prof. Carlos Graeff , Prof. Morten Madsen, Prof. Martin Heeney, Dr. Roger Hiorns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96409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Polymer Sustainability: Renewable feedstocks and eco-friendly synthetic strategies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Chen Wang, </a:t>
                      </a:r>
                      <a:r>
                        <a:rPr lang="fr-FR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Cori Jenkins, Diego </a:t>
                      </a:r>
                      <a:r>
                        <a:rPr lang="fr-FR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Alzate</a:t>
                      </a:r>
                      <a:r>
                        <a:rPr lang="fr-FR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-Sanchez</a:t>
                      </a:r>
                      <a:endParaRPr lang="en-US" sz="1400" b="0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41491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Phosphorus-Containing Polymers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Frederik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Wurm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Karen Wooley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1387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30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#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Advances in Fluorine Containing Polymers and Composites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Scott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Iacono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Abby Jennings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903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20 years of Virginia Tech Macromolecules Innovation Institute 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Tomonori Saito, Robert Moore, Michael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Bortner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Timothy Long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84912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* CME-NASA Symposium: Elevating Polymer Chemistry to New Heights-polymers for Future Space Missions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Michael Meador, George Rodriguez, Ksenia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Takhistova</a:t>
                      </a:r>
                      <a:endParaRPr lang="en-US" sz="1400" b="0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19565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Stimuli-Responsive Polymers as Functional Biomaterials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Metin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Karayilan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Gregory Peterson, Matthew L. Becker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84443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Performance Advantaged Bioproducts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Nicholas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Rorrer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TBD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0874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Elevating Waste Carbon Utilization for a Circular Economy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Yujing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Tan, Kat Knauer, Eleftheria Roumeli, Dimitris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Collias</a:t>
                      </a:r>
                      <a:endParaRPr lang="en-US" sz="1400" b="0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96407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Elevating polymer science in the state of Colorado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Ethan Quinn, </a:t>
                      </a:r>
                      <a:r>
                        <a:rPr lang="da-DK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Lejla Čamdžić, Emma Rettner, Brandon Hosford</a:t>
                      </a:r>
                      <a:endParaRPr lang="en-US" sz="1400" b="0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8772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Elevating the Power of Data for Materials and Chemical Scientists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Jeffry Ting, Mike </a:t>
                      </a:r>
                      <a:r>
                        <a:rPr lang="en-US" sz="1400" b="0" i="0" u="none" strike="noStrike" cap="none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Heiber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Alix Schmidt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20604"/>
                  </a:ext>
                </a:extLst>
              </a:tr>
            </a:tbl>
          </a:graphicData>
        </a:graphic>
      </p:graphicFrame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Denver – Fall 2024</a:t>
            </a:r>
            <a:endParaRPr b="1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6C1015-2745-C648-9D5B-59FF85AA1265}"/>
              </a:ext>
            </a:extLst>
          </p:cNvPr>
          <p:cNvSpPr txBox="1"/>
          <p:nvPr/>
        </p:nvSpPr>
        <p:spPr>
          <a:xfrm>
            <a:off x="1180089" y="6531111"/>
            <a:ext cx="41046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Arial"/>
              </a:rPr>
              <a:t>Meeting Theme: Elevating Chemistry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C4486F-5BF6-4442-B174-B58974E61B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0052" y="5492519"/>
            <a:ext cx="818444" cy="12289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03F0D-D073-4F85-15A3-CF1D675C3D27}"/>
              </a:ext>
            </a:extLst>
          </p:cNvPr>
          <p:cNvSpPr txBox="1"/>
          <p:nvPr/>
        </p:nvSpPr>
        <p:spPr>
          <a:xfrm>
            <a:off x="7791057" y="6565930"/>
            <a:ext cx="28712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* Invited only; </a:t>
            </a:r>
            <a:r>
              <a:rPr lang="en-US" sz="900" baseline="30000" dirty="0"/>
              <a:t>!</a:t>
            </a:r>
            <a:r>
              <a:rPr lang="en-US" sz="900" dirty="0"/>
              <a:t> from Spring 2024; </a:t>
            </a:r>
            <a:r>
              <a:rPr lang="en-US" sz="900" baseline="30000" dirty="0"/>
              <a:t>#</a:t>
            </a:r>
            <a:r>
              <a:rPr lang="en-US" sz="900" dirty="0"/>
              <a:t> Other constraint</a:t>
            </a:r>
          </a:p>
        </p:txBody>
      </p:sp>
    </p:spTree>
    <p:extLst>
      <p:ext uri="{BB962C8B-B14F-4D97-AF65-F5344CB8AC3E}">
        <p14:creationId xmlns:p14="http://schemas.microsoft.com/office/powerpoint/2010/main" val="238140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Shape 336"/>
          <p:cNvGraphicFramePr/>
          <p:nvPr>
            <p:extLst>
              <p:ext uri="{D42A27DB-BD31-4B8C-83A1-F6EECF244321}">
                <p14:modId xmlns:p14="http://schemas.microsoft.com/office/powerpoint/2010/main" val="2019122657"/>
              </p:ext>
            </p:extLst>
          </p:nvPr>
        </p:nvGraphicFramePr>
        <p:xfrm>
          <a:off x="1125212" y="1084273"/>
          <a:ext cx="10104018" cy="2808076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</a:tblPr>
              <a:tblGrid>
                <a:gridCol w="590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60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Symposium Title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Calibri" charset="0"/>
                        <a:ea typeface="Calibri" charset="0"/>
                        <a:cs typeface="Calibri" charset="0"/>
                        <a:sym typeface="Questrial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Symposium Organizer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Calibri" charset="0"/>
                        <a:ea typeface="Calibri" charset="0"/>
                        <a:cs typeface="Calibri" charset="0"/>
                        <a:sym typeface="Questrial"/>
                      </a:endParaRPr>
                    </a:p>
                  </a:txBody>
                  <a:tcPr marL="6075" marR="6075" marT="607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 Scholars Young Award in honor of Zachariah Page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Craig Hawker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52611"/>
                  </a:ext>
                </a:extLst>
              </a:tr>
              <a:tr h="73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Mark Scholars Award in honor of Brent </a:t>
                      </a:r>
                      <a:r>
                        <a:rPr lang="en-US" sz="1600" b="0" i="0" u="none" strike="noStrike" cap="non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Sumerlin</a:t>
                      </a:r>
                      <a:endParaRPr lang="en-US" sz="1600" b="0" i="0" u="none" strike="noStrike" cap="non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Krzysztof Matyjaszewski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4655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Mark Scholars Senior Award in honor of Heather Maynard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Ellen Sletten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96409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Industrial Polymer Scientist Award in honor of Carl Willis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Richard </a:t>
                      </a:r>
                      <a:r>
                        <a:rPr lang="en-US" sz="1600" b="0" i="0" u="none" strike="noStrike" cap="none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Spontak</a:t>
                      </a:r>
                      <a:endParaRPr lang="en-US" sz="1600" b="0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41491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Henkel Award for Outstanding Graduate Research in Polymer Science &amp; Engineering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Jessica Kramer, Charles Paul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1387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ACS Macro Letters/Biomacromolecules/Macromolecules Young Investigator Award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 Majumder, S. Lecommandoux, M. Hillmyer, S. Rowan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9035"/>
                  </a:ext>
                </a:extLst>
              </a:tr>
              <a:tr h="21051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25th Anniversary of ACS Biomacromolecules Journal </a:t>
                      </a:r>
                      <a:endParaRPr sz="1600" b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Tim Deming, Matthew Becker, Sebastien Lecommandoux and Graham Smeddle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849126"/>
                  </a:ext>
                </a:extLst>
              </a:tr>
            </a:tbl>
          </a:graphicData>
        </a:graphic>
      </p:graphicFrame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1981200" y="287676"/>
            <a:ext cx="8229600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Denver – Fall 2024</a:t>
            </a:r>
            <a:endParaRPr b="1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6C1015-2745-C648-9D5B-59FF85AA1265}"/>
              </a:ext>
            </a:extLst>
          </p:cNvPr>
          <p:cNvSpPr txBox="1"/>
          <p:nvPr/>
        </p:nvSpPr>
        <p:spPr>
          <a:xfrm>
            <a:off x="1180089" y="6531111"/>
            <a:ext cx="41046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Arial"/>
              </a:rPr>
              <a:t>Meeting Theme: Elevating Chemistry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C4486F-5BF6-4442-B174-B58974E61B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760" y="5099169"/>
            <a:ext cx="818444" cy="1228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F361D-5887-05A1-D271-20840ABCBE11}"/>
              </a:ext>
            </a:extLst>
          </p:cNvPr>
          <p:cNvSpPr txBox="1"/>
          <p:nvPr/>
        </p:nvSpPr>
        <p:spPr>
          <a:xfrm>
            <a:off x="10861964" y="6338750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Danniebelle Haase</a:t>
            </a:r>
          </a:p>
        </p:txBody>
      </p:sp>
    </p:spTree>
    <p:extLst>
      <p:ext uri="{BB962C8B-B14F-4D97-AF65-F5344CB8AC3E}">
        <p14:creationId xmlns:p14="http://schemas.microsoft.com/office/powerpoint/2010/main" val="11983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ar: 16 Points 11">
            <a:extLst>
              <a:ext uri="{FF2B5EF4-FFF2-40B4-BE49-F238E27FC236}">
                <a16:creationId xmlns:a16="http://schemas.microsoft.com/office/drawing/2014/main" id="{76574CF2-9232-E29D-64C0-A9F68D2AEA79}"/>
              </a:ext>
            </a:extLst>
          </p:cNvPr>
          <p:cNvSpPr/>
          <p:nvPr/>
        </p:nvSpPr>
        <p:spPr>
          <a:xfrm>
            <a:off x="8683021" y="-7875"/>
            <a:ext cx="2765924" cy="1453110"/>
          </a:xfrm>
          <a:prstGeom prst="star16">
            <a:avLst>
              <a:gd name="adj" fmla="val 346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335">
            <a:extLst>
              <a:ext uri="{FF2B5EF4-FFF2-40B4-BE49-F238E27FC236}">
                <a16:creationId xmlns:a16="http://schemas.microsoft.com/office/drawing/2014/main" id="{9072F9A6-FDE8-4656-9DBC-E06F012AA8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596546" y="67220"/>
            <a:ext cx="12192000" cy="75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6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San Diego – Spring 2025</a:t>
            </a:r>
            <a:endParaRPr sz="4600" b="1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25443-F741-4447-97BC-21A1C41B99E4}"/>
              </a:ext>
            </a:extLst>
          </p:cNvPr>
          <p:cNvSpPr txBox="1"/>
          <p:nvPr/>
        </p:nvSpPr>
        <p:spPr>
          <a:xfrm>
            <a:off x="0" y="74179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Arial"/>
              </a:rPr>
              <a:t>Meeting Theme: Transformative Chemistry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1B040-3115-4350-8A7A-496729B23A4F}"/>
              </a:ext>
            </a:extLst>
          </p:cNvPr>
          <p:cNvSpPr txBox="1"/>
          <p:nvPr/>
        </p:nvSpPr>
        <p:spPr>
          <a:xfrm>
            <a:off x="983166" y="70613"/>
            <a:ext cx="1285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Julia Kalow</a:t>
            </a:r>
          </a:p>
          <a:p>
            <a:pPr lvl="0" algn="ctr"/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jkalow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@</a:t>
            </a:r>
          </a:p>
          <a:p>
            <a:pPr lvl="0" algn="ctr"/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northwestern.edu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AC1C2-161B-80F9-C830-5CC1E6E59BCC}"/>
              </a:ext>
            </a:extLst>
          </p:cNvPr>
          <p:cNvSpPr txBox="1"/>
          <p:nvPr/>
        </p:nvSpPr>
        <p:spPr>
          <a:xfrm>
            <a:off x="8927664" y="210849"/>
            <a:ext cx="2042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Recruiting Symposia &amp; Organizers!</a:t>
            </a:r>
          </a:p>
        </p:txBody>
      </p:sp>
      <p:graphicFrame>
        <p:nvGraphicFramePr>
          <p:cNvPr id="7" name="Shape 336">
            <a:extLst>
              <a:ext uri="{FF2B5EF4-FFF2-40B4-BE49-F238E27FC236}">
                <a16:creationId xmlns:a16="http://schemas.microsoft.com/office/drawing/2014/main" id="{E8ABE410-40E9-4C87-BF88-0BE7EFC394ED}"/>
              </a:ext>
            </a:extLst>
          </p:cNvPr>
          <p:cNvGraphicFramePr/>
          <p:nvPr/>
        </p:nvGraphicFramePr>
        <p:xfrm>
          <a:off x="230983" y="1514900"/>
          <a:ext cx="11730033" cy="419192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</a:tblPr>
              <a:tblGrid>
                <a:gridCol w="791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3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  <a:sym typeface="Questrial"/>
                        </a:rPr>
                        <a:t>Symposium Title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  <a:sym typeface="Questrial"/>
                      </a:endParaRPr>
                    </a:p>
                  </a:txBody>
                  <a:tcPr marL="6075" marR="6075" marT="607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  <a:sym typeface="Questrial"/>
                        </a:rPr>
                        <a:t>Symposium Organizer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  <a:sym typeface="Questrial"/>
                      </a:endParaRPr>
                    </a:p>
                  </a:txBody>
                  <a:tcPr marL="6075" marR="6075" marT="607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Industrial Innovations in Polymer Science 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H. Brown, J. 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  <a:tab pos="3600450" algn="l"/>
                          <a:tab pos="4686300" algn="l"/>
                          <a:tab pos="5943600" algn="l"/>
                          <a:tab pos="7372350" algn="l"/>
                        </a:tabLs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Excellence in Polymer Graduate Research 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C. </a:t>
                      </a:r>
                      <a:r>
                        <a:rPr lang="en-US" sz="16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Coltrain</a:t>
                      </a:r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 J. Self, C. Ellison, T. Long, K. </a:t>
                      </a:r>
                      <a:r>
                        <a:rPr lang="en-US" sz="16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Heifferon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70648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  <a:tab pos="3600450" algn="l"/>
                          <a:tab pos="4686300" algn="l"/>
                          <a:tab pos="5943600" algn="l"/>
                          <a:tab pos="7372350" algn="l"/>
                        </a:tabLs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Undergraduate Research in Polymer Science 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S. Morgan, H. Broadhead, S. </a:t>
                      </a:r>
                      <a:r>
                        <a:rPr lang="en-US" sz="16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Nazarenko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58074"/>
                  </a:ext>
                </a:extLst>
              </a:tr>
              <a:tr h="312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0" algn="l"/>
                          <a:tab pos="3600450" algn="l"/>
                          <a:tab pos="4686300" algn="l"/>
                          <a:tab pos="5943600" algn="l"/>
                          <a:tab pos="7372350" algn="l"/>
                        </a:tabLs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Carl S. Marvel Creative Polymer Chemistry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Alan Hopkins (awards committee)  &amp; awardee designee (TBD)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43439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Molecule to Material Insights in Polymer Networks</a:t>
                      </a:r>
                      <a:endParaRPr lang="en-US" sz="1600" b="0" i="0" u="none" strike="noStrike" cap="non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R. Klausen, A. Nelson, S. Craig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9939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Modern Approaches to Post-Polymerization Modification </a:t>
                      </a:r>
                      <a:endParaRPr lang="en-US" sz="1600" b="0" i="0" u="none" strike="noStrike" cap="non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A. </a:t>
                      </a:r>
                      <a:r>
                        <a:rPr lang="en-US" sz="1600" b="0" i="0" u="none" strike="noStrike" cap="none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Teator</a:t>
                      </a:r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J. Brantley, R. B. Moore, B. </a:t>
                      </a:r>
                      <a:r>
                        <a:rPr lang="en-US" sz="1600" b="0" i="0" u="none" strike="noStrike" cap="none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Sumerlin</a:t>
                      </a:r>
                      <a:endParaRPr lang="en-US" sz="1600" b="0" i="0" u="none" strike="noStrike" cap="non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6786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Polymers with Inorganic Fillers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Z. </a:t>
                      </a:r>
                      <a:r>
                        <a:rPr lang="en-US" sz="1600" b="0" i="0" u="none" strike="noStrike" cap="none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Qiang</a:t>
                      </a:r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D. Patton, K. Fu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6911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5</a:t>
                      </a:r>
                      <a:r>
                        <a:rPr lang="en-US" sz="1600" b="0" i="0" u="none" strike="noStrike" cap="none" baseline="300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th</a:t>
                      </a:r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Symposium on Poly(2-oxazoline)s and Related Polymers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R. </a:t>
                      </a:r>
                      <a:r>
                        <a:rPr lang="en-US" sz="1600" b="0" i="0" u="none" strike="noStrike" cap="none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Hoogenboom</a:t>
                      </a:r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E. Benetti, R. </a:t>
                      </a:r>
                      <a:r>
                        <a:rPr lang="en-US" sz="1600" b="0" i="0" u="none" strike="noStrike" cap="none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Becer</a:t>
                      </a:r>
                      <a:endParaRPr lang="en-US" sz="1600" b="0" i="0" u="none" strike="noStrike" cap="non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242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Modern Organic Methods in Polymer Chemistry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J. Lamb, N. Romero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736241"/>
                  </a:ext>
                </a:extLst>
              </a:tr>
              <a:tr h="3480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Topics</a:t>
                      </a:r>
                      <a:endParaRPr lang="en-US" sz="1600" b="0" i="0" u="none" strike="noStrike" cap="non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Newest program chair , Y. Li, F. Horkay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52611"/>
                  </a:ext>
                </a:extLst>
              </a:tr>
              <a:tr h="348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POLY/ PMSE Award and Plenary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 </a:t>
                      </a:r>
                      <a:r>
                        <a:rPr lang="en-US" sz="16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Hasse</a:t>
                      </a:r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J. </a:t>
                      </a:r>
                      <a:r>
                        <a:rPr lang="en-US" sz="16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Kalow</a:t>
                      </a:r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K. Mitchem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46554"/>
                  </a:ext>
                </a:extLst>
              </a:tr>
            </a:tbl>
          </a:graphicData>
        </a:graphic>
      </p:graphicFrame>
      <p:pic>
        <p:nvPicPr>
          <p:cNvPr id="6" name="Picture 5" descr="A person standing in a room with her arms crossed&#10;&#10;Description automatically generated">
            <a:extLst>
              <a:ext uri="{FF2B5EF4-FFF2-40B4-BE49-F238E27FC236}">
                <a16:creationId xmlns:a16="http://schemas.microsoft.com/office/drawing/2014/main" id="{732B2266-9570-9F39-36BF-C873B8FBC5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30" t="14326" r="22982" b="41059"/>
          <a:stretch/>
        </p:blipFill>
        <p:spPr>
          <a:xfrm>
            <a:off x="0" y="-2446"/>
            <a:ext cx="991834" cy="122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6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250E-AFEF-8641-ED28-5798576E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Washington, DC—Fall 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531A10-0ADA-953F-70C3-CD86D23A96DC}"/>
              </a:ext>
            </a:extLst>
          </p:cNvPr>
          <p:cNvGrpSpPr/>
          <p:nvPr/>
        </p:nvGrpSpPr>
        <p:grpSpPr>
          <a:xfrm>
            <a:off x="4270607" y="2620907"/>
            <a:ext cx="3685246" cy="2001332"/>
            <a:chOff x="5229608" y="2702445"/>
            <a:chExt cx="2765924" cy="1453110"/>
          </a:xfrm>
        </p:grpSpPr>
        <p:sp>
          <p:nvSpPr>
            <p:cNvPr id="4" name="Star: 16 Points 3">
              <a:extLst>
                <a:ext uri="{FF2B5EF4-FFF2-40B4-BE49-F238E27FC236}">
                  <a16:creationId xmlns:a16="http://schemas.microsoft.com/office/drawing/2014/main" id="{2332C13E-268F-10DD-F8AF-7D0BD1F295FD}"/>
                </a:ext>
              </a:extLst>
            </p:cNvPr>
            <p:cNvSpPr/>
            <p:nvPr/>
          </p:nvSpPr>
          <p:spPr>
            <a:xfrm>
              <a:off x="5229608" y="2702445"/>
              <a:ext cx="2765924" cy="1453110"/>
            </a:xfrm>
            <a:prstGeom prst="star16">
              <a:avLst>
                <a:gd name="adj" fmla="val 3467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E166CD-27A4-69B2-46C4-3B0C4C3B41B6}"/>
                </a:ext>
              </a:extLst>
            </p:cNvPr>
            <p:cNvSpPr txBox="1"/>
            <p:nvPr/>
          </p:nvSpPr>
          <p:spPr>
            <a:xfrm>
              <a:off x="5615864" y="2921169"/>
              <a:ext cx="2042881" cy="100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Recruiting Symposia &amp; Organizers!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70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1BFB9A-BC08-4DBC-9579-F3B73F1D1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2994"/>
            <a:ext cx="10972800" cy="793875"/>
          </a:xfrm>
        </p:spPr>
        <p:txBody>
          <a:bodyPr/>
          <a:lstStyle/>
          <a:p>
            <a:r>
              <a:rPr lang="en-US" dirty="0"/>
              <a:t>New/Continuing Initiatives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68FFFA-66C2-477D-8049-88A3A6BAC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68513"/>
            <a:ext cx="10972800" cy="50576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Knowledge continuity in business office/ program chair liaison (Thanks Kathy!) &amp; with </a:t>
            </a:r>
            <a:r>
              <a:rPr lang="en-US" dirty="0" err="1"/>
              <a:t>ExComm</a:t>
            </a:r>
            <a:r>
              <a:rPr lang="en-US" dirty="0"/>
              <a:t> (2024, Laura Stratton)</a:t>
            </a:r>
          </a:p>
          <a:p>
            <a:endParaRPr lang="en-US" dirty="0"/>
          </a:p>
          <a:p>
            <a:r>
              <a:rPr lang="en-US" dirty="0"/>
              <a:t>Programming event to thank current organizers, reporting out on Programming, and recruiting new organizers</a:t>
            </a:r>
          </a:p>
          <a:p>
            <a:pPr lvl="1"/>
            <a:r>
              <a:rPr lang="en-US" dirty="0"/>
              <a:t>Recognition paths</a:t>
            </a:r>
          </a:p>
          <a:p>
            <a:pPr lvl="1"/>
            <a:r>
              <a:rPr lang="en-US" dirty="0"/>
              <a:t>Reporting paths</a:t>
            </a:r>
          </a:p>
          <a:p>
            <a:pPr lvl="1"/>
            <a:r>
              <a:rPr lang="en-US" dirty="0"/>
              <a:t>Recruitment paths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Programming Workshop of Best Practices – July 2023; Learnings to be summarized in a document (</a:t>
            </a:r>
            <a:r>
              <a:rPr lang="en-US" dirty="0">
                <a:solidFill>
                  <a:srgbClr val="FF0000"/>
                </a:solidFill>
              </a:rPr>
              <a:t>In progress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Continuing discussions &amp; initiatives regarding DEIR in POLY Programming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9A27A-0893-4F82-B991-B12CE39FFF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7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642-21BD-C10D-5236-260995E3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Meetings Rollout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1B46B-28D7-1163-B05E-85443BB6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47" y="1385817"/>
            <a:ext cx="5419725" cy="3981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BE73-9FDB-DF61-43E1-23BE4B2C8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074" r="753" b="860"/>
          <a:stretch/>
        </p:blipFill>
        <p:spPr>
          <a:xfrm>
            <a:off x="5950403" y="1385817"/>
            <a:ext cx="5917747" cy="4184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C4D8D0-B9A3-F705-034E-E68D3F01445A}"/>
              </a:ext>
            </a:extLst>
          </p:cNvPr>
          <p:cNvSpPr txBox="1"/>
          <p:nvPr/>
        </p:nvSpPr>
        <p:spPr>
          <a:xfrm>
            <a:off x="1384614" y="5493057"/>
            <a:ext cx="8896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Current close cooperative symposium partners (among others): </a:t>
            </a:r>
          </a:p>
          <a:p>
            <a:pPr algn="ctr"/>
            <a:r>
              <a:rPr lang="en-US" sz="2400" dirty="0"/>
              <a:t>BIOT, CELL, PMSE</a:t>
            </a:r>
          </a:p>
          <a:p>
            <a:pPr algn="ctr"/>
            <a:r>
              <a:rPr lang="en-US" sz="2400" dirty="0"/>
              <a:t>All divisions welcome—think outside the box!</a:t>
            </a:r>
          </a:p>
        </p:txBody>
      </p:sp>
    </p:spTree>
    <p:extLst>
      <p:ext uri="{BB962C8B-B14F-4D97-AF65-F5344CB8AC3E}">
        <p14:creationId xmlns:p14="http://schemas.microsoft.com/office/powerpoint/2010/main" val="133093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A37DA2-A772-180E-7AAA-36B28178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2229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of Meetings - 2025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91CF5E-E5DF-CE71-6DC5-EAF7F524B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45752"/>
              </p:ext>
            </p:extLst>
          </p:nvPr>
        </p:nvGraphicFramePr>
        <p:xfrm>
          <a:off x="123290" y="1344709"/>
          <a:ext cx="11897472" cy="4101272"/>
        </p:xfrm>
        <a:graphic>
          <a:graphicData uri="http://schemas.openxmlformats.org/drawingml/2006/table">
            <a:tbl>
              <a:tblPr/>
              <a:tblGrid>
                <a:gridCol w="1201248">
                  <a:extLst>
                    <a:ext uri="{9D8B030D-6E8A-4147-A177-3AD203B41FA5}">
                      <a16:colId xmlns:a16="http://schemas.microsoft.com/office/drawing/2014/main" val="3088528839"/>
                    </a:ext>
                  </a:extLst>
                </a:gridCol>
                <a:gridCol w="932885">
                  <a:extLst>
                    <a:ext uri="{9D8B030D-6E8A-4147-A177-3AD203B41FA5}">
                      <a16:colId xmlns:a16="http://schemas.microsoft.com/office/drawing/2014/main" val="682752705"/>
                    </a:ext>
                  </a:extLst>
                </a:gridCol>
                <a:gridCol w="894548">
                  <a:extLst>
                    <a:ext uri="{9D8B030D-6E8A-4147-A177-3AD203B41FA5}">
                      <a16:colId xmlns:a16="http://schemas.microsoft.com/office/drawing/2014/main" val="830551091"/>
                    </a:ext>
                  </a:extLst>
                </a:gridCol>
                <a:gridCol w="958443">
                  <a:extLst>
                    <a:ext uri="{9D8B030D-6E8A-4147-A177-3AD203B41FA5}">
                      <a16:colId xmlns:a16="http://schemas.microsoft.com/office/drawing/2014/main" val="1929202251"/>
                    </a:ext>
                  </a:extLst>
                </a:gridCol>
                <a:gridCol w="1252365">
                  <a:extLst>
                    <a:ext uri="{9D8B030D-6E8A-4147-A177-3AD203B41FA5}">
                      <a16:colId xmlns:a16="http://schemas.microsoft.com/office/drawing/2014/main" val="3959448695"/>
                    </a:ext>
                  </a:extLst>
                </a:gridCol>
                <a:gridCol w="1122602">
                  <a:extLst>
                    <a:ext uri="{9D8B030D-6E8A-4147-A177-3AD203B41FA5}">
                      <a16:colId xmlns:a16="http://schemas.microsoft.com/office/drawing/2014/main" val="4001828971"/>
                    </a:ext>
                  </a:extLst>
                </a:gridCol>
                <a:gridCol w="463678">
                  <a:extLst>
                    <a:ext uri="{9D8B030D-6E8A-4147-A177-3AD203B41FA5}">
                      <a16:colId xmlns:a16="http://schemas.microsoft.com/office/drawing/2014/main" val="2507519522"/>
                    </a:ext>
                  </a:extLst>
                </a:gridCol>
                <a:gridCol w="1090970">
                  <a:extLst>
                    <a:ext uri="{9D8B030D-6E8A-4147-A177-3AD203B41FA5}">
                      <a16:colId xmlns:a16="http://schemas.microsoft.com/office/drawing/2014/main" val="1225997106"/>
                    </a:ext>
                  </a:extLst>
                </a:gridCol>
                <a:gridCol w="1111793">
                  <a:extLst>
                    <a:ext uri="{9D8B030D-6E8A-4147-A177-3AD203B41FA5}">
                      <a16:colId xmlns:a16="http://schemas.microsoft.com/office/drawing/2014/main" val="1679632264"/>
                    </a:ext>
                  </a:extLst>
                </a:gridCol>
                <a:gridCol w="932885">
                  <a:extLst>
                    <a:ext uri="{9D8B030D-6E8A-4147-A177-3AD203B41FA5}">
                      <a16:colId xmlns:a16="http://schemas.microsoft.com/office/drawing/2014/main" val="1381198703"/>
                    </a:ext>
                  </a:extLst>
                </a:gridCol>
                <a:gridCol w="929189">
                  <a:extLst>
                    <a:ext uri="{9D8B030D-6E8A-4147-A177-3AD203B41FA5}">
                      <a16:colId xmlns:a16="http://schemas.microsoft.com/office/drawing/2014/main" val="3569362559"/>
                    </a:ext>
                  </a:extLst>
                </a:gridCol>
                <a:gridCol w="1006866">
                  <a:extLst>
                    <a:ext uri="{9D8B030D-6E8A-4147-A177-3AD203B41FA5}">
                      <a16:colId xmlns:a16="http://schemas.microsoft.com/office/drawing/2014/main" val="4124846019"/>
                    </a:ext>
                  </a:extLst>
                </a:gridCol>
              </a:tblGrid>
              <a:tr h="5492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Division/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Area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Total Assignments Beginning Spring 2025 (4.5 days) - Based on Session Averages from 2016-2023.  Sessions from Sunday - Thursday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Total Assignments Beginning Fall 2025 (3.5 days) - Based on Session Averages from 2016-2023.  Sessions from Monday - Thursday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72153"/>
                  </a:ext>
                </a:extLst>
              </a:tr>
              <a:tr h="1528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Proposed Total # of 1/2 day Sessions per Division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Non Joint Sessions per Division (from total #)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Required Joint Sessions per Division -(from Total #)</a:t>
                      </a: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Goal is 8%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Hybrid/Digital Experience  per Division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(from Total #)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- Goal is 5%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*Max Session Rooms/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Constructed Rooms based on 4.5 days (per Division)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Proposed Total # of 1/2 day Sessions per Division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Non Joint Sessions per Division (from total #)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Required Joint Sessions per Division (from Total #) - 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Goal is 10%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Hybrid/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Experience Sessions per Division (from Total #) - 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Goal is 25%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*Max Session Rooms/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Constructed Rooms based on 3.5 days (per Division)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213547"/>
                  </a:ext>
                </a:extLst>
              </a:tr>
              <a:tr h="1528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5998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5036D44-D309-4253-0223-64B140D02D76}"/>
              </a:ext>
            </a:extLst>
          </p:cNvPr>
          <p:cNvSpPr txBox="1"/>
          <p:nvPr/>
        </p:nvSpPr>
        <p:spPr>
          <a:xfrm>
            <a:off x="1510300" y="5660032"/>
            <a:ext cx="994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hift to a more concentrated footprint and 3.5 days of programming (NO Sunday Tech Programming)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otal HDS for Fall 2025 reduced to 595 at the Washington, DC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Spring Meetings will remain similar in size to what ACS has typically offered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8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8FB5-0AA6-77CF-88AC-CC497EB2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5537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F0E186-3DA1-4EFF-A368-AF74B702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1CA972-A32F-4369-B5F9-AC5EC4BAA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197205"/>
            <a:ext cx="8229600" cy="4928959"/>
          </a:xfrm>
        </p:spPr>
        <p:txBody>
          <a:bodyPr>
            <a:normAutofit/>
          </a:bodyPr>
          <a:lstStyle/>
          <a:p>
            <a:r>
              <a:rPr lang="en-US" sz="2400" dirty="0"/>
              <a:t>Team Composition</a:t>
            </a:r>
          </a:p>
          <a:p>
            <a:r>
              <a:rPr lang="en-US" sz="2400" dirty="0"/>
              <a:t>2023 Review</a:t>
            </a:r>
          </a:p>
          <a:p>
            <a:pPr lvl="1"/>
            <a:r>
              <a:rPr lang="en-US" sz="2000" dirty="0"/>
              <a:t>Review of 2023 POLY at ACS National Meeting – San Francisco</a:t>
            </a:r>
          </a:p>
          <a:p>
            <a:r>
              <a:rPr lang="en-US" sz="2400" dirty="0"/>
              <a:t>Upcoming National Meetings</a:t>
            </a:r>
          </a:p>
          <a:p>
            <a:pPr lvl="1"/>
            <a:r>
              <a:rPr lang="en-US" sz="2400" dirty="0"/>
              <a:t>Program plans and specific needs (&amp; leads)</a:t>
            </a:r>
          </a:p>
          <a:p>
            <a:pPr lvl="2"/>
            <a:r>
              <a:rPr lang="en-US" sz="2000" dirty="0"/>
              <a:t>Spring 2024 - Levi Moore </a:t>
            </a:r>
          </a:p>
          <a:p>
            <a:pPr lvl="2"/>
            <a:r>
              <a:rPr lang="en-US" sz="2000" dirty="0"/>
              <a:t>Fall 2024 – Danniebelle Haase</a:t>
            </a:r>
          </a:p>
          <a:p>
            <a:pPr lvl="2"/>
            <a:r>
              <a:rPr lang="en-US" sz="2000" dirty="0"/>
              <a:t>Spring 2025 – Julia Kalow</a:t>
            </a:r>
          </a:p>
          <a:p>
            <a:pPr lvl="2"/>
            <a:r>
              <a:rPr lang="en-US" sz="2000" dirty="0"/>
              <a:t>Fall 2025</a:t>
            </a:r>
          </a:p>
          <a:p>
            <a:r>
              <a:rPr lang="en-US" sz="2400" dirty="0"/>
              <a:t>Future of POLY Programming	</a:t>
            </a:r>
          </a:p>
          <a:p>
            <a:pPr lvl="1"/>
            <a:r>
              <a:rPr lang="en-US" sz="2400" dirty="0"/>
              <a:t>New initiatives and concepts</a:t>
            </a:r>
          </a:p>
          <a:p>
            <a:pPr lvl="1"/>
            <a:r>
              <a:rPr lang="en-US" sz="2400" dirty="0"/>
              <a:t>Future of ACS Meetings update</a:t>
            </a:r>
            <a:endParaRPr lang="en-US" sz="3600" dirty="0"/>
          </a:p>
          <a:p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0205E-59BC-449B-9CD4-31FDEE3CAB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5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6301E4-F745-4EBA-A6A6-AE17C151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Composition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FB9A94-7AC9-4821-86A1-24DF78E49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/>
              <a:t>Balance of industry/academia/government</a:t>
            </a:r>
          </a:p>
          <a:p>
            <a:pPr lvl="1"/>
            <a:r>
              <a:rPr lang="en-US" dirty="0"/>
              <a:t>Sara’s completed her term at the end of 2023</a:t>
            </a:r>
          </a:p>
          <a:p>
            <a:pPr lvl="2"/>
            <a:r>
              <a:rPr lang="en-US" i="1" dirty="0"/>
              <a:t>THANK YOU SO MUCH!!!</a:t>
            </a:r>
          </a:p>
          <a:p>
            <a:pPr lvl="1"/>
            <a:r>
              <a:rPr lang="en-US" dirty="0"/>
              <a:t>Welcome to Prof. Graham Collier!</a:t>
            </a:r>
          </a:p>
          <a:p>
            <a:pPr lvl="1"/>
            <a:r>
              <a:rPr lang="en-US" dirty="0"/>
              <a:t>POLY Program Committee Chair Rotation:</a:t>
            </a:r>
          </a:p>
          <a:p>
            <a:pPr lvl="2"/>
            <a:r>
              <a:rPr lang="en-US" i="1" dirty="0"/>
              <a:t>2024 – Levi</a:t>
            </a:r>
          </a:p>
          <a:p>
            <a:pPr lvl="2"/>
            <a:r>
              <a:rPr lang="en-US" i="1" dirty="0"/>
              <a:t>2025 – Danniebelle</a:t>
            </a:r>
          </a:p>
          <a:p>
            <a:pPr lvl="2"/>
            <a:r>
              <a:rPr lang="en-US" i="1" dirty="0"/>
              <a:t>2026 – Julia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708B6-BEE4-42C4-86A4-13F4F2648E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7" name="Shape 417"/>
          <p:cNvGraphicFramePr/>
          <p:nvPr>
            <p:extLst>
              <p:ext uri="{D42A27DB-BD31-4B8C-83A1-F6EECF244321}">
                <p14:modId xmlns:p14="http://schemas.microsoft.com/office/powerpoint/2010/main" val="4289256860"/>
              </p:ext>
            </p:extLst>
          </p:nvPr>
        </p:nvGraphicFramePr>
        <p:xfrm>
          <a:off x="226032" y="1628048"/>
          <a:ext cx="11480586" cy="48633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8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791">
                  <a:extLst>
                    <a:ext uri="{9D8B030D-6E8A-4147-A177-3AD203B41FA5}">
                      <a16:colId xmlns:a16="http://schemas.microsoft.com/office/drawing/2014/main" val="3169250072"/>
                    </a:ext>
                  </a:extLst>
                </a:gridCol>
                <a:gridCol w="1664413">
                  <a:extLst>
                    <a:ext uri="{9D8B030D-6E8A-4147-A177-3AD203B41FA5}">
                      <a16:colId xmlns:a16="http://schemas.microsoft.com/office/drawing/2014/main" val="3484442015"/>
                    </a:ext>
                  </a:extLst>
                </a:gridCol>
                <a:gridCol w="2025791">
                  <a:extLst>
                    <a:ext uri="{9D8B030D-6E8A-4147-A177-3AD203B41FA5}">
                      <a16:colId xmlns:a16="http://schemas.microsoft.com/office/drawing/2014/main" val="1830616510"/>
                    </a:ext>
                  </a:extLst>
                </a:gridCol>
                <a:gridCol w="1806470">
                  <a:extLst>
                    <a:ext uri="{9D8B030D-6E8A-4147-A177-3AD203B41FA5}">
                      <a16:colId xmlns:a16="http://schemas.microsoft.com/office/drawing/2014/main" val="745689301"/>
                    </a:ext>
                  </a:extLst>
                </a:gridCol>
                <a:gridCol w="1915346">
                  <a:extLst>
                    <a:ext uri="{9D8B030D-6E8A-4147-A177-3AD203B41FA5}">
                      <a16:colId xmlns:a16="http://schemas.microsoft.com/office/drawing/2014/main" val="1843813191"/>
                    </a:ext>
                  </a:extLst>
                </a:gridCol>
              </a:tblGrid>
              <a:tr h="5622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 cap="none" dirty="0">
                          <a:latin typeface="Calibri" charset="0"/>
                          <a:ea typeface="Calibri" charset="0"/>
                          <a:cs typeface="Calibri" charset="0"/>
                        </a:rPr>
                        <a:t>Date (Location)</a:t>
                      </a:r>
                      <a:endParaRPr sz="1800" u="sng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Sara Orski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latin typeface="Calibri" charset="0"/>
                          <a:ea typeface="Calibri" charset="0"/>
                          <a:cs typeface="Calibri" charset="0"/>
                        </a:rPr>
                        <a:t>NIST</a:t>
                      </a: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Levi Moore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latin typeface="Calibri" charset="0"/>
                          <a:ea typeface="Calibri" charset="0"/>
                          <a:cs typeface="Calibri" charset="0"/>
                        </a:rPr>
                        <a:t>AFRL</a:t>
                      </a:r>
                      <a:endParaRPr sz="18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Danniebelle Haase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latin typeface="Calibri" charset="0"/>
                          <a:ea typeface="Calibri" charset="0"/>
                          <a:cs typeface="Calibri" charset="0"/>
                        </a:rPr>
                        <a:t>Dow</a:t>
                      </a:r>
                      <a:endParaRPr sz="18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alibri" charset="0"/>
                          <a:ea typeface="Calibri" charset="0"/>
                          <a:cs typeface="Calibri" charset="0"/>
                        </a:rPr>
                        <a:t>Julia </a:t>
                      </a:r>
                      <a:r>
                        <a:rPr lang="en-US" sz="1800" b="1" i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Kalow</a:t>
                      </a:r>
                      <a:endParaRPr lang="en-US" sz="1800" b="1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latin typeface="Calibri" charset="0"/>
                          <a:ea typeface="Calibri" charset="0"/>
                          <a:cs typeface="Calibri" charset="0"/>
                        </a:rPr>
                        <a:t>Northwestern </a:t>
                      </a: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Graham Collier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Southern Miss</a:t>
                      </a:r>
                    </a:p>
                  </a:txBody>
                  <a:tcPr marL="105002" marR="105002" marT="52501" marB="525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2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Spring 2022 (San Diego)</a:t>
                      </a:r>
                      <a:endParaRPr sz="1800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charset="0"/>
                          <a:cs typeface="Calibri" charset="0"/>
                          <a:sym typeface="Arial"/>
                        </a:rPr>
                        <a:t>SUPPORT  </a:t>
                      </a:r>
                    </a:p>
                  </a:txBody>
                  <a:tcPr marL="105002" marR="105002" marT="52501" marB="525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cap="none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LEAD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SHADOW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2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Fall 2022(Chicago)</a:t>
                      </a:r>
                      <a:endParaRPr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SUPPORT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SUPPORT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SUPPORT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2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Spring 2023 (Indianapolis)</a:t>
                      </a:r>
                      <a:endParaRPr sz="1800" dirty="0">
                        <a:solidFill>
                          <a:srgbClr val="00B05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SUPPORT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SUPPORT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B05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LEAD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SHADOW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91241"/>
                  </a:ext>
                </a:extLst>
              </a:tr>
              <a:tr h="5622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Fall 2023 (San Francisco)</a:t>
                      </a:r>
                      <a:endParaRPr sz="1800" dirty="0">
                        <a:solidFill>
                          <a:srgbClr val="0070C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LEAD</a:t>
                      </a:r>
                      <a:endParaRPr sz="1800" b="1" dirty="0">
                        <a:solidFill>
                          <a:srgbClr val="0070C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</a:t>
                      </a:r>
                      <a:endParaRPr sz="18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</a:t>
                      </a:r>
                      <a:endParaRPr sz="18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SHADOW</a:t>
                      </a: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cap="none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105002" marR="105002" marT="52501" marB="525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978925"/>
                  </a:ext>
                </a:extLst>
              </a:tr>
              <a:tr h="5622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Spring 2024 (New Orleans)</a:t>
                      </a:r>
                      <a:endParaRPr sz="1800" dirty="0">
                        <a:solidFill>
                          <a:srgbClr val="7030A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CONSULT</a:t>
                      </a:r>
                      <a:endParaRPr sz="1800" b="0" i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LEAD</a:t>
                      </a:r>
                      <a:endParaRPr lang="en-US" sz="1800" b="0" i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</a:t>
                      </a:r>
                      <a:endParaRPr sz="18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</a:t>
                      </a:r>
                      <a:endParaRPr sz="1800" b="1" dirty="0">
                        <a:solidFill>
                          <a:srgbClr val="7030A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800" b="1" dirty="0">
                        <a:solidFill>
                          <a:srgbClr val="7030A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16419"/>
                  </a:ext>
                </a:extLst>
              </a:tr>
              <a:tr h="5622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Fall 2024 (Denver)</a:t>
                      </a:r>
                      <a:endParaRPr sz="1800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70C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LEAD</a:t>
                      </a:r>
                      <a:endParaRPr sz="1800" b="1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</a:t>
                      </a:r>
                      <a:endParaRPr sz="1800" b="1" dirty="0">
                        <a:solidFill>
                          <a:srgbClr val="7030A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SHADOW</a:t>
                      </a:r>
                    </a:p>
                  </a:txBody>
                  <a:tcPr marL="105002" marR="105002" marT="52501" marB="5250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854192"/>
                  </a:ext>
                </a:extLst>
              </a:tr>
              <a:tr h="5622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Spring 2025 (San Diego)</a:t>
                      </a:r>
                      <a:endParaRPr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70C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CONSULT</a:t>
                      </a: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</a:t>
                      </a:r>
                      <a:endParaRPr sz="18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LEAD</a:t>
                      </a:r>
                      <a:endParaRPr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5002" marR="105002" marT="52501" marB="52501" anchor="ctr"/>
                </a:tc>
                <a:extLst>
                  <a:ext uri="{0D108BD9-81ED-4DB2-BD59-A6C34878D82A}">
                    <a16:rowId xmlns:a16="http://schemas.microsoft.com/office/drawing/2014/main" val="1279949357"/>
                  </a:ext>
                </a:extLst>
              </a:tr>
            </a:tbl>
          </a:graphicData>
        </a:graphic>
      </p:graphicFrame>
      <p:sp>
        <p:nvSpPr>
          <p:cNvPr id="422" name="Shape 422"/>
          <p:cNvSpPr txBox="1"/>
          <p:nvPr/>
        </p:nvSpPr>
        <p:spPr>
          <a:xfrm>
            <a:off x="749030" y="482470"/>
            <a:ext cx="2207327" cy="101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Tx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POLY Programming Team Rotation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89221C3-05A9-45E4-B262-E47184D7A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54" y="416847"/>
            <a:ext cx="1008638" cy="12026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5E0330-8430-46C8-9AE8-460F59D761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965" y="409370"/>
            <a:ext cx="974092" cy="1217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17D2C7-41AF-4F19-A2C9-C5A1FEC413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970" y="399091"/>
            <a:ext cx="818444" cy="122895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4FF9B5-D457-F002-8319-57620595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4327" y="390213"/>
            <a:ext cx="983166" cy="122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ham Collier">
            <a:extLst>
              <a:ext uri="{FF2B5EF4-FFF2-40B4-BE49-F238E27FC236}">
                <a16:creationId xmlns:a16="http://schemas.microsoft.com/office/drawing/2014/main" id="{B410AE1F-CDA5-B2B7-BC48-03784450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9688" y="393210"/>
            <a:ext cx="983166" cy="12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8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1B704A-7011-45B2-BD71-1D4ED33A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228273"/>
            <a:ext cx="8773886" cy="776615"/>
          </a:xfrm>
        </p:spPr>
        <p:txBody>
          <a:bodyPr>
            <a:normAutofit fontScale="90000"/>
          </a:bodyPr>
          <a:lstStyle/>
          <a:p>
            <a:r>
              <a:rPr lang="en-US" dirty="0"/>
              <a:t>2023 Fall Review and Report 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B8B180-28E8-42F9-8CDA-DE167D975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164" y="1009934"/>
            <a:ext cx="11209671" cy="48381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Overview of POLY meeting presentations in San Francisco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Oral presentations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261 in-person (6.3% of ACS)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115 hybrid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(3.9% of ACS)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35 virtual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(6.5% of ACS)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Poster presentations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83 in-person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(2.8% of ACS)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 virtual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(2.3% of ACS)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Brief comparison of POLY and ACS presentations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4B306-678B-4FE4-91A6-CB79D2998F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42EBC2F-2132-0C2F-E246-7362C6B17BDF}"/>
              </a:ext>
            </a:extLst>
          </p:cNvPr>
          <p:cNvGraphicFramePr>
            <a:graphicFrameLocks noGrp="1"/>
          </p:cNvGraphicFramePr>
          <p:nvPr/>
        </p:nvGraphicFramePr>
        <p:xfrm>
          <a:off x="2497067" y="4975805"/>
          <a:ext cx="7426351" cy="165392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56588">
                  <a:extLst>
                    <a:ext uri="{9D8B030D-6E8A-4147-A177-3AD203B41FA5}">
                      <a16:colId xmlns:a16="http://schemas.microsoft.com/office/drawing/2014/main" val="905181589"/>
                    </a:ext>
                  </a:extLst>
                </a:gridCol>
                <a:gridCol w="2049410">
                  <a:extLst>
                    <a:ext uri="{9D8B030D-6E8A-4147-A177-3AD203B41FA5}">
                      <a16:colId xmlns:a16="http://schemas.microsoft.com/office/drawing/2014/main" val="1359029138"/>
                    </a:ext>
                  </a:extLst>
                </a:gridCol>
                <a:gridCol w="1818308">
                  <a:extLst>
                    <a:ext uri="{9D8B030D-6E8A-4147-A177-3AD203B41FA5}">
                      <a16:colId xmlns:a16="http://schemas.microsoft.com/office/drawing/2014/main" val="971311464"/>
                    </a:ext>
                  </a:extLst>
                </a:gridCol>
                <a:gridCol w="1702045">
                  <a:extLst>
                    <a:ext uri="{9D8B030D-6E8A-4147-A177-3AD203B41FA5}">
                      <a16:colId xmlns:a16="http://schemas.microsoft.com/office/drawing/2014/main" val="2971764685"/>
                    </a:ext>
                  </a:extLst>
                </a:gridCol>
              </a:tblGrid>
              <a:tr h="4652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POLY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ACS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 POLY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510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Fall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520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Spring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11510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32289"/>
                  </a:ext>
                </a:extLst>
              </a:tr>
              <a:tr h="23260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Fall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9120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62260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17787E0-A0C1-745E-7C82-72BC7F3A9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43" y="1610837"/>
            <a:ext cx="4587338" cy="25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/>
        </p:nvGraphicFramePr>
        <p:xfrm>
          <a:off x="8709" y="705395"/>
          <a:ext cx="12061688" cy="615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Cabin"/>
              </a:rPr>
              <a:t>Contributions</a:t>
            </a:r>
            <a:endParaRPr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  <a:sym typeface="Cabi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7E847-5764-41A3-B5C6-85A2FA00235B}"/>
              </a:ext>
            </a:extLst>
          </p:cNvPr>
          <p:cNvSpPr txBox="1"/>
          <p:nvPr/>
        </p:nvSpPr>
        <p:spPr>
          <a:xfrm>
            <a:off x="121603" y="6560776"/>
            <a:ext cx="11806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Philadelphia 2020- cancelled, Spring 2021 Virtual meeting did not collect division-level stats. </a:t>
            </a:r>
          </a:p>
        </p:txBody>
      </p:sp>
    </p:spTree>
    <p:extLst>
      <p:ext uri="{BB962C8B-B14F-4D97-AF65-F5344CB8AC3E}">
        <p14:creationId xmlns:p14="http://schemas.microsoft.com/office/powerpoint/2010/main" val="98009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35">
            <a:extLst>
              <a:ext uri="{FF2B5EF4-FFF2-40B4-BE49-F238E27FC236}">
                <a16:creationId xmlns:a16="http://schemas.microsoft.com/office/drawing/2014/main" id="{828D9913-0A45-4F79-9690-B043338236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145" y="-3809"/>
            <a:ext cx="12089708" cy="99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6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New Orleans – Spring 2024</a:t>
            </a:r>
            <a:endParaRPr sz="4600" b="1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04376D-5BD2-4512-9E03-4B6745FDCCE2}"/>
              </a:ext>
            </a:extLst>
          </p:cNvPr>
          <p:cNvSpPr txBox="1"/>
          <p:nvPr/>
        </p:nvSpPr>
        <p:spPr>
          <a:xfrm>
            <a:off x="51145" y="739843"/>
            <a:ext cx="1208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Arial"/>
              </a:rPr>
              <a:t>Meeting Theme: </a:t>
            </a:r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Arial"/>
              </a:rPr>
              <a:t>The Many Flavors of Chemistry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48953E-1BBD-4454-8713-C6E783755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" y="87748"/>
            <a:ext cx="1098386" cy="13729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C73179-C07C-4E38-95B3-509AE10FC3B2}"/>
              </a:ext>
            </a:extLst>
          </p:cNvPr>
          <p:cNvSpPr txBox="1"/>
          <p:nvPr/>
        </p:nvSpPr>
        <p:spPr>
          <a:xfrm>
            <a:off x="1077489" y="46913"/>
            <a:ext cx="133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Levi Moore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0286F-62FE-C701-FADC-13D78F5C03EB}"/>
              </a:ext>
            </a:extLst>
          </p:cNvPr>
          <p:cNvSpPr txBox="1"/>
          <p:nvPr/>
        </p:nvSpPr>
        <p:spPr>
          <a:xfrm>
            <a:off x="0" y="6503928"/>
            <a:ext cx="5898911" cy="30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POLY/PMSE Award &amp; Plenary – PMSE Choice in even years</a:t>
            </a:r>
          </a:p>
        </p:txBody>
      </p:sp>
      <p:graphicFrame>
        <p:nvGraphicFramePr>
          <p:cNvPr id="3" name="Shape 336">
            <a:extLst>
              <a:ext uri="{FF2B5EF4-FFF2-40B4-BE49-F238E27FC236}">
                <a16:creationId xmlns:a16="http://schemas.microsoft.com/office/drawing/2014/main" id="{A2CB026E-D19F-59D6-28C4-F3A36C2ED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215035"/>
              </p:ext>
            </p:extLst>
          </p:nvPr>
        </p:nvGraphicFramePr>
        <p:xfrm>
          <a:off x="261256" y="1942081"/>
          <a:ext cx="11669485" cy="3612544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</a:tblPr>
              <a:tblGrid>
                <a:gridCol w="725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3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  <a:sym typeface="Questrial"/>
                        </a:rPr>
                        <a:t>Symposium Title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  <a:sym typeface="Questrial"/>
                      </a:endParaRPr>
                    </a:p>
                  </a:txBody>
                  <a:tcPr marL="6075" marR="6075" marT="607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  <a:sym typeface="Questrial"/>
                        </a:rPr>
                        <a:t>Symposium Organizer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  <a:sym typeface="Questrial"/>
                      </a:endParaRPr>
                    </a:p>
                  </a:txBody>
                  <a:tcPr marL="6075" marR="6075" marT="607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Undergraduate Research in Polymer Science </a:t>
                      </a:r>
                      <a:endParaRPr sz="1600" b="0" u="none" strike="noStrike" cap="non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S. Morgan, H. Broadhead, S. </a:t>
                      </a:r>
                      <a:r>
                        <a:rPr lang="en-US" sz="1600" b="0" i="0" u="none" strike="noStrike" cap="none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Nazarenko</a:t>
                      </a:r>
                      <a:endParaRPr lang="en-US" sz="1600" b="0" i="0" u="none" strike="noStrike" cap="non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81228"/>
                  </a:ext>
                </a:extLst>
              </a:tr>
              <a:tr h="5151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Excellence in Graduate Polymer Research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C. </a:t>
                      </a:r>
                      <a:r>
                        <a:rPr lang="en-US" sz="1600" b="0" i="0" u="none" strike="noStrike" cap="none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Coltrain</a:t>
                      </a:r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, J. Self, C. Ellison, T. Long, </a:t>
                      </a:r>
                    </a:p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K. Heifferon, R. </a:t>
                      </a:r>
                      <a:r>
                        <a:rPr lang="en-US" sz="1600" b="0" i="0" u="none" strike="noStrike" cap="none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Behling</a:t>
                      </a:r>
                      <a:endParaRPr lang="en-US" sz="1600" b="0" i="0" u="none" strike="noStrike" cap="non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01964"/>
                  </a:ext>
                </a:extLst>
              </a:tr>
              <a:tr h="3243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Industrial Innovations in Polymer Science </a:t>
                      </a:r>
                    </a:p>
                  </a:txBody>
                  <a:tcPr marL="7620" marR="7620" marT="7620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H. Brown, J. 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93028"/>
                  </a:ext>
                </a:extLst>
              </a:tr>
              <a:tr h="324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Driving Sustainable Innovations in the Polymer Industry Through Chemistry and Materials Science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A. Fogel, M. </a:t>
                      </a:r>
                      <a:r>
                        <a:rPr lang="en-US" sz="16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Shete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891761"/>
                  </a:ext>
                </a:extLst>
              </a:tr>
              <a:tr h="3243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Paul J. Flory Polymer Education Award in Honor of Charles McCormick</a:t>
                      </a:r>
                      <a:endParaRPr sz="1600" b="0" u="none" strike="noStrike" cap="non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B. </a:t>
                      </a:r>
                      <a:r>
                        <a:rPr lang="en-US" sz="1600" b="0" i="0" u="none" strike="noStrike" cap="none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Sumerlin</a:t>
                      </a:r>
                      <a:endParaRPr lang="en-US" sz="1600" b="0" i="0" u="none" strike="noStrike" cap="non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65610"/>
                  </a:ext>
                </a:extLst>
              </a:tr>
              <a:tr h="3243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ACS Award in Polymer Chemistry in Honor of Eugenia Kumacheva</a:t>
                      </a:r>
                      <a:endParaRPr sz="1600" b="0" u="none" strike="noStrike" cap="non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M. Rubenstein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842158"/>
                  </a:ext>
                </a:extLst>
              </a:tr>
              <a:tr h="3243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Fresenius Award in Honor of Maxwell J. Robb</a:t>
                      </a:r>
                      <a:endParaRPr sz="1600" b="0" u="none" strike="noStrike" cap="non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B. Fors, W. Gutekunst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132672"/>
                  </a:ext>
                </a:extLst>
              </a:tr>
              <a:tr h="6578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Earle B. Barnes Award for Leadership in Chemical Management in Honor of David Parrillo</a:t>
                      </a:r>
                      <a:endParaRPr sz="1600" b="0" u="none" strike="noStrike" cap="non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J. </a:t>
                      </a:r>
                      <a:r>
                        <a:rPr lang="en-US" sz="1600" b="0" i="0" u="none" strike="noStrike" cap="none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Klozin</a:t>
                      </a:r>
                      <a:endParaRPr lang="en-US" sz="1600" b="0" i="0" u="none" strike="noStrike" cap="non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452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13F7929-1D85-FF33-52A3-CF4F46F0C978}"/>
              </a:ext>
            </a:extLst>
          </p:cNvPr>
          <p:cNvSpPr txBox="1"/>
          <p:nvPr/>
        </p:nvSpPr>
        <p:spPr>
          <a:xfrm>
            <a:off x="4620273" y="5581685"/>
            <a:ext cx="2951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82489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35">
            <a:extLst>
              <a:ext uri="{FF2B5EF4-FFF2-40B4-BE49-F238E27FC236}">
                <a16:creationId xmlns:a16="http://schemas.microsoft.com/office/drawing/2014/main" id="{828D9913-0A45-4F79-9690-B043338236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145" y="-3809"/>
            <a:ext cx="12089708" cy="99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6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New Orleans – Spring 2024</a:t>
            </a:r>
            <a:endParaRPr sz="4600" b="1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04376D-5BD2-4512-9E03-4B6745FDCCE2}"/>
              </a:ext>
            </a:extLst>
          </p:cNvPr>
          <p:cNvSpPr txBox="1"/>
          <p:nvPr/>
        </p:nvSpPr>
        <p:spPr>
          <a:xfrm>
            <a:off x="51145" y="739843"/>
            <a:ext cx="1208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Arial"/>
              </a:rPr>
              <a:t>Meeting Theme: </a:t>
            </a:r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Arial"/>
              </a:rPr>
              <a:t>The Many Flavors of Chemistry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48953E-1BBD-4454-8713-C6E783755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" y="87748"/>
            <a:ext cx="1098386" cy="13729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C73179-C07C-4E38-95B3-509AE10FC3B2}"/>
              </a:ext>
            </a:extLst>
          </p:cNvPr>
          <p:cNvSpPr txBox="1"/>
          <p:nvPr/>
        </p:nvSpPr>
        <p:spPr>
          <a:xfrm>
            <a:off x="1077489" y="46913"/>
            <a:ext cx="133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Levi Moore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0286F-62FE-C701-FADC-13D78F5C03EB}"/>
              </a:ext>
            </a:extLst>
          </p:cNvPr>
          <p:cNvSpPr txBox="1"/>
          <p:nvPr/>
        </p:nvSpPr>
        <p:spPr>
          <a:xfrm>
            <a:off x="0" y="6503928"/>
            <a:ext cx="5898911" cy="30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POLY/PMSE Award &amp; Plenary – PMSE Choice in even years</a:t>
            </a:r>
          </a:p>
        </p:txBody>
      </p:sp>
      <p:graphicFrame>
        <p:nvGraphicFramePr>
          <p:cNvPr id="3" name="Shape 336">
            <a:extLst>
              <a:ext uri="{FF2B5EF4-FFF2-40B4-BE49-F238E27FC236}">
                <a16:creationId xmlns:a16="http://schemas.microsoft.com/office/drawing/2014/main" id="{A2CB026E-D19F-59D6-28C4-F3A36C2ED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673609"/>
              </p:ext>
            </p:extLst>
          </p:nvPr>
        </p:nvGraphicFramePr>
        <p:xfrm>
          <a:off x="261256" y="1644872"/>
          <a:ext cx="11669485" cy="3898126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</a:tblPr>
              <a:tblGrid>
                <a:gridCol w="725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3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  <a:sym typeface="Questrial"/>
                        </a:rPr>
                        <a:t>Symposium Title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  <a:sym typeface="Questrial"/>
                      </a:endParaRPr>
                    </a:p>
                  </a:txBody>
                  <a:tcPr marL="6075" marR="6075" marT="607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  <a:sym typeface="Questrial"/>
                        </a:rPr>
                        <a:t>Symposium Organizer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  <a:sym typeface="Questrial"/>
                      </a:endParaRPr>
                    </a:p>
                  </a:txBody>
                  <a:tcPr marL="6075" marR="6075" marT="6075" marB="0" anchor="ctr">
                    <a:lnL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9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Polymer binders in highly filled systems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B. Brettmann, J. Kalman, J. McCollum,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A. Savage, L. Moore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27302"/>
                  </a:ext>
                </a:extLst>
              </a:tr>
              <a:tr h="324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Structure to Function in Supramolecular Polymers and Materials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J. Matson, P. </a:t>
                      </a:r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Besenius</a:t>
                      </a: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, R. </a:t>
                      </a:r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Kieltyka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93039"/>
                  </a:ext>
                </a:extLst>
              </a:tr>
              <a:tr h="324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Nonlinear chemical phenomena in polymeric systems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J. Pojman, A. Taylor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72390"/>
                  </a:ext>
                </a:extLst>
              </a:tr>
              <a:tr h="324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Incorporating Polymer Science into the Classroom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S. Morgan, H. Broadhead, P. Costanzo, S. </a:t>
                      </a:r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Rukes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44505"/>
                  </a:ext>
                </a:extLst>
              </a:tr>
              <a:tr h="324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Bioinspired Coacervates: Fundamental Studies and Applications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A. Joy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64932"/>
                  </a:ext>
                </a:extLst>
              </a:tr>
              <a:tr h="324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Advances in Ring-Opening Polymerizations/Ring-Closing Depolymerizations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J. Kennemur, J. Wang, Y. </a:t>
                      </a:r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Getzler</a:t>
                      </a: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, H. Sun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39297"/>
                  </a:ext>
                </a:extLst>
              </a:tr>
              <a:tr h="324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Many flavors of Polymer Chemistry for 3D Printing	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C. Wang, S. </a:t>
                      </a:r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Laguizamon</a:t>
                      </a: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, J. Foster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932085"/>
                  </a:ext>
                </a:extLst>
              </a:tr>
              <a:tr h="3243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General Topics: New Synthesis and Characterization of Polymers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J. Kalow, F. </a:t>
                      </a:r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Horkay</a:t>
                      </a: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, Y. Li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029079"/>
                  </a:ext>
                </a:extLst>
              </a:tr>
              <a:tr h="3243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Virtual Graduate Students Symposium in Asia-Pacific Region on Polymer Chemistry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C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6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26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EA48-C018-88DB-CB30-FD1F4AB60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0EC32-B522-FC24-A3BB-8C16E90504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73" y="0"/>
            <a:ext cx="1015645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4474C-7694-8AAF-BC8E-B9BE936E8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8" t="88798" r="29207" b="3099"/>
          <a:stretch/>
        </p:blipFill>
        <p:spPr>
          <a:xfrm>
            <a:off x="4002833" y="6008914"/>
            <a:ext cx="1726164" cy="5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C7D75CF59D44A84CCBA3AEE4BDD55" ma:contentTypeVersion="9" ma:contentTypeDescription="Create a new document." ma:contentTypeScope="" ma:versionID="ea0ec8f7ed9e3790f04fb46b4c9ab285">
  <xsd:schema xmlns:xsd="http://www.w3.org/2001/XMLSchema" xmlns:xs="http://www.w3.org/2001/XMLSchema" xmlns:p="http://schemas.microsoft.com/office/2006/metadata/properties" xmlns:ns2="571dbefc-0250-476e-8805-8e6cc7ec995c" xmlns:ns3="cb42e6df-be37-43c6-b099-b13a44fb71bb" targetNamespace="http://schemas.microsoft.com/office/2006/metadata/properties" ma:root="true" ma:fieldsID="35611e19c09d3d16822d2ee6a774125b" ns2:_="" ns3:_="">
    <xsd:import namespace="571dbefc-0250-476e-8805-8e6cc7ec995c"/>
    <xsd:import namespace="cb42e6df-be37-43c6-b099-b13a44fb7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dbefc-0250-476e-8805-8e6cc7ec9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2e6df-be37-43c6-b099-b13a44fb71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238032-1C31-47C1-9BA8-981BBE1D8E59}">
  <ds:schemaRefs>
    <ds:schemaRef ds:uri="cb42e6df-be37-43c6-b099-b13a44fb71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71dbefc-0250-476e-8805-8e6cc7ec995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83E920-A7B3-44F8-A2CC-AC2D93C52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E930C-D1BB-4DCC-A1A5-E7284CBAD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1dbefc-0250-476e-8805-8e6cc7ec995c"/>
    <ds:schemaRef ds:uri="cb42e6df-be37-43c6-b099-b13a44fb7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17589</TotalTime>
  <Words>2030</Words>
  <Application>Microsoft Office PowerPoint</Application>
  <PresentationFormat>Widescreen</PresentationFormat>
  <Paragraphs>332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Symbol</vt:lpstr>
      <vt:lpstr>Calibri</vt:lpstr>
      <vt:lpstr>Cabin</vt:lpstr>
      <vt:lpstr>Tahoma</vt:lpstr>
      <vt:lpstr>Courier New</vt:lpstr>
      <vt:lpstr>Arial</vt:lpstr>
      <vt:lpstr>Office Theme</vt:lpstr>
      <vt:lpstr>POLY Programming Team  Spring Business Lunch 2024</vt:lpstr>
      <vt:lpstr>Overview</vt:lpstr>
      <vt:lpstr>Team Composition</vt:lpstr>
      <vt:lpstr>PowerPoint Presentation</vt:lpstr>
      <vt:lpstr>2023 Fall Review and Report Summary</vt:lpstr>
      <vt:lpstr>Contributions</vt:lpstr>
      <vt:lpstr>New Orleans – Spring 2024</vt:lpstr>
      <vt:lpstr>New Orleans – Spring 2024</vt:lpstr>
      <vt:lpstr>PowerPoint Presentation</vt:lpstr>
      <vt:lpstr>Denver – Fall 2024</vt:lpstr>
      <vt:lpstr>Denver – Fall 2024</vt:lpstr>
      <vt:lpstr>San Diego – Spring 2025</vt:lpstr>
      <vt:lpstr>Washington, DC—Fall 2025</vt:lpstr>
      <vt:lpstr>New/Continuing Initiatives</vt:lpstr>
      <vt:lpstr>Future of Meetings Rollout</vt:lpstr>
      <vt:lpstr>Future of Meetings - 2025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Programming</dc:title>
  <dc:creator>Hayley Brown</dc:creator>
  <cp:lastModifiedBy>Margo DeCuir</cp:lastModifiedBy>
  <cp:revision>99</cp:revision>
  <dcterms:created xsi:type="dcterms:W3CDTF">2011-04-10T14:55:25Z</dcterms:created>
  <dcterms:modified xsi:type="dcterms:W3CDTF">2024-03-16T17:51:16Z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IQPDocumentId">
    <vt:lpwstr>31744e96-03fd-4b7a-ab90-c7a623010de6</vt:lpwstr>
  </property>
  <property fmtid="{D5CDD505-2E9C-101B-9397-08002B2CF9AE}" pid="3" name="Content_Steward">
    <vt:lpwstr>Brown H u588068</vt:lpwstr>
  </property>
  <property fmtid="{D5CDD505-2E9C-101B-9397-08002B2CF9AE}" pid="4" name="Update_Footer">
    <vt:lpwstr>No</vt:lpwstr>
  </property>
  <property fmtid="{D5CDD505-2E9C-101B-9397-08002B2CF9AE}" pid="5" name="Radio_Button">
    <vt:lpwstr>RadioButton2</vt:lpwstr>
  </property>
  <property fmtid="{D5CDD505-2E9C-101B-9397-08002B2CF9AE}" pid="6" name="Information_Classification">
    <vt:lpwstr/>
  </property>
  <property fmtid="{D5CDD505-2E9C-101B-9397-08002B2CF9AE}" pid="7" name="Record_Title_ID">
    <vt:lpwstr>72</vt:lpwstr>
  </property>
  <property fmtid="{D5CDD505-2E9C-101B-9397-08002B2CF9AE}" pid="8" name="Initial_Creation_Date">
    <vt:filetime>2011-04-10T14:55:24Z</vt:filetime>
  </property>
  <property fmtid="{D5CDD505-2E9C-101B-9397-08002B2CF9AE}" pid="9" name="Retention_Period_Start_Date">
    <vt:filetime>2021-01-16T16:02:48Z</vt:filetime>
  </property>
  <property fmtid="{D5CDD505-2E9C-101B-9397-08002B2CF9AE}" pid="10" name="Last_Reviewed_Date">
    <vt:lpwstr/>
  </property>
  <property fmtid="{D5CDD505-2E9C-101B-9397-08002B2CF9AE}" pid="11" name="Retention_Review_Frequency">
    <vt:lpwstr/>
  </property>
  <property fmtid="{D5CDD505-2E9C-101B-9397-08002B2CF9AE}" pid="12" name="ContentTypeId">
    <vt:lpwstr>0x010100438C7D75CF59D44A84CCBA3AEE4BDD55</vt:lpwstr>
  </property>
  <property fmtid="{D5CDD505-2E9C-101B-9397-08002B2CF9AE}" pid="13" name="MSIP_Label_3aac0ad3-18d9-49e9-a80d-c985041778ba_Enabled">
    <vt:lpwstr>true</vt:lpwstr>
  </property>
  <property fmtid="{D5CDD505-2E9C-101B-9397-08002B2CF9AE}" pid="14" name="MSIP_Label_3aac0ad3-18d9-49e9-a80d-c985041778ba_SetDate">
    <vt:lpwstr>2024-01-25T22:44:03Z</vt:lpwstr>
  </property>
  <property fmtid="{D5CDD505-2E9C-101B-9397-08002B2CF9AE}" pid="15" name="MSIP_Label_3aac0ad3-18d9-49e9-a80d-c985041778ba_Method">
    <vt:lpwstr>Standard</vt:lpwstr>
  </property>
  <property fmtid="{D5CDD505-2E9C-101B-9397-08002B2CF9AE}" pid="16" name="MSIP_Label_3aac0ad3-18d9-49e9-a80d-c985041778ba_Name">
    <vt:lpwstr>General Business</vt:lpwstr>
  </property>
  <property fmtid="{D5CDD505-2E9C-101B-9397-08002B2CF9AE}" pid="17" name="MSIP_Label_3aac0ad3-18d9-49e9-a80d-c985041778ba_SiteId">
    <vt:lpwstr>c3e32f53-cb7f-4809-968d-1cc4ccc785fe</vt:lpwstr>
  </property>
  <property fmtid="{D5CDD505-2E9C-101B-9397-08002B2CF9AE}" pid="18" name="MSIP_Label_3aac0ad3-18d9-49e9-a80d-c985041778ba_ActionId">
    <vt:lpwstr>82361103-ff6e-42c0-8e09-a6ee9eb5179e</vt:lpwstr>
  </property>
  <property fmtid="{D5CDD505-2E9C-101B-9397-08002B2CF9AE}" pid="19" name="MSIP_Label_3aac0ad3-18d9-49e9-a80d-c985041778ba_ContentBits">
    <vt:lpwstr>2</vt:lpwstr>
  </property>
  <property fmtid="{D5CDD505-2E9C-101B-9397-08002B2CF9AE}" pid="20" name="ClassificationContentMarkingFooterLocations">
    <vt:lpwstr>Office Theme:3</vt:lpwstr>
  </property>
  <property fmtid="{D5CDD505-2E9C-101B-9397-08002B2CF9AE}" pid="21" name="ClassificationContentMarkingFooterText">
    <vt:lpwstr>General Business</vt:lpwstr>
  </property>
</Properties>
</file>