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4"/>
    <p:sldMasterId id="2147483661" r:id="rId5"/>
  </p:sldMasterIdLst>
  <p:notesMasterIdLst>
    <p:notesMasterId r:id="rId21"/>
  </p:notesMasterIdLst>
  <p:sldIdLst>
    <p:sldId id="274" r:id="rId6"/>
    <p:sldId id="275" r:id="rId7"/>
    <p:sldId id="316" r:id="rId8"/>
    <p:sldId id="258" r:id="rId9"/>
    <p:sldId id="357" r:id="rId10"/>
    <p:sldId id="260" r:id="rId11"/>
    <p:sldId id="358" r:id="rId12"/>
    <p:sldId id="359" r:id="rId13"/>
    <p:sldId id="360" r:id="rId14"/>
    <p:sldId id="336" r:id="rId15"/>
    <p:sldId id="293" r:id="rId16"/>
    <p:sldId id="362" r:id="rId17"/>
    <p:sldId id="350" r:id="rId18"/>
    <p:sldId id="361" r:id="rId19"/>
    <p:sldId id="307" r:id="rId20"/>
  </p:sldIdLst>
  <p:sldSz cx="12192000" cy="6858000"/>
  <p:notesSz cx="7010400" cy="9236075"/>
  <p:embeddedFontLst>
    <p:embeddedFont>
      <p:font typeface="Cabin" panose="020B0604020202020204" charset="0"/>
      <p:regular r:id="rId22"/>
      <p:bold r:id="rId23"/>
      <p:italic r:id="rId24"/>
      <p:boldItalic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libri Light" panose="020F0302020204030204" pitchFamily="34" charset="0"/>
      <p:regular r:id="rId30"/>
      <p: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go="http://customooxmlschemas.google.com/" r:id="rId53" roundtripDataSignature="AMtx7mgzzydvbKanw6oBA3xZsvgdG3fyOQ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rski, Sara V. (Fed)" initials="OSV(" lastIdx="1" clrIdx="0">
    <p:extLst>
      <p:ext uri="{19B8F6BF-5375-455C-9EA6-DF929625EA0E}">
        <p15:presenceInfo xmlns:p15="http://schemas.microsoft.com/office/powerpoint/2012/main" userId="S::svo@NIST.GOV::1b827ce9-8435-4a9a-8058-5bbed1d097d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18E708B-5326-485A-8F77-8C41768F6DE2}" v="94" dt="2024-01-27T08:31:34.195"/>
  </p1510:revLst>
</p1510:revInfo>
</file>

<file path=ppt/tableStyles.xml><?xml version="1.0" encoding="utf-8"?>
<a:tblStyleLst xmlns:a="http://schemas.openxmlformats.org/drawingml/2006/main" def="{F8EEA687-8B89-4C8B-AE1C-786DD35E4617}">
  <a:tblStyle styleId="{F8EEA687-8B89-4C8B-AE1C-786DD35E4617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6C8055C4-107D-4AEF-9727-B3737E90AF1D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 b="off" i="off"/>
      <a:tcStyle>
        <a:tcBdr/>
        <a:fill>
          <a:solidFill>
            <a:schemeClr val="dk1">
              <a:alpha val="20000"/>
            </a:schemeClr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chemeClr val="dk1">
              <a:alpha val="20000"/>
            </a:schemeClr>
          </a:solidFill>
        </a:fill>
      </a:tcStyle>
    </a:band1V>
    <a:band2V>
      <a:tcTxStyle b="off" i="off"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508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/>
      <a:tcStyle>
        <a:tcBdr>
          <a:bottom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41802004-E942-4B59-A5EE-B7501E085518}" styleName="Table_2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 b="off" i="off"/>
      <a:tcStyle>
        <a:tcBdr/>
        <a:fill>
          <a:solidFill>
            <a:srgbClr val="CFD7E7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FD7E7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092" autoAdjust="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5.fntdata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55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4.fntdata"/><Relationship Id="rId59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8.fntdata"/><Relationship Id="rId54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3.fntdata"/><Relationship Id="rId53" Type="http://customschemas.google.com/relationships/presentationmetadata" Target="metadata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57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10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56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G:\My%20Drive\professional%20service\POLY%20Programming\Reference%20Materials\POLY%20-%20ACS%20national%20meeting%20contributions%202007-2023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600810229746801"/>
          <c:y val="3.95398993529835E-2"/>
          <c:w val="0.77981376300268801"/>
          <c:h val="0.69361134854548701"/>
        </c:manualLayout>
      </c:layout>
      <c:barChart>
        <c:barDir val="col"/>
        <c:grouping val="clustered"/>
        <c:varyColors val="0"/>
        <c:ser>
          <c:idx val="1"/>
          <c:order val="1"/>
          <c:spPr>
            <a:gradFill flip="none" rotWithShape="1">
              <a:gsLst>
                <a:gs pos="0">
                  <a:schemeClr val="accent2"/>
                </a:gs>
                <a:gs pos="75000">
                  <a:schemeClr val="accent2">
                    <a:lumMod val="60000"/>
                    <a:lumOff val="40000"/>
                  </a:schemeClr>
                </a:gs>
                <a:gs pos="51000">
                  <a:schemeClr val="accent2">
                    <a:alpha val="75000"/>
                  </a:schemeClr>
                </a:gs>
                <a:gs pos="100000">
                  <a:schemeClr val="accent2">
                    <a:lumMod val="20000"/>
                    <a:lumOff val="80000"/>
                    <a:alpha val="15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cat>
            <c:strRef>
              <c:f>'POLY Stats'!$A$4:$A$34</c:f>
              <c:strCache>
                <c:ptCount val="31"/>
                <c:pt idx="0">
                  <c:v>New Orleans 2008</c:v>
                </c:pt>
                <c:pt idx="1">
                  <c:v>Philadelphia 2008</c:v>
                </c:pt>
                <c:pt idx="2">
                  <c:v>Salt Lake City 2009</c:v>
                </c:pt>
                <c:pt idx="3">
                  <c:v>Washington 2009</c:v>
                </c:pt>
                <c:pt idx="4">
                  <c:v>San Francisco 2010</c:v>
                </c:pt>
                <c:pt idx="5">
                  <c:v>Boston 2010</c:v>
                </c:pt>
                <c:pt idx="6">
                  <c:v>Anaheim 2011</c:v>
                </c:pt>
                <c:pt idx="7">
                  <c:v>Denver 2011</c:v>
                </c:pt>
                <c:pt idx="8">
                  <c:v>San Diego 2012</c:v>
                </c:pt>
                <c:pt idx="9">
                  <c:v>Philadelphia 2012</c:v>
                </c:pt>
                <c:pt idx="10">
                  <c:v>New Orleans 2013</c:v>
                </c:pt>
                <c:pt idx="11">
                  <c:v>Indianapolis 2013</c:v>
                </c:pt>
                <c:pt idx="12">
                  <c:v>Dallas 2014</c:v>
                </c:pt>
                <c:pt idx="13">
                  <c:v>San Francisco 2014</c:v>
                </c:pt>
                <c:pt idx="14">
                  <c:v>Denver 2015</c:v>
                </c:pt>
                <c:pt idx="15">
                  <c:v>Boston 2015</c:v>
                </c:pt>
                <c:pt idx="16">
                  <c:v>San Diego 2016</c:v>
                </c:pt>
                <c:pt idx="17">
                  <c:v>Philadelphia 2016</c:v>
                </c:pt>
                <c:pt idx="18">
                  <c:v>San Francisco 2017</c:v>
                </c:pt>
                <c:pt idx="19">
                  <c:v>Washington DC 2017</c:v>
                </c:pt>
                <c:pt idx="20">
                  <c:v>New Orleans 2018</c:v>
                </c:pt>
                <c:pt idx="21">
                  <c:v>Boston 2018</c:v>
                </c:pt>
                <c:pt idx="22">
                  <c:v>Orlando 2019</c:v>
                </c:pt>
                <c:pt idx="23">
                  <c:v>San Diego 2019</c:v>
                </c:pt>
                <c:pt idx="24">
                  <c:v>(cancelled) Philadelphia 2020</c:v>
                </c:pt>
                <c:pt idx="25">
                  <c:v>Virtual Fall 2020</c:v>
                </c:pt>
                <c:pt idx="26">
                  <c:v>Virtual Spring 2021</c:v>
                </c:pt>
                <c:pt idx="27">
                  <c:v>Atlanta (Hybrid) 2021</c:v>
                </c:pt>
                <c:pt idx="28">
                  <c:v>San Diego 2022</c:v>
                </c:pt>
                <c:pt idx="29">
                  <c:v>Chicago 2022</c:v>
                </c:pt>
                <c:pt idx="30">
                  <c:v>Indianapolis 2023</c:v>
                </c:pt>
              </c:strCache>
            </c:strRef>
          </c:cat>
          <c:val>
            <c:numRef>
              <c:f>'POLY Stats'!$D$4:$D$34</c:f>
              <c:numCache>
                <c:formatCode>General</c:formatCode>
                <c:ptCount val="31"/>
                <c:pt idx="0">
                  <c:v>710</c:v>
                </c:pt>
                <c:pt idx="1">
                  <c:v>652</c:v>
                </c:pt>
                <c:pt idx="2">
                  <c:v>415</c:v>
                </c:pt>
                <c:pt idx="3">
                  <c:v>596</c:v>
                </c:pt>
                <c:pt idx="4">
                  <c:v>562</c:v>
                </c:pt>
                <c:pt idx="5">
                  <c:v>481</c:v>
                </c:pt>
                <c:pt idx="6">
                  <c:v>423</c:v>
                </c:pt>
                <c:pt idx="7">
                  <c:v>633</c:v>
                </c:pt>
                <c:pt idx="8">
                  <c:v>497</c:v>
                </c:pt>
                <c:pt idx="9">
                  <c:v>404</c:v>
                </c:pt>
                <c:pt idx="10">
                  <c:v>634</c:v>
                </c:pt>
                <c:pt idx="11">
                  <c:v>360</c:v>
                </c:pt>
                <c:pt idx="12">
                  <c:v>698</c:v>
                </c:pt>
                <c:pt idx="13">
                  <c:v>754</c:v>
                </c:pt>
                <c:pt idx="14">
                  <c:v>518</c:v>
                </c:pt>
                <c:pt idx="15">
                  <c:v>502</c:v>
                </c:pt>
                <c:pt idx="16">
                  <c:v>603</c:v>
                </c:pt>
                <c:pt idx="17">
                  <c:v>592</c:v>
                </c:pt>
                <c:pt idx="18">
                  <c:v>650</c:v>
                </c:pt>
                <c:pt idx="19">
                  <c:v>779</c:v>
                </c:pt>
                <c:pt idx="20">
                  <c:v>671</c:v>
                </c:pt>
                <c:pt idx="21">
                  <c:v>482</c:v>
                </c:pt>
                <c:pt idx="22">
                  <c:v>605</c:v>
                </c:pt>
                <c:pt idx="23">
                  <c:v>383</c:v>
                </c:pt>
                <c:pt idx="25">
                  <c:v>217</c:v>
                </c:pt>
                <c:pt idx="27">
                  <c:v>240</c:v>
                </c:pt>
                <c:pt idx="28">
                  <c:v>463</c:v>
                </c:pt>
                <c:pt idx="29">
                  <c:v>537</c:v>
                </c:pt>
                <c:pt idx="30">
                  <c:v>541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268-44EC-8441-E97347846B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55"/>
        <c:axId val="-1033546240"/>
        <c:axId val="-1025168032"/>
      </c:barChart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'POLY Stats'!$A$4:$A$34</c:f>
              <c:strCache>
                <c:ptCount val="31"/>
                <c:pt idx="0">
                  <c:v>New Orleans 2008</c:v>
                </c:pt>
                <c:pt idx="1">
                  <c:v>Philadelphia 2008</c:v>
                </c:pt>
                <c:pt idx="2">
                  <c:v>Salt Lake City 2009</c:v>
                </c:pt>
                <c:pt idx="3">
                  <c:v>Washington 2009</c:v>
                </c:pt>
                <c:pt idx="4">
                  <c:v>San Francisco 2010</c:v>
                </c:pt>
                <c:pt idx="5">
                  <c:v>Boston 2010</c:v>
                </c:pt>
                <c:pt idx="6">
                  <c:v>Anaheim 2011</c:v>
                </c:pt>
                <c:pt idx="7">
                  <c:v>Denver 2011</c:v>
                </c:pt>
                <c:pt idx="8">
                  <c:v>San Diego 2012</c:v>
                </c:pt>
                <c:pt idx="9">
                  <c:v>Philadelphia 2012</c:v>
                </c:pt>
                <c:pt idx="10">
                  <c:v>New Orleans 2013</c:v>
                </c:pt>
                <c:pt idx="11">
                  <c:v>Indianapolis 2013</c:v>
                </c:pt>
                <c:pt idx="12">
                  <c:v>Dallas 2014</c:v>
                </c:pt>
                <c:pt idx="13">
                  <c:v>San Francisco 2014</c:v>
                </c:pt>
                <c:pt idx="14">
                  <c:v>Denver 2015</c:v>
                </c:pt>
                <c:pt idx="15">
                  <c:v>Boston 2015</c:v>
                </c:pt>
                <c:pt idx="16">
                  <c:v>San Diego 2016</c:v>
                </c:pt>
                <c:pt idx="17">
                  <c:v>Philadelphia 2016</c:v>
                </c:pt>
                <c:pt idx="18">
                  <c:v>San Francisco 2017</c:v>
                </c:pt>
                <c:pt idx="19">
                  <c:v>Washington DC 2017</c:v>
                </c:pt>
                <c:pt idx="20">
                  <c:v>New Orleans 2018</c:v>
                </c:pt>
                <c:pt idx="21">
                  <c:v>Boston 2018</c:v>
                </c:pt>
                <c:pt idx="22">
                  <c:v>Orlando 2019</c:v>
                </c:pt>
                <c:pt idx="23">
                  <c:v>San Diego 2019</c:v>
                </c:pt>
                <c:pt idx="24">
                  <c:v>(cancelled) Philadelphia 2020</c:v>
                </c:pt>
                <c:pt idx="25">
                  <c:v>Virtual Fall 2020</c:v>
                </c:pt>
                <c:pt idx="26">
                  <c:v>Virtual Spring 2021</c:v>
                </c:pt>
                <c:pt idx="27">
                  <c:v>Atlanta (Hybrid) 2021</c:v>
                </c:pt>
                <c:pt idx="28">
                  <c:v>San Diego 2022</c:v>
                </c:pt>
                <c:pt idx="29">
                  <c:v>Chicago 2022</c:v>
                </c:pt>
                <c:pt idx="30">
                  <c:v>Indianapolis 2023</c:v>
                </c:pt>
              </c:strCache>
            </c:strRef>
          </c:cat>
          <c:val>
            <c:numRef>
              <c:f>'POLY Stats'!$E$4:$E$34</c:f>
              <c:numCache>
                <c:formatCode>General</c:formatCode>
                <c:ptCount val="31"/>
                <c:pt idx="0">
                  <c:v>13795</c:v>
                </c:pt>
                <c:pt idx="1">
                  <c:v>13997</c:v>
                </c:pt>
                <c:pt idx="2">
                  <c:v>10606</c:v>
                </c:pt>
                <c:pt idx="3">
                  <c:v>14193</c:v>
                </c:pt>
                <c:pt idx="4">
                  <c:v>18067</c:v>
                </c:pt>
                <c:pt idx="5">
                  <c:v>14072</c:v>
                </c:pt>
                <c:pt idx="6">
                  <c:v>14022</c:v>
                </c:pt>
                <c:pt idx="7">
                  <c:v>10453</c:v>
                </c:pt>
                <c:pt idx="8">
                  <c:v>16756</c:v>
                </c:pt>
                <c:pt idx="9">
                  <c:v>13228</c:v>
                </c:pt>
                <c:pt idx="10">
                  <c:v>15473</c:v>
                </c:pt>
                <c:pt idx="11">
                  <c:v>10803</c:v>
                </c:pt>
                <c:pt idx="12">
                  <c:v>13498</c:v>
                </c:pt>
                <c:pt idx="13">
                  <c:v>15774</c:v>
                </c:pt>
                <c:pt idx="14">
                  <c:v>13958</c:v>
                </c:pt>
                <c:pt idx="15" formatCode="#,##0">
                  <c:v>13928</c:v>
                </c:pt>
                <c:pt idx="16" formatCode="#,##0">
                  <c:v>16310</c:v>
                </c:pt>
                <c:pt idx="17" formatCode="#,##0">
                  <c:v>12989</c:v>
                </c:pt>
                <c:pt idx="18" formatCode="#,##0">
                  <c:v>18917</c:v>
                </c:pt>
                <c:pt idx="19" formatCode="#,##0">
                  <c:v>12944</c:v>
                </c:pt>
                <c:pt idx="20" formatCode="#,##0">
                  <c:v>16752</c:v>
                </c:pt>
                <c:pt idx="21" formatCode="#,##0">
                  <c:v>14463</c:v>
                </c:pt>
                <c:pt idx="22" formatCode="#,##0">
                  <c:v>15754</c:v>
                </c:pt>
                <c:pt idx="23" formatCode="#,##0">
                  <c:v>12551</c:v>
                </c:pt>
                <c:pt idx="25" formatCode="#,##0">
                  <c:v>6534</c:v>
                </c:pt>
                <c:pt idx="26" formatCode="#,##0">
                  <c:v>12525</c:v>
                </c:pt>
                <c:pt idx="27" formatCode="#,##0">
                  <c:v>8267</c:v>
                </c:pt>
                <c:pt idx="28" formatCode="#,##0">
                  <c:v>12977</c:v>
                </c:pt>
                <c:pt idx="29" formatCode="#,##0">
                  <c:v>12064</c:v>
                </c:pt>
                <c:pt idx="30" formatCode="#,##0">
                  <c:v>11597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268-44EC-8441-E97347846B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1025181120"/>
        <c:axId val="-1025176560"/>
      </c:lineChart>
      <c:catAx>
        <c:axId val="-1025181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025176560"/>
        <c:crosses val="autoZero"/>
        <c:auto val="1"/>
        <c:lblAlgn val="ctr"/>
        <c:lblOffset val="100"/>
        <c:noMultiLvlLbl val="0"/>
      </c:catAx>
      <c:valAx>
        <c:axId val="-1025176560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tx1">
                      <a:lumMod val="5000"/>
                      <a:lumOff val="95000"/>
                    </a:schemeClr>
                  </a:gs>
                  <a:gs pos="0">
                    <a:schemeClr val="tx1">
                      <a:lumMod val="25000"/>
                      <a:lumOff val="7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cap="all" baseline="0">
                    <a:solidFill>
                      <a:srgbClr val="4F81BD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400">
                    <a:solidFill>
                      <a:srgbClr val="4F81BD"/>
                    </a:solidFill>
                  </a:rPr>
                  <a:t>Total</a:t>
                </a:r>
                <a:r>
                  <a:rPr lang="en-US" sz="2400" baseline="0">
                    <a:solidFill>
                      <a:srgbClr val="4F81BD"/>
                    </a:solidFill>
                  </a:rPr>
                  <a:t> ACS Attendance</a:t>
                </a:r>
                <a:endParaRPr lang="en-US" sz="2400">
                  <a:solidFill>
                    <a:srgbClr val="4F81BD"/>
                  </a:solidFill>
                </a:endParaRPr>
              </a:p>
            </c:rich>
          </c:tx>
          <c:layout>
            <c:manualLayout>
              <c:xMode val="edge"/>
              <c:yMode val="edge"/>
              <c:x val="1.8246568648040327E-2"/>
              <c:y val="2.7377777777777761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cap="all" baseline="0">
                  <a:solidFill>
                    <a:srgbClr val="4F81BD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025181120"/>
        <c:crosses val="autoZero"/>
        <c:crossBetween val="between"/>
      </c:valAx>
      <c:valAx>
        <c:axId val="-1025168032"/>
        <c:scaling>
          <c:orientation val="minMax"/>
        </c:scaling>
        <c:delete val="0"/>
        <c:axPos val="r"/>
        <c:title>
          <c:tx>
            <c:rich>
              <a:bodyPr rot="5400000" spcFirstLastPara="1" vertOverflow="ellipsis" wrap="square" anchor="ctr" anchorCtr="1"/>
              <a:lstStyle/>
              <a:p>
                <a:pPr>
                  <a:defRPr sz="2400" b="0" i="0" u="none" strike="noStrike" kern="1200" cap="all" baseline="0">
                    <a:solidFill>
                      <a:srgbClr val="C45C5A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400">
                    <a:solidFill>
                      <a:srgbClr val="C45C5A"/>
                    </a:solidFill>
                  </a:rPr>
                  <a:t>POLY</a:t>
                </a:r>
                <a:r>
                  <a:rPr lang="en-US" sz="2400" baseline="0">
                    <a:solidFill>
                      <a:srgbClr val="C45C5A"/>
                    </a:solidFill>
                  </a:rPr>
                  <a:t> Contributions</a:t>
                </a:r>
                <a:endParaRPr lang="en-US" sz="2400">
                  <a:solidFill>
                    <a:srgbClr val="C45C5A"/>
                  </a:solidFill>
                </a:endParaRPr>
              </a:p>
            </c:rich>
          </c:tx>
          <c:layout>
            <c:manualLayout>
              <c:xMode val="edge"/>
              <c:yMode val="edge"/>
              <c:x val="0.96075246396638747"/>
              <c:y val="7.8384601924759392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5400000" spcFirstLastPara="1" vertOverflow="ellipsis" wrap="square" anchor="ctr" anchorCtr="1"/>
            <a:lstStyle/>
            <a:p>
              <a:pPr>
                <a:defRPr sz="2400" b="0" i="0" u="none" strike="noStrike" kern="1200" cap="all" baseline="0">
                  <a:solidFill>
                    <a:srgbClr val="C45C5A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033546240"/>
        <c:crosses val="max"/>
        <c:crossBetween val="between"/>
      </c:valAx>
      <c:catAx>
        <c:axId val="-103354624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-102516803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5000"/>
                <a:lumOff val="95000"/>
              </a:schemeClr>
            </a:gs>
            <a:gs pos="0">
              <a:schemeClr val="tx1">
                <a:lumMod val="25000"/>
                <a:lumOff val="7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5000"/>
                <a:lumOff val="95000"/>
              </a:schemeClr>
            </a:gs>
            <a:gs pos="0">
              <a:schemeClr val="tx1">
                <a:lumMod val="25000"/>
                <a:lumOff val="7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1" y="0"/>
            <a:ext cx="3038649" cy="462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70134" y="0"/>
            <a:ext cx="3038648" cy="462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27038" y="692150"/>
            <a:ext cx="6157912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1849" y="4387768"/>
            <a:ext cx="5608320" cy="4155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1" y="8772378"/>
            <a:ext cx="3038649" cy="462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70134" y="8772378"/>
            <a:ext cx="3038648" cy="462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0390473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7038" y="692150"/>
            <a:ext cx="6157912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Invite vice chair to participate. But not official duty. Will invite Laura Patton as Dawanne has assumed the role of chair. Haven’t sent invitation out as yet.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12805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7038" y="692150"/>
            <a:ext cx="6157912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31856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7038" y="692150"/>
            <a:ext cx="6157912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630252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550187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7038" y="692150"/>
            <a:ext cx="6157912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$12k penciled into Christine’s budget</a:t>
            </a:r>
          </a:p>
          <a:p>
            <a:r>
              <a:rPr lang="en-US" dirty="0"/>
              <a:t>(no postage if in person, 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749413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7038" y="692150"/>
            <a:ext cx="6157912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004815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7038" y="692150"/>
            <a:ext cx="6157912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430016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Shape 425"/>
          <p:cNvSpPr txBox="1">
            <a:spLocks noGrp="1"/>
          </p:cNvSpPr>
          <p:nvPr>
            <p:ph type="body" idx="1"/>
          </p:nvPr>
        </p:nvSpPr>
        <p:spPr>
          <a:xfrm>
            <a:off x="701675" y="4387850"/>
            <a:ext cx="5608638" cy="41560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26" name="Shape 426"/>
          <p:cNvSpPr>
            <a:spLocks noGrp="1" noRot="1" noChangeAspect="1"/>
          </p:cNvSpPr>
          <p:nvPr>
            <p:ph type="sldImg" idx="2"/>
          </p:nvPr>
        </p:nvSpPr>
        <p:spPr>
          <a:xfrm>
            <a:off x="427038" y="692150"/>
            <a:ext cx="6157912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396664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Shape 332"/>
          <p:cNvSpPr txBox="1">
            <a:spLocks noGrp="1"/>
          </p:cNvSpPr>
          <p:nvPr>
            <p:ph type="body" idx="1"/>
          </p:nvPr>
        </p:nvSpPr>
        <p:spPr>
          <a:xfrm>
            <a:off x="701675" y="4387850"/>
            <a:ext cx="5608638" cy="41560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33" name="Shape 333"/>
          <p:cNvSpPr>
            <a:spLocks noGrp="1" noRot="1" noChangeAspect="1"/>
          </p:cNvSpPr>
          <p:nvPr>
            <p:ph type="sldImg" idx="2"/>
          </p:nvPr>
        </p:nvSpPr>
        <p:spPr>
          <a:xfrm>
            <a:off x="427038" y="692150"/>
            <a:ext cx="6157912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349717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Shape 332"/>
          <p:cNvSpPr txBox="1">
            <a:spLocks noGrp="1"/>
          </p:cNvSpPr>
          <p:nvPr>
            <p:ph type="body" idx="1"/>
          </p:nvPr>
        </p:nvSpPr>
        <p:spPr>
          <a:xfrm>
            <a:off x="701675" y="4387850"/>
            <a:ext cx="5608638" cy="41560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33" name="Shape 333"/>
          <p:cNvSpPr>
            <a:spLocks noGrp="1" noRot="1" noChangeAspect="1"/>
          </p:cNvSpPr>
          <p:nvPr>
            <p:ph type="sldImg" idx="2"/>
          </p:nvPr>
        </p:nvSpPr>
        <p:spPr>
          <a:xfrm>
            <a:off x="427038" y="692150"/>
            <a:ext cx="6157912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06800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Shape 332"/>
          <p:cNvSpPr txBox="1">
            <a:spLocks noGrp="1"/>
          </p:cNvSpPr>
          <p:nvPr>
            <p:ph type="body" idx="1"/>
          </p:nvPr>
        </p:nvSpPr>
        <p:spPr>
          <a:xfrm>
            <a:off x="701675" y="4387850"/>
            <a:ext cx="5608638" cy="41560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33" name="Shape 333"/>
          <p:cNvSpPr>
            <a:spLocks noGrp="1" noRot="1" noChangeAspect="1"/>
          </p:cNvSpPr>
          <p:nvPr>
            <p:ph type="sldImg" idx="2"/>
          </p:nvPr>
        </p:nvSpPr>
        <p:spPr>
          <a:xfrm>
            <a:off x="427038" y="692150"/>
            <a:ext cx="6157912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06354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56733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Shape 414"/>
          <p:cNvSpPr txBox="1">
            <a:spLocks noGrp="1"/>
          </p:cNvSpPr>
          <p:nvPr>
            <p:ph type="body" idx="1"/>
          </p:nvPr>
        </p:nvSpPr>
        <p:spPr>
          <a:xfrm>
            <a:off x="701675" y="4387850"/>
            <a:ext cx="5608638" cy="41560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15" name="Shape 415"/>
          <p:cNvSpPr>
            <a:spLocks noGrp="1" noRot="1" noChangeAspect="1"/>
          </p:cNvSpPr>
          <p:nvPr>
            <p:ph type="sldImg" idx="2"/>
          </p:nvPr>
        </p:nvSpPr>
        <p:spPr>
          <a:xfrm>
            <a:off x="427038" y="692150"/>
            <a:ext cx="6157912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403470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9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9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3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1" name="Google Shape;21;p3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2" name="Google Shape;22;p3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F51C1-084F-4518-AB19-1BE01C5B94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98F3F3-821C-4484-B6C3-F0B0AFFE3A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C5A481-E250-439E-A8B6-FB52008F3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BDA37-7C9E-4560-9A50-AC61F5B54FD8}" type="datetimeFigureOut">
              <a:rPr lang="en-US" smtClean="0"/>
              <a:t>1/27/2024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25ED4-73CE-4C26-AC3A-BAB67CE06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CD2F62-4B6F-4F0B-A7A0-D3C196C41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C0F4F-E3FF-47B2-9681-8E9EA1DADC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653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ACD0B-ABB4-4F82-A462-B960CB5A6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4FAD59-E5D0-4DA4-B52A-241112A61B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5D1047-D584-4028-85FE-E8A173F10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BDA37-7C9E-4560-9A50-AC61F5B54FD8}" type="datetimeFigureOut">
              <a:rPr lang="en-US" smtClean="0"/>
              <a:t>1/27/2024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A68D56-9FEB-4D26-A2DE-0881857B7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391FCF-A0ED-4C5F-B77B-CE246F23B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C0F4F-E3FF-47B2-9681-8E9EA1DADC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5816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0F01BD-64B5-460D-BA6E-9125848DF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07E19C-A63A-4A20-808F-4E26C045E4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E6BFEA-3767-455E-951D-ECD59C9BE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BDA37-7C9E-4560-9A50-AC61F5B54FD8}" type="datetimeFigureOut">
              <a:rPr lang="en-US" smtClean="0"/>
              <a:t>1/27/2024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F4F286-4AB4-4765-93A3-386358828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B5351B-185E-4829-B325-B0D3171F1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C0F4F-E3FF-47B2-9681-8E9EA1DADC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5809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A4A279-C126-4D33-90A4-1034156FD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42E277-1D3A-4878-99B7-878FAD97A9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AB1F09-D9D4-47B6-AFC7-3910FD8B93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8C7A2-4791-4B95-9AA7-25E90E86F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BDA37-7C9E-4560-9A50-AC61F5B54FD8}" type="datetimeFigureOut">
              <a:rPr lang="en-US" smtClean="0"/>
              <a:t>1/27/2024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FBFD1D-0351-4B36-A5E0-CB5860808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61BFDB-BAB9-4BB7-92F7-D3B881DF4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C0F4F-E3FF-47B2-9681-8E9EA1DADC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4007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C1D9A4-B8E1-4FC0-B6F3-A4BFC2BD3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AEE502-9DAB-4140-BBA4-277EB066F8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1C8851-493D-445B-B667-142CA1446D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291538-B098-4427-8EF0-F2B8AB203F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09FAD9E-29B6-4327-824D-9F8B9705B3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AE745-DE5D-4467-AEBA-67354EC4F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BDA37-7C9E-4560-9A50-AC61F5B54FD8}" type="datetimeFigureOut">
              <a:rPr lang="en-US" smtClean="0"/>
              <a:t>1/27/2024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7998AF-B497-4F2B-8778-33278CEFB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4995E9-3FB4-4511-985E-251848405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C0F4F-E3FF-47B2-9681-8E9EA1DADC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8279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BA7CF-A393-4262-A17F-FE5E5CBB3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AE8F2-3BFC-46A8-93F7-88B77E73D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BDA37-7C9E-4560-9A50-AC61F5B54FD8}" type="datetimeFigureOut">
              <a:rPr lang="en-US" smtClean="0"/>
              <a:t>1/27/2024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A4F1EB-D343-488C-BFE1-1CBCB78B0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89D5DF-CA94-4AE1-971E-D79AF8118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C0F4F-E3FF-47B2-9681-8E9EA1DADC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8788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7884990-D1C3-4776-827E-B474B3AB03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BDA37-7C9E-4560-9A50-AC61F5B54FD8}" type="datetimeFigureOut">
              <a:rPr lang="en-US" smtClean="0"/>
              <a:t>1/27/2024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73464A-5C67-44F7-BFBC-0CB6504CE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F3586B-BA6C-4AD1-BDDD-5DC200AC9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C0F4F-E3FF-47B2-9681-8E9EA1DADC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6623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0DDBA-69A4-42DB-A531-CE2E77E78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F1A920-201D-4B73-9E6C-767C031B71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969CAD-C2B1-4370-9A2F-D8084C9D1D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9817E2-D1D6-40E3-A3E7-3B0C6D192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BDA37-7C9E-4560-9A50-AC61F5B54FD8}" type="datetimeFigureOut">
              <a:rPr lang="en-US" smtClean="0"/>
              <a:t>1/27/2024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DC4453-770E-468A-A420-ED344255B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EDCBFB-5B9E-4D49-BCDF-2E37E3BB6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C0F4F-E3FF-47B2-9681-8E9EA1DADC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8871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6AF13-7E22-47FE-972F-5AAFCF7EA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60A796-9BD0-42BF-8E03-9CFF428541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29D7EE-0016-46DC-AE92-CF995BCA0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CE584A-23DE-4FD4-B2CA-F7058F888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BDA37-7C9E-4560-9A50-AC61F5B54FD8}" type="datetimeFigureOut">
              <a:rPr lang="en-US" smtClean="0"/>
              <a:t>1/27/2024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D62D0C-5867-409D-89D4-436F17F94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31DCBD-8FDE-4D5B-A58D-1074D56FB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C0F4F-E3FF-47B2-9681-8E9EA1DADC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985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46172-7EF0-4CAB-8405-6FAFA730B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33B787-FA1E-4543-95A0-A96BDC699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3508A5-86D3-4BFD-8CD8-7C303281D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BDA37-7C9E-4560-9A50-AC61F5B54FD8}" type="datetimeFigureOut">
              <a:rPr lang="en-US" smtClean="0"/>
              <a:t>1/27/2024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50D7E8-C677-4D34-BC7D-127B29BF3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2ED85E-A81C-4535-9FA3-604E3EBBB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C0F4F-E3FF-47B2-9681-8E9EA1DADC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496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42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2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4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8" name="Google Shape;38;p4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9" name="Google Shape;39;p4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01E0661-35C9-4FC9-BD57-709410DB63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693F22-1374-439C-8114-955FDF4D84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3C51D1-DAF8-46CC-B352-96D38F78E8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BDA37-7C9E-4560-9A50-AC61F5B54FD8}" type="datetimeFigureOut">
              <a:rPr lang="en-US" smtClean="0"/>
              <a:t>1/27/2024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3FFA7E-D0D2-4DD6-A626-E9106CEED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0D5BF2-939D-4AE2-B86A-05E4E3F78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C0F4F-E3FF-47B2-9681-8E9EA1DADC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1667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44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44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9" name="Google Shape;49;p44"/>
          <p:cNvSpPr txBox="1">
            <a:spLocks noGrp="1"/>
          </p:cNvSpPr>
          <p:nvPr>
            <p:ph type="body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50" name="Google Shape;50;p4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1" name="Google Shape;51;p4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2" name="Google Shape;52;p4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5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6" name="Google Shape;56;p45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7" name="Google Shape;57;p45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8" name="Google Shape;58;p45"/>
          <p:cNvSpPr txBox="1">
            <a:spLocks noGrp="1"/>
          </p:cNvSpPr>
          <p:nvPr>
            <p:ph type="body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9" name="Google Shape;59;p4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0" name="Google Shape;60;p4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1" name="Google Shape;61;p4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46"/>
          <p:cNvSpPr txBox="1"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46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5" name="Google Shape;65;p46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6" name="Google Shape;66;p4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7" name="Google Shape;67;p4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8" name="Google Shape;68;p4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7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47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2" name="Google Shape;72;p47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3" name="Google Shape;73;p4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4" name="Google Shape;74;p4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5" name="Google Shape;75;p4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8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48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9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4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0" name="Google Shape;80;p4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1" name="Google Shape;81;p4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49"/>
          <p:cNvSpPr txBox="1">
            <a:spLocks noGrp="1"/>
          </p:cNvSpPr>
          <p:nvPr>
            <p:ph type="title"/>
          </p:nvPr>
        </p:nvSpPr>
        <p:spPr>
          <a:xfrm rot="5400000">
            <a:off x="7285038" y="1828800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49"/>
          <p:cNvSpPr txBox="1">
            <a:spLocks noGrp="1"/>
          </p:cNvSpPr>
          <p:nvPr>
            <p:ph type="body" idx="1"/>
          </p:nvPr>
        </p:nvSpPr>
        <p:spPr>
          <a:xfrm rot="5400000">
            <a:off x="1697039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4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6" name="Google Shape;86;p4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7" name="Google Shape;87;p4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8" name="Shape 1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fld id="{00000000-1234-1234-1234-123412341234}" type="slidenum">
              <a:rPr lang="en-US" smtClean="0">
                <a:latin typeface="Cabin"/>
                <a:ea typeface="Cabin"/>
                <a:cs typeface="Cabin"/>
                <a:sym typeface="Cabin"/>
              </a:rPr>
              <a:pPr/>
              <a:t>‹#›</a:t>
            </a:fld>
            <a:endParaRPr lang="en-US" dirty="0">
              <a:latin typeface="Cabin"/>
              <a:ea typeface="Cabin"/>
              <a:cs typeface="Cabin"/>
              <a:sym typeface="Cabin"/>
            </a:endParaRPr>
          </a:p>
        </p:txBody>
      </p:sp>
    </p:spTree>
    <p:extLst>
      <p:ext uri="{BB962C8B-B14F-4D97-AF65-F5344CB8AC3E}">
        <p14:creationId xmlns:p14="http://schemas.microsoft.com/office/powerpoint/2010/main" val="15775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8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38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3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3" name="Google Shape;13;p3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4" name="Google Shape;14;p3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Google Shape;15;p38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65289" y="111124"/>
            <a:ext cx="688622" cy="81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38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1255022" y="136524"/>
            <a:ext cx="812800" cy="762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6A59B4D-61C2-0691-E956-62B92FB99BFB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657025" y="6642100"/>
            <a:ext cx="906462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General Business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92E7C5C-5FDB-4B36-8118-4AC8E0590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C3D885-DDE0-41BA-A20F-A3B618AFA0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2D4A2C-7102-4F25-B050-AC41D3B8CB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ABDA37-7C9E-4560-9A50-AC61F5B54FD8}" type="datetimeFigureOut">
              <a:rPr lang="en-US" smtClean="0"/>
              <a:t>1/27/2024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AFD004-5386-42D3-8969-CDD0C1EBF9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CA95D6-4125-45F6-A23D-A89DCFCBE6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0C0F4F-E3FF-47B2-9681-8E9EA1DADC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332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6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296B3-6A37-4E7F-A221-594F478D9A3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POLY Programming Team Winter </a:t>
            </a:r>
            <a:r>
              <a:rPr lang="en-US" dirty="0" err="1"/>
              <a:t>ExComm</a:t>
            </a:r>
            <a:r>
              <a:rPr lang="en-US" dirty="0"/>
              <a:t> Discussion 2024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D06C4D-5D56-4D6F-AFD6-53D8780B1A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1467" y="4102100"/>
            <a:ext cx="10498666" cy="1752600"/>
          </a:xfrm>
        </p:spPr>
        <p:txBody>
          <a:bodyPr>
            <a:normAutofit lnSpcReduction="10000"/>
          </a:bodyPr>
          <a:lstStyle/>
          <a:p>
            <a:pPr marL="114300" indent="0"/>
            <a:r>
              <a:rPr lang="en-US" i="1" dirty="0"/>
              <a:t>Levi Moore, Danniebelle Haase, Julia Kalow, Sara Orski</a:t>
            </a:r>
          </a:p>
          <a:p>
            <a:pPr marL="114300" indent="0"/>
            <a:r>
              <a:rPr lang="en-US" i="1" dirty="0"/>
              <a:t>Kathy Mitchem (POLY Business Liaison), </a:t>
            </a:r>
          </a:p>
          <a:p>
            <a:pPr marL="114300" indent="0"/>
            <a:r>
              <a:rPr lang="en-US" i="1" dirty="0"/>
              <a:t>and Dawanne Poree (2023 </a:t>
            </a:r>
            <a:r>
              <a:rPr lang="en-US" i="1" dirty="0" err="1"/>
              <a:t>ExComm</a:t>
            </a:r>
            <a:r>
              <a:rPr lang="en-US" i="1" dirty="0"/>
              <a:t>. Liaison)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B73F1D-FE02-46F1-945F-701BA730E30B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92504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7" name="Shape 417"/>
          <p:cNvGraphicFramePr/>
          <p:nvPr>
            <p:extLst>
              <p:ext uri="{D42A27DB-BD31-4B8C-83A1-F6EECF244321}">
                <p14:modId xmlns:p14="http://schemas.microsoft.com/office/powerpoint/2010/main" val="3418489668"/>
              </p:ext>
            </p:extLst>
          </p:nvPr>
        </p:nvGraphicFramePr>
        <p:xfrm>
          <a:off x="226032" y="1628048"/>
          <a:ext cx="11480586" cy="4863376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484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3791">
                  <a:extLst>
                    <a:ext uri="{9D8B030D-6E8A-4147-A177-3AD203B41FA5}">
                      <a16:colId xmlns:a16="http://schemas.microsoft.com/office/drawing/2014/main" val="3169250072"/>
                    </a:ext>
                  </a:extLst>
                </a:gridCol>
                <a:gridCol w="1664413">
                  <a:extLst>
                    <a:ext uri="{9D8B030D-6E8A-4147-A177-3AD203B41FA5}">
                      <a16:colId xmlns:a16="http://schemas.microsoft.com/office/drawing/2014/main" val="3484442015"/>
                    </a:ext>
                  </a:extLst>
                </a:gridCol>
                <a:gridCol w="2025791">
                  <a:extLst>
                    <a:ext uri="{9D8B030D-6E8A-4147-A177-3AD203B41FA5}">
                      <a16:colId xmlns:a16="http://schemas.microsoft.com/office/drawing/2014/main" val="1830616510"/>
                    </a:ext>
                  </a:extLst>
                </a:gridCol>
                <a:gridCol w="1806470">
                  <a:extLst>
                    <a:ext uri="{9D8B030D-6E8A-4147-A177-3AD203B41FA5}">
                      <a16:colId xmlns:a16="http://schemas.microsoft.com/office/drawing/2014/main" val="745689301"/>
                    </a:ext>
                  </a:extLst>
                </a:gridCol>
                <a:gridCol w="1915346">
                  <a:extLst>
                    <a:ext uri="{9D8B030D-6E8A-4147-A177-3AD203B41FA5}">
                      <a16:colId xmlns:a16="http://schemas.microsoft.com/office/drawing/2014/main" val="1843813191"/>
                    </a:ext>
                  </a:extLst>
                </a:gridCol>
              </a:tblGrid>
              <a:tr h="562202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sng" strike="noStrike" cap="none" dirty="0">
                          <a:latin typeface="Calibri" charset="0"/>
                          <a:ea typeface="Calibri" charset="0"/>
                          <a:cs typeface="Calibri" charset="0"/>
                        </a:rPr>
                        <a:t>Date (Location)</a:t>
                      </a:r>
                      <a:endParaRPr sz="1800" u="sng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05002" marR="105002" marT="52501" marB="52501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dirty="0">
                          <a:latin typeface="Calibri" charset="0"/>
                          <a:ea typeface="Calibri" charset="0"/>
                          <a:cs typeface="Calibri" charset="0"/>
                        </a:rPr>
                        <a:t>Sara Orski</a:t>
                      </a: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i="1" dirty="0">
                          <a:latin typeface="Calibri" charset="0"/>
                          <a:ea typeface="Calibri" charset="0"/>
                          <a:cs typeface="Calibri" charset="0"/>
                        </a:rPr>
                        <a:t>NIST</a:t>
                      </a:r>
                    </a:p>
                  </a:txBody>
                  <a:tcPr marL="105002" marR="105002" marT="52501" marB="52501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dirty="0">
                          <a:latin typeface="Calibri" charset="0"/>
                          <a:ea typeface="Calibri" charset="0"/>
                          <a:cs typeface="Calibri" charset="0"/>
                        </a:rPr>
                        <a:t>Levi Moore</a:t>
                      </a: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i="1" dirty="0">
                          <a:latin typeface="Calibri" charset="0"/>
                          <a:ea typeface="Calibri" charset="0"/>
                          <a:cs typeface="Calibri" charset="0"/>
                        </a:rPr>
                        <a:t>AFRL</a:t>
                      </a:r>
                      <a:endParaRPr sz="1800" i="1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05002" marR="105002" marT="52501" marB="52501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dirty="0">
                          <a:latin typeface="Calibri" charset="0"/>
                          <a:ea typeface="Calibri" charset="0"/>
                          <a:cs typeface="Calibri" charset="0"/>
                        </a:rPr>
                        <a:t>Danniebelle Haase</a:t>
                      </a: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i="1" dirty="0">
                          <a:latin typeface="Calibri" charset="0"/>
                          <a:ea typeface="Calibri" charset="0"/>
                          <a:cs typeface="Calibri" charset="0"/>
                        </a:rPr>
                        <a:t>Dow</a:t>
                      </a:r>
                      <a:endParaRPr sz="1800" i="1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05002" marR="105002" marT="52501" marB="52501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i="0" dirty="0">
                          <a:latin typeface="Calibri" charset="0"/>
                          <a:ea typeface="Calibri" charset="0"/>
                          <a:cs typeface="Calibri" charset="0"/>
                        </a:rPr>
                        <a:t>Julia </a:t>
                      </a:r>
                      <a:r>
                        <a:rPr lang="en-US" sz="1800" b="1" i="0" dirty="0" err="1">
                          <a:latin typeface="Calibri" charset="0"/>
                          <a:ea typeface="Calibri" charset="0"/>
                          <a:cs typeface="Calibri" charset="0"/>
                        </a:rPr>
                        <a:t>Kalow</a:t>
                      </a:r>
                      <a:endParaRPr lang="en-US" sz="1800" b="1" i="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i="1" dirty="0">
                          <a:latin typeface="Calibri" charset="0"/>
                          <a:ea typeface="Calibri" charset="0"/>
                          <a:cs typeface="Calibri" charset="0"/>
                        </a:rPr>
                        <a:t>Northwestern </a:t>
                      </a:r>
                    </a:p>
                  </a:txBody>
                  <a:tcPr marL="105002" marR="105002" marT="52501" marB="52501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i="0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Currently recruiting</a:t>
                      </a:r>
                    </a:p>
                  </a:txBody>
                  <a:tcPr marL="105002" marR="105002" marT="52501" marB="52501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2202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Spring 2022 (San Diego)</a:t>
                      </a:r>
                      <a:endParaRPr sz="1800" dirty="0">
                        <a:solidFill>
                          <a:srgbClr val="FF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05002" marR="105002" marT="52501" marB="52501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b="0" i="0" u="none" strike="noStrike" cap="none" dirty="0">
                          <a:solidFill>
                            <a:schemeClr val="tx1"/>
                          </a:solidFill>
                          <a:latin typeface="Calibri" charset="0"/>
                          <a:cs typeface="Calibri" charset="0"/>
                          <a:sym typeface="Arial"/>
                        </a:rPr>
                        <a:t>SUPPORT  </a:t>
                      </a:r>
                    </a:p>
                  </a:txBody>
                  <a:tcPr marL="105002" marR="105002" marT="52501" marB="5250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cap="none" dirty="0">
                          <a:solidFill>
                            <a:srgbClr val="FF0000"/>
                          </a:solidFill>
                          <a:latin typeface="Calibri" charset="0"/>
                          <a:ea typeface="Calibri" charset="0"/>
                          <a:cs typeface="Calibri" charset="0"/>
                          <a:sym typeface="Arial"/>
                        </a:rPr>
                        <a:t>LEAD</a:t>
                      </a:r>
                      <a:endParaRPr sz="1800" b="0" i="0" u="none" strike="noStrike" cap="none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  <a:sym typeface="Arial"/>
                      </a:endParaRPr>
                    </a:p>
                  </a:txBody>
                  <a:tcPr marL="105002" marR="105002" marT="52501" marB="5250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Calibri" charset="0"/>
                          <a:ea typeface="Calibri" charset="0"/>
                          <a:cs typeface="Calibri" charset="0"/>
                        </a:rPr>
                        <a:t>SHADOW</a:t>
                      </a:r>
                      <a:endParaRPr sz="1800" b="0" i="0" u="none" strike="noStrike" cap="none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  <a:sym typeface="Arial"/>
                      </a:endParaRPr>
                    </a:p>
                  </a:txBody>
                  <a:tcPr marL="105002" marR="105002" marT="52501" marB="5250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 cap="none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  <a:sym typeface="Arial"/>
                      </a:endParaRPr>
                    </a:p>
                  </a:txBody>
                  <a:tcPr marL="105002" marR="105002" marT="52501" marB="52501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 cap="none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  <a:sym typeface="Arial"/>
                      </a:endParaRPr>
                    </a:p>
                  </a:txBody>
                  <a:tcPr marL="105002" marR="105002" marT="52501" marB="52501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62202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Fall 2022(Chicago)</a:t>
                      </a:r>
                      <a:endParaRPr sz="18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05002" marR="105002" marT="52501" marB="52501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b="0" i="0" u="none" strike="noStrike" cap="none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  <a:sym typeface="Arial"/>
                        </a:rPr>
                        <a:t>SUPPORT</a:t>
                      </a:r>
                      <a:endParaRPr sz="1800" b="0" i="0" u="none" strike="noStrike" cap="none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  <a:sym typeface="Arial"/>
                      </a:endParaRPr>
                    </a:p>
                  </a:txBody>
                  <a:tcPr marL="105002" marR="105002" marT="52501" marB="52501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cap="none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  <a:sym typeface="Arial"/>
                        </a:rPr>
                        <a:t>SUPPORT</a:t>
                      </a:r>
                      <a:endParaRPr sz="1800" b="0" i="0" u="none" strike="noStrike" cap="none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  <a:sym typeface="Arial"/>
                      </a:endParaRPr>
                    </a:p>
                  </a:txBody>
                  <a:tcPr marL="105002" marR="105002" marT="52501" marB="52501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b="0" i="0" u="none" strike="noStrike" cap="none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  <a:sym typeface="Arial"/>
                        </a:rPr>
                        <a:t>SUPPORT</a:t>
                      </a:r>
                      <a:endParaRPr sz="1800" b="0" i="0" u="none" strike="noStrike" cap="none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  <a:sym typeface="Arial"/>
                      </a:endParaRPr>
                    </a:p>
                  </a:txBody>
                  <a:tcPr marL="105002" marR="105002" marT="52501" marB="52501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 cap="none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  <a:sym typeface="Arial"/>
                      </a:endParaRPr>
                    </a:p>
                  </a:txBody>
                  <a:tcPr marL="105002" marR="105002" marT="52501" marB="52501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 cap="none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  <a:sym typeface="Arial"/>
                      </a:endParaRPr>
                    </a:p>
                  </a:txBody>
                  <a:tcPr marL="105002" marR="105002" marT="52501" marB="52501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62202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solidFill>
                            <a:srgbClr val="00B05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Spring 2023 (Indianapolis)</a:t>
                      </a:r>
                      <a:endParaRPr sz="1800" dirty="0">
                        <a:solidFill>
                          <a:srgbClr val="00B05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05002" marR="105002" marT="52501" marB="52501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cap="none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  <a:sym typeface="Arial"/>
                        </a:rPr>
                        <a:t>SUPPORT</a:t>
                      </a:r>
                      <a:endParaRPr sz="1800" b="0" i="0" u="none" strike="noStrike" cap="none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  <a:sym typeface="Arial"/>
                      </a:endParaRPr>
                    </a:p>
                  </a:txBody>
                  <a:tcPr marL="105002" marR="105002" marT="52501" marB="52501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cap="none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  <a:sym typeface="Arial"/>
                        </a:rPr>
                        <a:t>SUPPORT</a:t>
                      </a:r>
                      <a:endParaRPr sz="1800" b="0" i="0" u="none" strike="noStrike" cap="none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  <a:sym typeface="Arial"/>
                      </a:endParaRPr>
                    </a:p>
                  </a:txBody>
                  <a:tcPr marL="105002" marR="105002" marT="52501" marB="52501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b="0" i="0" u="none" strike="noStrike" cap="none" dirty="0">
                          <a:solidFill>
                            <a:srgbClr val="00B050"/>
                          </a:solidFill>
                          <a:latin typeface="Calibri" charset="0"/>
                          <a:ea typeface="Calibri" charset="0"/>
                          <a:cs typeface="Calibri" charset="0"/>
                          <a:sym typeface="Arial"/>
                        </a:rPr>
                        <a:t>LEAD</a:t>
                      </a:r>
                      <a:endParaRPr sz="1800" b="0" i="0" u="none" strike="noStrike" cap="none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  <a:sym typeface="Arial"/>
                      </a:endParaRPr>
                    </a:p>
                  </a:txBody>
                  <a:tcPr marL="105002" marR="105002" marT="52501" marB="52501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cap="none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  <a:sym typeface="Arial"/>
                        </a:rPr>
                        <a:t>SHADOW</a:t>
                      </a:r>
                      <a:endParaRPr sz="1800" b="0" i="0" u="none" strike="noStrike" cap="none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  <a:sym typeface="Arial"/>
                      </a:endParaRPr>
                    </a:p>
                  </a:txBody>
                  <a:tcPr marL="105002" marR="105002" marT="52501" marB="52501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 cap="none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  <a:sym typeface="Arial"/>
                      </a:endParaRPr>
                    </a:p>
                  </a:txBody>
                  <a:tcPr marL="105002" marR="105002" marT="52501" marB="52501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8191241"/>
                  </a:ext>
                </a:extLst>
              </a:tr>
              <a:tr h="562202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solidFill>
                            <a:srgbClr val="0070C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Fall 2023 (San Francisco)</a:t>
                      </a:r>
                      <a:endParaRPr sz="1800" dirty="0">
                        <a:solidFill>
                          <a:srgbClr val="0070C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05002" marR="105002" marT="52501" marB="52501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dirty="0">
                          <a:solidFill>
                            <a:srgbClr val="0070C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LEAD</a:t>
                      </a:r>
                      <a:endParaRPr sz="1800" b="1" dirty="0">
                        <a:solidFill>
                          <a:srgbClr val="0070C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05002" marR="105002" marT="52501" marB="52501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SUPPORT</a:t>
                      </a:r>
                      <a:endParaRPr sz="18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05002" marR="105002" marT="52501" marB="52501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SUPPORT</a:t>
                      </a:r>
                      <a:endParaRPr sz="18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05002" marR="105002" marT="52501" marB="52501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cap="none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  <a:sym typeface="Arial"/>
                        </a:rPr>
                        <a:t>SHADOW</a:t>
                      </a:r>
                    </a:p>
                  </a:txBody>
                  <a:tcPr marL="105002" marR="105002" marT="52501" marB="52501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800" b="0" i="0" u="none" strike="noStrike" cap="none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  <a:sym typeface="Arial"/>
                      </a:endParaRPr>
                    </a:p>
                  </a:txBody>
                  <a:tcPr marL="105002" marR="105002" marT="52501" marB="52501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0978925"/>
                  </a:ext>
                </a:extLst>
              </a:tr>
              <a:tr h="562202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solidFill>
                            <a:srgbClr val="7030A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Spring 2024 (New Orleans)</a:t>
                      </a:r>
                      <a:endParaRPr sz="1800" dirty="0">
                        <a:solidFill>
                          <a:srgbClr val="7030A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05002" marR="105002" marT="52501" marB="52501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1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CONSULT</a:t>
                      </a:r>
                      <a:endParaRPr sz="1800" b="0" i="1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05002" marR="105002" marT="52501" marB="52501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dirty="0">
                          <a:solidFill>
                            <a:srgbClr val="7030A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LEAD</a:t>
                      </a:r>
                      <a:endParaRPr lang="en-US" sz="1800" b="0" i="1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05002" marR="105002" marT="52501" marB="52501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SUPPORT</a:t>
                      </a:r>
                      <a:endParaRPr sz="18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05002" marR="105002" marT="52501" marB="52501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SUPPORT</a:t>
                      </a:r>
                      <a:endParaRPr sz="1800" b="1" dirty="0">
                        <a:solidFill>
                          <a:srgbClr val="7030A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05002" marR="105002" marT="52501" marB="52501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sz="1800" b="1" dirty="0">
                        <a:solidFill>
                          <a:srgbClr val="7030A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05002" marR="105002" marT="52501" marB="52501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3216419"/>
                  </a:ext>
                </a:extLst>
              </a:tr>
              <a:tr h="562202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Fall 2024 (Denver)</a:t>
                      </a:r>
                      <a:endParaRPr sz="1800" dirty="0">
                        <a:solidFill>
                          <a:srgbClr val="FF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05002" marR="105002" marT="52501" marB="52501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rgbClr val="0070C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05002" marR="105002" marT="52501" marB="52501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SUPPORT</a:t>
                      </a:r>
                      <a:endParaRPr lang="en-US" sz="1800" b="1" dirty="0">
                        <a:solidFill>
                          <a:srgbClr val="7030A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05002" marR="105002" marT="52501" marB="52501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LEAD</a:t>
                      </a:r>
                      <a:endParaRPr sz="1800" b="1" dirty="0">
                        <a:solidFill>
                          <a:srgbClr val="FF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05002" marR="105002" marT="52501" marB="52501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SUPPORT</a:t>
                      </a:r>
                      <a:endParaRPr sz="1800" b="1" dirty="0">
                        <a:solidFill>
                          <a:srgbClr val="7030A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05002" marR="105002" marT="52501" marB="52501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b="0" i="0" u="none" strike="noStrike" cap="none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  <a:sym typeface="Arial"/>
                        </a:rPr>
                        <a:t>SHADOW?</a:t>
                      </a:r>
                    </a:p>
                  </a:txBody>
                  <a:tcPr marL="105002" marR="105002" marT="52501" marB="52501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2854192"/>
                  </a:ext>
                </a:extLst>
              </a:tr>
              <a:tr h="562202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Spring 2025 (San Diego)</a:t>
                      </a:r>
                      <a:endParaRPr sz="18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05002" marR="105002" marT="52501" marB="52501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rgbClr val="0070C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05002" marR="105002" marT="52501" marB="52501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b="0" i="1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CONSULT</a:t>
                      </a:r>
                    </a:p>
                  </a:txBody>
                  <a:tcPr marL="105002" marR="105002" marT="52501" marB="52501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SUPPORT</a:t>
                      </a:r>
                      <a:endParaRPr sz="18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05002" marR="105002" marT="52501" marB="52501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LEAD</a:t>
                      </a:r>
                      <a:endParaRPr sz="18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05002" marR="105002" marT="52501" marB="52501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SUPPORT</a:t>
                      </a:r>
                      <a:endParaRPr lang="en-US" sz="1800" b="1" dirty="0">
                        <a:solidFill>
                          <a:srgbClr val="7030A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05002" marR="105002" marT="52501" marB="52501" anchor="ctr"/>
                </a:tc>
                <a:extLst>
                  <a:ext uri="{0D108BD9-81ED-4DB2-BD59-A6C34878D82A}">
                    <a16:rowId xmlns:a16="http://schemas.microsoft.com/office/drawing/2014/main" val="1279949357"/>
                  </a:ext>
                </a:extLst>
              </a:tr>
            </a:tbl>
          </a:graphicData>
        </a:graphic>
      </p:graphicFrame>
      <p:sp>
        <p:nvSpPr>
          <p:cNvPr id="422" name="Shape 422"/>
          <p:cNvSpPr txBox="1"/>
          <p:nvPr/>
        </p:nvSpPr>
        <p:spPr>
          <a:xfrm>
            <a:off x="749030" y="482470"/>
            <a:ext cx="2207327" cy="1013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ClrTx/>
              <a:defRPr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POLY Programming Team Rotation</a:t>
            </a:r>
            <a:endParaRPr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E89221C3-05A9-45E4-B262-E47184D7A2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6854" y="399091"/>
            <a:ext cx="1008638" cy="12026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C5E0330-8430-46C8-9AE8-460F59D761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9965" y="391614"/>
            <a:ext cx="974092" cy="12176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17D2C7-41AF-4F19-A2C9-C5A1FEC413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9970" y="399091"/>
            <a:ext cx="818444" cy="1228957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644FF9B5-D457-F002-8319-576205958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4327" y="399091"/>
            <a:ext cx="983166" cy="1228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phic 3" descr="Employee badge with solid fill">
            <a:extLst>
              <a:ext uri="{FF2B5EF4-FFF2-40B4-BE49-F238E27FC236}">
                <a16:creationId xmlns:a16="http://schemas.microsoft.com/office/drawing/2014/main" id="{C4E5CEE6-172A-7373-28AC-F1C527DE81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108058" y="482470"/>
            <a:ext cx="1084827" cy="1084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8810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96301E4-F745-4EBA-A6A6-AE17C151A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Team Composition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8FB9A94-7AC9-4821-86A1-24DF78E49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1600201"/>
            <a:ext cx="9144000" cy="4525963"/>
          </a:xfrm>
        </p:spPr>
        <p:txBody>
          <a:bodyPr>
            <a:normAutofit/>
          </a:bodyPr>
          <a:lstStyle/>
          <a:p>
            <a:r>
              <a:rPr lang="en-US" dirty="0"/>
              <a:t>Balance of industry/academia/government</a:t>
            </a:r>
          </a:p>
          <a:p>
            <a:pPr lvl="1"/>
            <a:r>
              <a:rPr lang="en-US" dirty="0"/>
              <a:t>Sara’s completed her term at the end of 2023</a:t>
            </a:r>
          </a:p>
          <a:p>
            <a:pPr lvl="2"/>
            <a:r>
              <a:rPr lang="en-US" i="1" dirty="0"/>
              <a:t>THANK YOU SO MUCH!!!</a:t>
            </a:r>
          </a:p>
          <a:p>
            <a:pPr lvl="1"/>
            <a:r>
              <a:rPr lang="en-US" dirty="0"/>
              <a:t>Actively recruiting a new programming chair</a:t>
            </a:r>
          </a:p>
          <a:p>
            <a:pPr lvl="2"/>
            <a:r>
              <a:rPr lang="en-US" dirty="0"/>
              <a:t>Allan has identified a possible academic chair</a:t>
            </a:r>
          </a:p>
          <a:p>
            <a:pPr lvl="1"/>
            <a:r>
              <a:rPr lang="en-US" dirty="0"/>
              <a:t>POLY Program Committee Chair Rotation:</a:t>
            </a:r>
          </a:p>
          <a:p>
            <a:pPr lvl="2"/>
            <a:r>
              <a:rPr lang="en-US" i="1" dirty="0"/>
              <a:t>2024 – Levi</a:t>
            </a:r>
          </a:p>
          <a:p>
            <a:pPr lvl="2"/>
            <a:r>
              <a:rPr lang="en-US" i="1" dirty="0"/>
              <a:t>2025 – Danniebelle</a:t>
            </a:r>
          </a:p>
          <a:p>
            <a:pPr lvl="2"/>
            <a:r>
              <a:rPr lang="en-US" i="1" dirty="0"/>
              <a:t>2026 – Julia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E708B6-BEE4-42C4-86A4-13F4F2648E26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7786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81BFB9A-BC08-4DBC-9579-F3B73F1D1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12994"/>
            <a:ext cx="10972800" cy="793875"/>
          </a:xfrm>
        </p:spPr>
        <p:txBody>
          <a:bodyPr/>
          <a:lstStyle/>
          <a:p>
            <a:r>
              <a:rPr lang="en-US" dirty="0"/>
              <a:t>New/Continuing Initiatives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D68FFFA-66C2-477D-8049-88A3A6BAC0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068513"/>
            <a:ext cx="10972800" cy="505765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Knowledge continuity in business office/ program chair liaison (Thanks Kathy!) &amp; with </a:t>
            </a:r>
            <a:r>
              <a:rPr lang="en-US" dirty="0" err="1"/>
              <a:t>ExComm</a:t>
            </a:r>
            <a:r>
              <a:rPr lang="en-US" dirty="0"/>
              <a:t> (2024, Laura Patton)</a:t>
            </a:r>
          </a:p>
          <a:p>
            <a:endParaRPr lang="en-US" dirty="0"/>
          </a:p>
          <a:p>
            <a:r>
              <a:rPr lang="en-US" dirty="0"/>
              <a:t>Programming event to thank current organizers, reporting out on Programming, and recruiting new organizers</a:t>
            </a:r>
          </a:p>
          <a:p>
            <a:pPr lvl="1"/>
            <a:r>
              <a:rPr lang="en-US" dirty="0"/>
              <a:t>Recognition paths</a:t>
            </a:r>
          </a:p>
          <a:p>
            <a:pPr lvl="1"/>
            <a:r>
              <a:rPr lang="en-US" dirty="0"/>
              <a:t>Reporting paths</a:t>
            </a:r>
          </a:p>
          <a:p>
            <a:pPr lvl="1"/>
            <a:r>
              <a:rPr lang="en-US" dirty="0"/>
              <a:t>Recruitment paths</a:t>
            </a:r>
          </a:p>
          <a:p>
            <a:pPr lvl="1"/>
            <a:endParaRPr lang="en-US" dirty="0"/>
          </a:p>
          <a:p>
            <a:r>
              <a:rPr lang="en-US" dirty="0">
                <a:solidFill>
                  <a:schemeClr val="tx1"/>
                </a:solidFill>
              </a:rPr>
              <a:t>Programming Workshop of Best Practices – July 2023; Learnings to be summarized in a document (</a:t>
            </a:r>
            <a:r>
              <a:rPr lang="en-US" dirty="0">
                <a:solidFill>
                  <a:srgbClr val="FF0000"/>
                </a:solidFill>
              </a:rPr>
              <a:t>In progress</a:t>
            </a:r>
            <a:r>
              <a:rPr lang="en-US" dirty="0">
                <a:solidFill>
                  <a:schemeClr val="tx1"/>
                </a:solidFill>
              </a:rPr>
              <a:t>)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Continuing discussions &amp; initiatives regarding DEIR in POLY Programming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89A27A-0893-4F82-B991-B12CE39FFF74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11727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4947F-0CB1-BEFD-F519-6BE619D1E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POLY Programming Workshop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F3EBF4-5E7D-7D4C-3C73-B6D1CC9D96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417638"/>
            <a:ext cx="10972800" cy="4525963"/>
          </a:xfrm>
        </p:spPr>
        <p:txBody>
          <a:bodyPr>
            <a:normAutofit fontScale="92500" lnSpcReduction="10000"/>
          </a:bodyPr>
          <a:lstStyle/>
          <a:p>
            <a:pPr marL="114300" indent="0">
              <a:buNone/>
            </a:pPr>
            <a:r>
              <a:rPr lang="en-US" sz="2600" u="sng" dirty="0"/>
              <a:t>Discussion Phase: </a:t>
            </a:r>
            <a:r>
              <a:rPr lang="en-US" sz="2600" dirty="0"/>
              <a:t>gather best practices of several past program chairs (PC)</a:t>
            </a:r>
          </a:p>
          <a:p>
            <a:pPr marL="114300" indent="0">
              <a:buNone/>
            </a:pPr>
            <a:r>
              <a:rPr lang="en-US" sz="2600" dirty="0"/>
              <a:t>Questions discussed at workshop:</a:t>
            </a:r>
          </a:p>
          <a:p>
            <a:pPr marL="114300" indent="0">
              <a:buNone/>
            </a:pPr>
            <a:endParaRPr lang="en-US" sz="1200" dirty="0"/>
          </a:p>
          <a:p>
            <a:pPr marL="800100" lvl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n-US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What works well in POLY programming?</a:t>
            </a:r>
          </a:p>
          <a:p>
            <a:pPr marL="800100" lvl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n-US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What can be improved? What’s not working?</a:t>
            </a:r>
          </a:p>
          <a:p>
            <a:pPr marL="800100" lvl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n-US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What are some ideas you have that would help POLY innovate with regards to programming? </a:t>
            </a:r>
          </a:p>
          <a:p>
            <a:pPr marL="800100" lvl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n-US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What would have been helpful for you to know as a new program chair that you’d want to share with future program chairs?</a:t>
            </a:r>
          </a:p>
          <a:p>
            <a:pPr marL="800100" lvl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n-US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What were some of the best technical symposia that you programmed?  Why were they successful?</a:t>
            </a:r>
          </a:p>
          <a:p>
            <a:pPr marL="800100" lvl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n-US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What have you observed makes the community eager to present in POLY?  What helps motivate you to present?  What helps students and early career chemists present?</a:t>
            </a:r>
          </a:p>
          <a:p>
            <a:pPr marL="800100" lvl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n-US" sz="1700" dirty="0"/>
              <a:t>Special topic on innovation within general topics symposia</a:t>
            </a:r>
          </a:p>
          <a:p>
            <a:pPr marL="571500" lvl="1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C35563-4681-C24F-8F54-94EF4047A8F9}"/>
              </a:ext>
            </a:extLst>
          </p:cNvPr>
          <p:cNvSpPr txBox="1"/>
          <p:nvPr/>
        </p:nvSpPr>
        <p:spPr>
          <a:xfrm>
            <a:off x="1342953" y="6043476"/>
            <a:ext cx="97490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Findings and best practices will be summarized in growing </a:t>
            </a:r>
            <a:r>
              <a:rPr lang="en-US" b="1" i="1" dirty="0">
                <a:solidFill>
                  <a:srgbClr val="FF0000"/>
                </a:solidFill>
              </a:rPr>
              <a:t>POLY </a:t>
            </a:r>
            <a:r>
              <a:rPr lang="en-US" sz="1400" b="1" i="1" dirty="0">
                <a:solidFill>
                  <a:srgbClr val="FF0000"/>
                </a:solidFill>
              </a:rPr>
              <a:t>Program Chair Guidebook </a:t>
            </a:r>
            <a:r>
              <a:rPr lang="en-US" sz="1400" b="1" dirty="0"/>
              <a:t>- an ongoing document summarizing findings of workshop and addition input by champions</a:t>
            </a:r>
          </a:p>
          <a:p>
            <a:pPr algn="ctr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027605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EA37DA2-A772-180E-7AAA-36B28178F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32229"/>
          </a:xfrm>
        </p:spPr>
        <p:txBody>
          <a:bodyPr>
            <a:normAutofit fontScale="90000"/>
          </a:bodyPr>
          <a:lstStyle/>
          <a:p>
            <a:r>
              <a:rPr lang="en-US" dirty="0"/>
              <a:t>Future of Meetings - 2025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991CF5E-E5DF-CE71-6DC5-EAF7F524B4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3645752"/>
              </p:ext>
            </p:extLst>
          </p:nvPr>
        </p:nvGraphicFramePr>
        <p:xfrm>
          <a:off x="123290" y="1344709"/>
          <a:ext cx="11897472" cy="4101272"/>
        </p:xfrm>
        <a:graphic>
          <a:graphicData uri="http://schemas.openxmlformats.org/drawingml/2006/table">
            <a:tbl>
              <a:tblPr/>
              <a:tblGrid>
                <a:gridCol w="1201248">
                  <a:extLst>
                    <a:ext uri="{9D8B030D-6E8A-4147-A177-3AD203B41FA5}">
                      <a16:colId xmlns:a16="http://schemas.microsoft.com/office/drawing/2014/main" val="3088528839"/>
                    </a:ext>
                  </a:extLst>
                </a:gridCol>
                <a:gridCol w="932885">
                  <a:extLst>
                    <a:ext uri="{9D8B030D-6E8A-4147-A177-3AD203B41FA5}">
                      <a16:colId xmlns:a16="http://schemas.microsoft.com/office/drawing/2014/main" val="682752705"/>
                    </a:ext>
                  </a:extLst>
                </a:gridCol>
                <a:gridCol w="894548">
                  <a:extLst>
                    <a:ext uri="{9D8B030D-6E8A-4147-A177-3AD203B41FA5}">
                      <a16:colId xmlns:a16="http://schemas.microsoft.com/office/drawing/2014/main" val="830551091"/>
                    </a:ext>
                  </a:extLst>
                </a:gridCol>
                <a:gridCol w="958443">
                  <a:extLst>
                    <a:ext uri="{9D8B030D-6E8A-4147-A177-3AD203B41FA5}">
                      <a16:colId xmlns:a16="http://schemas.microsoft.com/office/drawing/2014/main" val="1929202251"/>
                    </a:ext>
                  </a:extLst>
                </a:gridCol>
                <a:gridCol w="1252365">
                  <a:extLst>
                    <a:ext uri="{9D8B030D-6E8A-4147-A177-3AD203B41FA5}">
                      <a16:colId xmlns:a16="http://schemas.microsoft.com/office/drawing/2014/main" val="3959448695"/>
                    </a:ext>
                  </a:extLst>
                </a:gridCol>
                <a:gridCol w="1122602">
                  <a:extLst>
                    <a:ext uri="{9D8B030D-6E8A-4147-A177-3AD203B41FA5}">
                      <a16:colId xmlns:a16="http://schemas.microsoft.com/office/drawing/2014/main" val="4001828971"/>
                    </a:ext>
                  </a:extLst>
                </a:gridCol>
                <a:gridCol w="463678">
                  <a:extLst>
                    <a:ext uri="{9D8B030D-6E8A-4147-A177-3AD203B41FA5}">
                      <a16:colId xmlns:a16="http://schemas.microsoft.com/office/drawing/2014/main" val="2507519522"/>
                    </a:ext>
                  </a:extLst>
                </a:gridCol>
                <a:gridCol w="1090970">
                  <a:extLst>
                    <a:ext uri="{9D8B030D-6E8A-4147-A177-3AD203B41FA5}">
                      <a16:colId xmlns:a16="http://schemas.microsoft.com/office/drawing/2014/main" val="1225997106"/>
                    </a:ext>
                  </a:extLst>
                </a:gridCol>
                <a:gridCol w="1111793">
                  <a:extLst>
                    <a:ext uri="{9D8B030D-6E8A-4147-A177-3AD203B41FA5}">
                      <a16:colId xmlns:a16="http://schemas.microsoft.com/office/drawing/2014/main" val="1679632264"/>
                    </a:ext>
                  </a:extLst>
                </a:gridCol>
                <a:gridCol w="932885">
                  <a:extLst>
                    <a:ext uri="{9D8B030D-6E8A-4147-A177-3AD203B41FA5}">
                      <a16:colId xmlns:a16="http://schemas.microsoft.com/office/drawing/2014/main" val="1381198703"/>
                    </a:ext>
                  </a:extLst>
                </a:gridCol>
                <a:gridCol w="929189">
                  <a:extLst>
                    <a:ext uri="{9D8B030D-6E8A-4147-A177-3AD203B41FA5}">
                      <a16:colId xmlns:a16="http://schemas.microsoft.com/office/drawing/2014/main" val="3569362559"/>
                    </a:ext>
                  </a:extLst>
                </a:gridCol>
                <a:gridCol w="1006866">
                  <a:extLst>
                    <a:ext uri="{9D8B030D-6E8A-4147-A177-3AD203B41FA5}">
                      <a16:colId xmlns:a16="http://schemas.microsoft.com/office/drawing/2014/main" val="4124846019"/>
                    </a:ext>
                  </a:extLst>
                </a:gridCol>
              </a:tblGrid>
              <a:tr h="549250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Division/</a:t>
                      </a:r>
                    </a:p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 Area</a:t>
                      </a:r>
                    </a:p>
                  </a:txBody>
                  <a:tcPr marL="6103" marR="6103" marT="6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Proposed Total Assignments Beginning Spring 2025 (4.5 days) - Based on Session Averages from 2016-2023.  Sessions from Sunday - Thursday</a:t>
                      </a:r>
                    </a:p>
                  </a:txBody>
                  <a:tcPr marL="6103" marR="6103" marT="6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03" marR="6103" marT="6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7171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Proposed Total Assignments Beginning Fall 2025 (3.5 days) - Based on Session Averages from 2016-2023.  Sessions from Monday - Thursday</a:t>
                      </a:r>
                    </a:p>
                  </a:txBody>
                  <a:tcPr marL="6103" marR="6103" marT="6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8272153"/>
                  </a:ext>
                </a:extLst>
              </a:tr>
              <a:tr h="152874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Proposed Total # of 1/2 day Sessions per Division</a:t>
                      </a:r>
                    </a:p>
                  </a:txBody>
                  <a:tcPr marL="6103" marR="6103" marT="6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 Non Joint Sessions per Division (from total #)</a:t>
                      </a:r>
                    </a:p>
                  </a:txBody>
                  <a:tcPr marL="6103" marR="6103" marT="6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 of Required Joint Sessions per Division -(from Total #)</a:t>
                      </a:r>
                      <a:r>
                        <a:rPr lang="en-US" sz="14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 Goal is 8%</a:t>
                      </a: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6103" marR="6103" marT="6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Max Hybrid/Digital Experience  per Division</a:t>
                      </a:r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(from Total #)</a:t>
                      </a:r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  - Goal is 5%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103" marR="6103" marT="6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*Max Session Rooms/</a:t>
                      </a:r>
                    </a:p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Constructed Rooms based on 4.5 days (per Division)</a:t>
                      </a:r>
                    </a:p>
                  </a:txBody>
                  <a:tcPr marL="6103" marR="6103" marT="6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03" marR="6103" marT="6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717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Proposed Total # of 1/2 day Sessions per Division</a:t>
                      </a:r>
                    </a:p>
                  </a:txBody>
                  <a:tcPr marL="6103" marR="6103" marT="6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 Non Joint Sessions per Division (from total #)</a:t>
                      </a:r>
                    </a:p>
                  </a:txBody>
                  <a:tcPr marL="6103" marR="6103" marT="6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 of Required Joint Sessions per Division (from Total #) - </a:t>
                      </a:r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Goal is 10%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6103" marR="6103" marT="6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Max Hybrid/</a:t>
                      </a:r>
                    </a:p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Digital Experience Sessions per Division (from Total #) - </a:t>
                      </a:r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Goal is 25%      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03" marR="6103" marT="6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*Max Session Rooms/</a:t>
                      </a:r>
                    </a:p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Constructed Rooms based on 3.5 days (per Division)</a:t>
                      </a:r>
                    </a:p>
                  </a:txBody>
                  <a:tcPr marL="6103" marR="6103" marT="6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8213547"/>
                  </a:ext>
                </a:extLst>
              </a:tr>
              <a:tr h="15287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POLY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717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4599862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45036D44-D309-4253-0223-64B140D02D76}"/>
              </a:ext>
            </a:extLst>
          </p:cNvPr>
          <p:cNvSpPr txBox="1"/>
          <p:nvPr/>
        </p:nvSpPr>
        <p:spPr>
          <a:xfrm>
            <a:off x="1510300" y="5660032"/>
            <a:ext cx="99453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</a:rPr>
              <a:t>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hift to a more concentrated footprint and 3.5 days of programming (NO Sunday Tech Programming)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</a:rPr>
              <a:t>T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otal HDS for Fall 2025 reduced to 595 at the Washington, DC meeting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The Spring Meetings will remain similar in size to what ACS has typically offered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13851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2CF1E62-AD94-454B-860A-7D210DE52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Voting Items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1B05BC0-A191-4A44-8620-2BFDADCFD0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6259" y="1417638"/>
            <a:ext cx="11323434" cy="5121275"/>
          </a:xfrm>
        </p:spPr>
        <p:txBody>
          <a:bodyPr>
            <a:normAutofit/>
          </a:bodyPr>
          <a:lstStyle/>
          <a:p>
            <a:pPr lvl="1"/>
            <a:r>
              <a:rPr lang="en-US" sz="3200" dirty="0"/>
              <a:t>Organizer recognition/retention proposals:</a:t>
            </a:r>
          </a:p>
          <a:p>
            <a:pPr lvl="2"/>
            <a:r>
              <a:rPr lang="en-US" sz="2600" dirty="0"/>
              <a:t>Continuing Resolution on proposal to continue to produce and distribute “POLY National Meeting Symposium Organizer” recognition pins and organizational “care packages” to organizers as a method of recognition and retention</a:t>
            </a:r>
          </a:p>
          <a:p>
            <a:pPr lvl="2"/>
            <a:r>
              <a:rPr lang="en-US" sz="2600" dirty="0"/>
              <a:t>Programming Recruitment Funding proposal: est. $12k/year (increase due to inflation?) </a:t>
            </a:r>
          </a:p>
          <a:p>
            <a:pPr lvl="3"/>
            <a:r>
              <a:rPr lang="en-US" sz="2200" dirty="0"/>
              <a:t>for pins, bags/supplies, and postage</a:t>
            </a:r>
          </a:p>
          <a:p>
            <a:pPr lvl="3"/>
            <a:r>
              <a:rPr lang="en-US" sz="2200" dirty="0"/>
              <a:t>coffee/happy hour programming meetings to recruit organizers</a:t>
            </a:r>
          </a:p>
          <a:p>
            <a:pPr lvl="4"/>
            <a:r>
              <a:rPr lang="en-US" sz="2200" dirty="0"/>
              <a:t>ACS foresees virtual component to meetings long-term: shorter timeframe later in the day will accommodate time zones and hybrid scheduling</a:t>
            </a:r>
          </a:p>
          <a:p>
            <a:pPr marL="1028700" lvl="2" indent="0">
              <a:buNone/>
            </a:pPr>
            <a:endParaRPr lang="en-US" sz="26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7C4435-C9C2-44A7-BD26-46747A39586E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1120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9F0E186-3DA1-4EFF-A368-AF74B7028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41CA972-A32F-4369-B5F9-AC5EC4BAA9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81200" y="1197205"/>
            <a:ext cx="8229600" cy="4928959"/>
          </a:xfrm>
        </p:spPr>
        <p:txBody>
          <a:bodyPr>
            <a:normAutofit/>
          </a:bodyPr>
          <a:lstStyle/>
          <a:p>
            <a:r>
              <a:rPr lang="en-US" sz="2400" dirty="0"/>
              <a:t>2023 Review</a:t>
            </a:r>
          </a:p>
          <a:p>
            <a:pPr lvl="1"/>
            <a:r>
              <a:rPr lang="en-US" sz="2000" dirty="0"/>
              <a:t>Review of 2023 POLY at ACS National Meeting – Indianapolis</a:t>
            </a:r>
          </a:p>
          <a:p>
            <a:r>
              <a:rPr lang="en-US" sz="2400" dirty="0"/>
              <a:t>Upcoming National Meetings</a:t>
            </a:r>
          </a:p>
          <a:p>
            <a:pPr lvl="1"/>
            <a:r>
              <a:rPr lang="en-US" sz="2400" dirty="0"/>
              <a:t>Program plans and specific needs (&amp; leads)</a:t>
            </a:r>
          </a:p>
          <a:p>
            <a:pPr lvl="2"/>
            <a:r>
              <a:rPr lang="en-US" sz="2000" dirty="0"/>
              <a:t>Spring 2024 - Levi Moore </a:t>
            </a:r>
          </a:p>
          <a:p>
            <a:pPr lvl="2"/>
            <a:r>
              <a:rPr lang="en-US" sz="2000" dirty="0"/>
              <a:t>Fall 2024 – Danniebelle Haase</a:t>
            </a:r>
          </a:p>
          <a:p>
            <a:pPr lvl="2"/>
            <a:r>
              <a:rPr lang="en-US" sz="2000" dirty="0"/>
              <a:t>Spring 2025 – Julia Kalow</a:t>
            </a:r>
          </a:p>
          <a:p>
            <a:r>
              <a:rPr lang="en-US" sz="2400" dirty="0"/>
              <a:t>Future of POLY Programming	</a:t>
            </a:r>
          </a:p>
          <a:p>
            <a:pPr lvl="1"/>
            <a:r>
              <a:rPr lang="en-US" sz="2400" dirty="0"/>
              <a:t>Team composition and recommendations</a:t>
            </a:r>
          </a:p>
          <a:p>
            <a:pPr lvl="1"/>
            <a:r>
              <a:rPr lang="en-US" sz="2400" dirty="0"/>
              <a:t>New initiatives and concepts</a:t>
            </a:r>
          </a:p>
          <a:p>
            <a:pPr lvl="1"/>
            <a:r>
              <a:rPr lang="en-US" sz="2400" dirty="0"/>
              <a:t>Future of ACS </a:t>
            </a:r>
            <a:r>
              <a:rPr lang="en-US" sz="2400"/>
              <a:t>Meetings update</a:t>
            </a:r>
            <a:endParaRPr lang="en-US" sz="3600" dirty="0"/>
          </a:p>
          <a:p>
            <a:endParaRPr lang="en-US" sz="2400" dirty="0"/>
          </a:p>
          <a:p>
            <a:pPr lvl="1"/>
            <a:endParaRPr lang="en-US" sz="2400" dirty="0"/>
          </a:p>
          <a:p>
            <a:endParaRPr lang="en-US" sz="28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B0205E-59BC-449B-9CD4-31FDEE3CABBB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52525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C1B704A-7011-45B2-BD71-1D4ED33AB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6914" y="228273"/>
            <a:ext cx="8773886" cy="776615"/>
          </a:xfrm>
        </p:spPr>
        <p:txBody>
          <a:bodyPr>
            <a:normAutofit fontScale="90000"/>
          </a:bodyPr>
          <a:lstStyle/>
          <a:p>
            <a:r>
              <a:rPr lang="en-US" dirty="0"/>
              <a:t>2023 Spring Review and Report Summary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0B8B180-28E8-42F9-8CDA-DE167D9754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1164" y="1009934"/>
            <a:ext cx="11209671" cy="4838132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dirty="0"/>
              <a:t>Overview of Spring POLY meeting presentations in Indianapolis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Oral presentations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ea typeface="Times New Roman" panose="02020603050405020304" pitchFamily="18" charset="0"/>
              </a:rPr>
              <a:t>278 in-person (6.3 % of ACS)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121 hybrid </a:t>
            </a:r>
            <a:r>
              <a:rPr lang="en-US" sz="2000" dirty="0">
                <a:latin typeface="Calibri" panose="020F0502020204030204" pitchFamily="34" charset="0"/>
                <a:ea typeface="Times New Roman" panose="02020603050405020304" pitchFamily="18" charset="0"/>
              </a:rPr>
              <a:t>(4.0 % of ACS)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36 virtual </a:t>
            </a:r>
            <a:r>
              <a:rPr lang="en-US" sz="2000" dirty="0">
                <a:latin typeface="Calibri" panose="020F0502020204030204" pitchFamily="34" charset="0"/>
                <a:ea typeface="Times New Roman" panose="02020603050405020304" pitchFamily="18" charset="0"/>
              </a:rPr>
              <a:t>(6.3 % of ACS)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Poster presentations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94 in-person </a:t>
            </a:r>
            <a:r>
              <a:rPr lang="en-US" sz="2000" dirty="0">
                <a:latin typeface="Calibri" panose="020F0502020204030204" pitchFamily="34" charset="0"/>
                <a:ea typeface="Times New Roman" panose="02020603050405020304" pitchFamily="18" charset="0"/>
              </a:rPr>
              <a:t>(2.9 % of ACS)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12 virtual </a:t>
            </a:r>
            <a:r>
              <a:rPr lang="en-US" sz="2000" dirty="0">
                <a:latin typeface="Calibri" panose="020F0502020204030204" pitchFamily="34" charset="0"/>
                <a:ea typeface="Times New Roman" panose="02020603050405020304" pitchFamily="18" charset="0"/>
              </a:rPr>
              <a:t>(3.6 % of ACS)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Brief comparison of POLY and ACS presentations</a:t>
            </a:r>
            <a:endParaRPr lang="en-US" dirty="0"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94B306-678B-4FE4-91A6-CB79D2998F92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042EBC2F-2132-0C2F-E246-7362C6B17BDF}"/>
              </a:ext>
            </a:extLst>
          </p:cNvPr>
          <p:cNvGraphicFramePr>
            <a:graphicFrameLocks noGrp="1"/>
          </p:cNvGraphicFramePr>
          <p:nvPr/>
        </p:nvGraphicFramePr>
        <p:xfrm>
          <a:off x="2784451" y="4872990"/>
          <a:ext cx="7426351" cy="1379602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1856588">
                  <a:extLst>
                    <a:ext uri="{9D8B030D-6E8A-4147-A177-3AD203B41FA5}">
                      <a16:colId xmlns:a16="http://schemas.microsoft.com/office/drawing/2014/main" val="905181589"/>
                    </a:ext>
                  </a:extLst>
                </a:gridCol>
                <a:gridCol w="2049410">
                  <a:extLst>
                    <a:ext uri="{9D8B030D-6E8A-4147-A177-3AD203B41FA5}">
                      <a16:colId xmlns:a16="http://schemas.microsoft.com/office/drawing/2014/main" val="1359029138"/>
                    </a:ext>
                  </a:extLst>
                </a:gridCol>
                <a:gridCol w="1818308">
                  <a:extLst>
                    <a:ext uri="{9D8B030D-6E8A-4147-A177-3AD203B41FA5}">
                      <a16:colId xmlns:a16="http://schemas.microsoft.com/office/drawing/2014/main" val="971311464"/>
                    </a:ext>
                  </a:extLst>
                </a:gridCol>
                <a:gridCol w="1702045">
                  <a:extLst>
                    <a:ext uri="{9D8B030D-6E8A-4147-A177-3AD203B41FA5}">
                      <a16:colId xmlns:a16="http://schemas.microsoft.com/office/drawing/2014/main" val="2971764685"/>
                    </a:ext>
                  </a:extLst>
                </a:gridCol>
              </a:tblGrid>
              <a:tr h="46520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Total POLY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Total ACS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% POLY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7351028"/>
                  </a:ext>
                </a:extLst>
              </a:tr>
              <a:tr h="23260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Spring 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541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11510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0852066"/>
                  </a:ext>
                </a:extLst>
              </a:tr>
              <a:tr h="23260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Fall 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537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9120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962260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E36B1C1-0C44-F6D3-0BE3-ACB0C9E45C26}"/>
              </a:ext>
            </a:extLst>
          </p:cNvPr>
          <p:cNvSpPr txBox="1"/>
          <p:nvPr/>
        </p:nvSpPr>
        <p:spPr>
          <a:xfrm>
            <a:off x="148153" y="6356351"/>
            <a:ext cx="3273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* Fall 2023 data will be shared by ACS in the coming weeks</a:t>
            </a:r>
          </a:p>
        </p:txBody>
      </p:sp>
    </p:spTree>
    <p:extLst>
      <p:ext uri="{BB962C8B-B14F-4D97-AF65-F5344CB8AC3E}">
        <p14:creationId xmlns:p14="http://schemas.microsoft.com/office/powerpoint/2010/main" val="31023824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00000000-0008-0000-0000-000007000000}"/>
              </a:ext>
            </a:extLst>
          </p:cNvPr>
          <p:cNvGraphicFramePr>
            <a:graphicFrameLocks/>
          </p:cNvGraphicFramePr>
          <p:nvPr/>
        </p:nvGraphicFramePr>
        <p:xfrm>
          <a:off x="121604" y="964245"/>
          <a:ext cx="11999352" cy="5715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28" name="Shape 428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  <a:sym typeface="Cabin"/>
              </a:rPr>
              <a:t>Contributions</a:t>
            </a:r>
            <a:endParaRPr dirty="0">
              <a:latin typeface="Calibri" panose="020F0502020204030204" pitchFamily="34" charset="0"/>
              <a:ea typeface="Calibri" charset="0"/>
              <a:cs typeface="Calibri" panose="020F0502020204030204" pitchFamily="34" charset="0"/>
              <a:sym typeface="Cabin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3E7E847-5764-41A3-B5C6-85A2FA00235B}"/>
              </a:ext>
            </a:extLst>
          </p:cNvPr>
          <p:cNvSpPr txBox="1"/>
          <p:nvPr/>
        </p:nvSpPr>
        <p:spPr>
          <a:xfrm>
            <a:off x="121603" y="6560776"/>
            <a:ext cx="118068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Philadelphia 2020- cancelled, Spring 2021 Virtual meeting did not collect division-level stats. </a:t>
            </a:r>
          </a:p>
        </p:txBody>
      </p:sp>
    </p:spTree>
    <p:extLst>
      <p:ext uri="{BB962C8B-B14F-4D97-AF65-F5344CB8AC3E}">
        <p14:creationId xmlns:p14="http://schemas.microsoft.com/office/powerpoint/2010/main" val="34423357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335">
            <a:extLst>
              <a:ext uri="{FF2B5EF4-FFF2-40B4-BE49-F238E27FC236}">
                <a16:creationId xmlns:a16="http://schemas.microsoft.com/office/drawing/2014/main" id="{828D9913-0A45-4F79-9690-B043338236E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1145" y="-3809"/>
            <a:ext cx="12089708" cy="9965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4600" b="1" dirty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New Orleans – Spring 2024</a:t>
            </a:r>
            <a:endParaRPr sz="4600" b="1" dirty="0">
              <a:latin typeface="Calibri" panose="020F0502020204030204" pitchFamily="34" charset="0"/>
              <a:ea typeface="Calibri" charset="0"/>
              <a:cs typeface="Calibri" panose="020F0502020204030204" pitchFamily="34" charset="0"/>
            </a:endParaRPr>
          </a:p>
        </p:txBody>
      </p:sp>
      <p:graphicFrame>
        <p:nvGraphicFramePr>
          <p:cNvPr id="16" name="Shape 336">
            <a:extLst>
              <a:ext uri="{FF2B5EF4-FFF2-40B4-BE49-F238E27FC236}">
                <a16:creationId xmlns:a16="http://schemas.microsoft.com/office/drawing/2014/main" id="{294A6744-47F6-4981-B20E-AD08D78C651A}"/>
              </a:ext>
            </a:extLst>
          </p:cNvPr>
          <p:cNvGraphicFramePr/>
          <p:nvPr/>
        </p:nvGraphicFramePr>
        <p:xfrm>
          <a:off x="618836" y="1175461"/>
          <a:ext cx="11009746" cy="5215484"/>
        </p:xfrm>
        <a:graphic>
          <a:graphicData uri="http://schemas.openxmlformats.org/drawingml/2006/table">
            <a:tbl>
              <a:tblPr>
                <a:gradFill>
                  <a:gsLst>
                    <a:gs pos="0">
                      <a:srgbClr val="9FC3FF"/>
                    </a:gs>
                    <a:gs pos="35000">
                      <a:srgbClr val="BDD5FF"/>
                    </a:gs>
                    <a:gs pos="100000">
                      <a:srgbClr val="E4EEFF"/>
                    </a:gs>
                  </a:gsLst>
                  <a:lin ang="16200000" scaled="0"/>
                </a:gradFill>
              </a:tblPr>
              <a:tblGrid>
                <a:gridCol w="68441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6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2379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Calibri" charset="0"/>
                          <a:cs typeface="Arial" panose="020B0604020202020204" pitchFamily="34" charset="0"/>
                          <a:sym typeface="Questrial"/>
                        </a:rPr>
                        <a:t>Symposium Title</a:t>
                      </a:r>
                      <a:endParaRPr sz="1600" b="1" i="0" u="none" strike="noStrike" cap="none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Calibri" charset="0"/>
                        <a:cs typeface="Arial" panose="020B0604020202020204" pitchFamily="34" charset="0"/>
                        <a:sym typeface="Questrial"/>
                      </a:endParaRPr>
                    </a:p>
                  </a:txBody>
                  <a:tcPr marL="6075" marR="6075" marT="6075" marB="0" anchor="ctr">
                    <a:lnL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Calibri" charset="0"/>
                          <a:cs typeface="Arial" panose="020B0604020202020204" pitchFamily="34" charset="0"/>
                          <a:sym typeface="Questrial"/>
                        </a:rPr>
                        <a:t>Symposium Organizer</a:t>
                      </a:r>
                      <a:endParaRPr sz="1600" b="1" i="0" u="none" strike="noStrike" cap="none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Calibri" charset="0"/>
                        <a:cs typeface="Arial" panose="020B0604020202020204" pitchFamily="34" charset="0"/>
                        <a:sym typeface="Questrial"/>
                      </a:endParaRPr>
                    </a:p>
                  </a:txBody>
                  <a:tcPr marL="6075" marR="6075" marT="6075" marB="0" anchor="ctr">
                    <a:lnL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437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600" b="0" i="0" u="none" strike="noStrike" cap="non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Undergraduate Research in Polymer Science </a:t>
                      </a:r>
                      <a:endParaRPr sz="1600" b="0" u="none" strike="noStrike" cap="none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5" marR="7625" marT="7625" marB="0" anchor="ctr">
                    <a:lnL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S. Morgan, H. Broadhead, S. </a:t>
                      </a:r>
                      <a:r>
                        <a:rPr lang="en-US" sz="1600" b="0" i="0" u="none" strike="noStrike" cap="none" dirty="0" err="1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Nazarenko</a:t>
                      </a:r>
                      <a:endParaRPr lang="en-US" sz="1600" b="0" i="0" u="none" strike="noStrike" cap="none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6081228"/>
                  </a:ext>
                </a:extLst>
              </a:tr>
              <a:tr h="51515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400"/>
                        <a:buFont typeface="Calibri"/>
                        <a:buNone/>
                        <a:tabLst/>
                        <a:defRPr/>
                      </a:pPr>
                      <a:r>
                        <a:rPr lang="en-US" sz="1600" b="0" i="0" u="none" strike="noStrike" cap="non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Excellence in Graduate Polymer Research</a:t>
                      </a:r>
                    </a:p>
                  </a:txBody>
                  <a:tcPr marL="7625" marR="7625" marT="7625" marB="0" anchor="ctr">
                    <a:lnL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C. </a:t>
                      </a:r>
                      <a:r>
                        <a:rPr lang="en-US" sz="1600" b="0" i="0" u="none" strike="noStrike" cap="none" dirty="0" err="1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Coltrain</a:t>
                      </a:r>
                      <a:r>
                        <a:rPr lang="en-US" sz="1600" b="0" i="0" u="none" strike="noStrike" cap="none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, J. Self, C. Ellison, T. Long, </a:t>
                      </a:r>
                    </a:p>
                    <a:p>
                      <a:pPr algn="ctr"/>
                      <a:r>
                        <a:rPr lang="en-US" sz="1600" b="0" i="0" u="none" strike="noStrike" cap="none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K. </a:t>
                      </a:r>
                      <a:r>
                        <a:rPr lang="en-US" sz="1600" b="0" i="0" u="none" strike="noStrike" cap="none" dirty="0" err="1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Heifferon</a:t>
                      </a:r>
                      <a:endParaRPr lang="en-US" sz="1600" b="0" i="0" u="none" strike="noStrike" cap="none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9501964"/>
                  </a:ext>
                </a:extLst>
              </a:tr>
              <a:tr h="324372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Calibri" charset="0"/>
                          <a:cs typeface="Arial" panose="020B0604020202020204" pitchFamily="34" charset="0"/>
                        </a:rPr>
                        <a:t>Industrial Innovations in Polymer Science </a:t>
                      </a:r>
                    </a:p>
                  </a:txBody>
                  <a:tcPr marL="7620" marR="7620" marT="7620" marB="0" anchor="ctr">
                    <a:lnL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Calibri" charset="0"/>
                          <a:cs typeface="Arial" panose="020B0604020202020204" pitchFamily="34" charset="0"/>
                        </a:rPr>
                        <a:t>H. Brown, J. Ting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7293028"/>
                  </a:ext>
                </a:extLst>
              </a:tr>
              <a:tr h="32437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libri" charset="0"/>
                          <a:cs typeface="Arial" panose="020B0604020202020204" pitchFamily="34" charset="0"/>
                        </a:rPr>
                        <a:t>Polymer Industry in the Southern U.S.: Global Impact, Local Flavor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libri" charset="0"/>
                          <a:cs typeface="Arial" panose="020B0604020202020204" pitchFamily="34" charset="0"/>
                        </a:rPr>
                        <a:t>A. Fogel, M. </a:t>
                      </a:r>
                      <a:r>
                        <a:rPr lang="en-US" sz="1600" b="0" i="0" u="none" strike="noStrike" dirty="0" err="1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libri" charset="0"/>
                          <a:cs typeface="Arial" panose="020B0604020202020204" pitchFamily="34" charset="0"/>
                        </a:rPr>
                        <a:t>Shete</a:t>
                      </a:r>
                      <a:endParaRPr lang="en-US" sz="1600" b="0" i="0" u="none" strike="noStrike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Calibri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0891761"/>
                  </a:ext>
                </a:extLst>
              </a:tr>
              <a:tr h="32437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600" b="0" i="0" u="none" strike="noStrike" cap="non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Paul J. Flory Polymer Education Award</a:t>
                      </a:r>
                      <a:endParaRPr sz="1600" b="0" u="none" strike="noStrike" cap="none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5" marR="7625" marT="7625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i="0" u="none" strike="noStrike" cap="none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265610"/>
                  </a:ext>
                </a:extLst>
              </a:tr>
              <a:tr h="63891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Polymer binders in highly filled systems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Calibri" charset="0"/>
                          <a:cs typeface="Arial" panose="020B0604020202020204" pitchFamily="34" charset="0"/>
                        </a:rPr>
                        <a:t>B. Brettmann, J. Kalman, J. McCollum,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Calibri" charset="0"/>
                          <a:cs typeface="Arial" panose="020B0604020202020204" pitchFamily="34" charset="0"/>
                        </a:rPr>
                        <a:t> A. Savage, L. Moore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4827302"/>
                  </a:ext>
                </a:extLst>
              </a:tr>
              <a:tr h="32437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Calibri" charset="0"/>
                          <a:cs typeface="Arial" panose="020B0604020202020204" pitchFamily="34" charset="0"/>
                        </a:rPr>
                        <a:t>Structure to Function in Supramolecular Polymers and Materials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Calibri" charset="0"/>
                          <a:cs typeface="Arial" panose="020B0604020202020204" pitchFamily="34" charset="0"/>
                        </a:rPr>
                        <a:t>J. Matson, P. </a:t>
                      </a:r>
                      <a:r>
                        <a:rPr lang="en-US" sz="1600" b="0" i="0" u="none" strike="noStrike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Calibri" charset="0"/>
                          <a:cs typeface="Arial" panose="020B0604020202020204" pitchFamily="34" charset="0"/>
                        </a:rPr>
                        <a:t>Besenius</a:t>
                      </a:r>
                      <a:r>
                        <a:rPr lang="en-US" sz="1600" b="0" i="0" u="none" strike="noStrike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Calibri" charset="0"/>
                          <a:cs typeface="Arial" panose="020B0604020202020204" pitchFamily="34" charset="0"/>
                        </a:rPr>
                        <a:t>, R. </a:t>
                      </a:r>
                      <a:r>
                        <a:rPr lang="en-US" sz="1600" b="0" i="0" u="none" strike="noStrike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Calibri" charset="0"/>
                          <a:cs typeface="Arial" panose="020B0604020202020204" pitchFamily="34" charset="0"/>
                        </a:rPr>
                        <a:t>Kieltyka</a:t>
                      </a:r>
                      <a:endParaRPr lang="en-US" sz="1600" b="0" i="0" u="none" strike="noStrike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Calibri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6493039"/>
                  </a:ext>
                </a:extLst>
              </a:tr>
              <a:tr h="32437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Calibri" charset="0"/>
                          <a:cs typeface="Arial" panose="020B0604020202020204" pitchFamily="34" charset="0"/>
                        </a:rPr>
                        <a:t>Nonlinear chemical phenomena in polymeric systems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Calibri" charset="0"/>
                          <a:cs typeface="Arial" panose="020B0604020202020204" pitchFamily="34" charset="0"/>
                        </a:rPr>
                        <a:t>J. Pojman, A. Taylor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5472390"/>
                  </a:ext>
                </a:extLst>
              </a:tr>
              <a:tr h="32437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Calibri" charset="0"/>
                          <a:cs typeface="Arial" panose="020B0604020202020204" pitchFamily="34" charset="0"/>
                        </a:rPr>
                        <a:t>Incorporating Polymer Science into the Classroom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Calibri" charset="0"/>
                          <a:cs typeface="Arial" panose="020B0604020202020204" pitchFamily="34" charset="0"/>
                        </a:rPr>
                        <a:t>S. Morgan, H. Broadhead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4844505"/>
                  </a:ext>
                </a:extLst>
              </a:tr>
              <a:tr h="32437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Calibri" charset="0"/>
                          <a:cs typeface="Arial" panose="020B0604020202020204" pitchFamily="34" charset="0"/>
                        </a:rPr>
                        <a:t>Bioinspired Coacervates: Fundamental Studies and Applications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Calibri" charset="0"/>
                          <a:cs typeface="Arial" panose="020B0604020202020204" pitchFamily="34" charset="0"/>
                        </a:rPr>
                        <a:t>A. Joy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1064932"/>
                  </a:ext>
                </a:extLst>
              </a:tr>
              <a:tr h="32437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Calibri" charset="0"/>
                          <a:cs typeface="Arial" panose="020B0604020202020204" pitchFamily="34" charset="0"/>
                        </a:rPr>
                        <a:t>Advances in Ring-Opening Polymerizations/Ring-Closing Depolymerizations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Calibri" charset="0"/>
                          <a:cs typeface="Arial" panose="020B0604020202020204" pitchFamily="34" charset="0"/>
                        </a:rPr>
                        <a:t>J. Kennemur, J. Wang, Y. </a:t>
                      </a:r>
                      <a:r>
                        <a:rPr lang="en-US" sz="1600" b="0" i="0" u="none" strike="noStrike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Calibri" charset="0"/>
                          <a:cs typeface="Arial" panose="020B0604020202020204" pitchFamily="34" charset="0"/>
                        </a:rPr>
                        <a:t>Getzler</a:t>
                      </a:r>
                      <a:r>
                        <a:rPr lang="en-US" sz="1600" b="0" i="0" u="none" strike="noStrike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Calibri" charset="0"/>
                          <a:cs typeface="Arial" panose="020B0604020202020204" pitchFamily="34" charset="0"/>
                        </a:rPr>
                        <a:t>, H. Sun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0939297"/>
                  </a:ext>
                </a:extLst>
              </a:tr>
              <a:tr h="32437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Calibri" charset="0"/>
                          <a:cs typeface="Arial" panose="020B0604020202020204" pitchFamily="34" charset="0"/>
                        </a:rPr>
                        <a:t>Many flavors of Polymer Chemistry for 3D Printing	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Calibri" charset="0"/>
                          <a:cs typeface="Arial" panose="020B0604020202020204" pitchFamily="34" charset="0"/>
                        </a:rPr>
                        <a:t>C. Wang, S. </a:t>
                      </a:r>
                      <a:r>
                        <a:rPr lang="en-US" sz="1600" b="0" i="0" u="none" strike="noStrike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Calibri" charset="0"/>
                          <a:cs typeface="Arial" panose="020B0604020202020204" pitchFamily="34" charset="0"/>
                        </a:rPr>
                        <a:t>Laguizamon</a:t>
                      </a:r>
                      <a:r>
                        <a:rPr lang="en-US" sz="1600" b="0" i="0" u="none" strike="noStrike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Calibri" charset="0"/>
                          <a:cs typeface="Arial" panose="020B0604020202020204" pitchFamily="34" charset="0"/>
                        </a:rPr>
                        <a:t>, J. Foster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9932085"/>
                  </a:ext>
                </a:extLst>
              </a:tr>
              <a:tr h="324372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Calibri" charset="0"/>
                          <a:cs typeface="Arial" panose="020B0604020202020204" pitchFamily="34" charset="0"/>
                        </a:rPr>
                        <a:t>General Topics: New Synthesis and Characterization of Polymers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Calibri" charset="0"/>
                          <a:cs typeface="Arial" panose="020B0604020202020204" pitchFamily="34" charset="0"/>
                        </a:rPr>
                        <a:t>J. Kalow, F. </a:t>
                      </a:r>
                      <a:r>
                        <a:rPr lang="en-US" sz="1600" b="0" i="0" u="none" strike="noStrike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Calibri" charset="0"/>
                          <a:cs typeface="Arial" panose="020B0604020202020204" pitchFamily="34" charset="0"/>
                        </a:rPr>
                        <a:t>Horkay</a:t>
                      </a:r>
                      <a:r>
                        <a:rPr lang="en-US" sz="1600" b="0" i="0" u="none" strike="noStrike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Calibri" charset="0"/>
                          <a:cs typeface="Arial" panose="020B0604020202020204" pitchFamily="34" charset="0"/>
                        </a:rPr>
                        <a:t>, Y. Li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0029079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0304376D-5BD2-4512-9E03-4B6745FDCCE2}"/>
              </a:ext>
            </a:extLst>
          </p:cNvPr>
          <p:cNvSpPr txBox="1"/>
          <p:nvPr/>
        </p:nvSpPr>
        <p:spPr>
          <a:xfrm>
            <a:off x="51145" y="739843"/>
            <a:ext cx="120897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charset="0"/>
                <a:cs typeface="Calibri" panose="020F0502020204030204" pitchFamily="34" charset="0"/>
                <a:sym typeface="Arial"/>
              </a:rPr>
              <a:t>Meeting Theme: </a:t>
            </a:r>
            <a:r>
              <a:rPr lang="en-US" sz="2000" b="1" kern="0" dirty="0">
                <a:solidFill>
                  <a:srgbClr val="000000"/>
                </a:solidFill>
                <a:latin typeface="Calibri" panose="020F0502020204030204" pitchFamily="34" charset="0"/>
                <a:ea typeface="Calibri" charset="0"/>
                <a:cs typeface="Calibri" panose="020F0502020204030204" pitchFamily="34" charset="0"/>
                <a:sym typeface="Arial"/>
              </a:rPr>
              <a:t>The Many Flavors of Chemistry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248953E-1BBD-4454-8713-C6E7837553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45" y="87748"/>
            <a:ext cx="1098386" cy="137298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7C73179-C07C-4E38-95B3-509AE10FC3B2}"/>
              </a:ext>
            </a:extLst>
          </p:cNvPr>
          <p:cNvSpPr txBox="1"/>
          <p:nvPr/>
        </p:nvSpPr>
        <p:spPr>
          <a:xfrm>
            <a:off x="1077489" y="46913"/>
            <a:ext cx="1330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Levi Moore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C0286F-62FE-C701-FADC-13D78F5C03EB}"/>
              </a:ext>
            </a:extLst>
          </p:cNvPr>
          <p:cNvSpPr txBox="1"/>
          <p:nvPr/>
        </p:nvSpPr>
        <p:spPr>
          <a:xfrm>
            <a:off x="0" y="6503928"/>
            <a:ext cx="5898911" cy="307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POLY/PMSE Award &amp; Plenary – PMSE Choice in even years</a:t>
            </a:r>
          </a:p>
        </p:txBody>
      </p:sp>
    </p:spTree>
    <p:extLst>
      <p:ext uri="{BB962C8B-B14F-4D97-AF65-F5344CB8AC3E}">
        <p14:creationId xmlns:p14="http://schemas.microsoft.com/office/powerpoint/2010/main" val="41499961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F918CCCD-837C-4B32-8396-8F668B0D1530}"/>
              </a:ext>
            </a:extLst>
          </p:cNvPr>
          <p:cNvGraphicFramePr>
            <a:graphicFrameLocks noGrp="1"/>
          </p:cNvGraphicFramePr>
          <p:nvPr/>
        </p:nvGraphicFramePr>
        <p:xfrm>
          <a:off x="0" y="4356"/>
          <a:ext cx="8354803" cy="7411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1468">
                  <a:extLst>
                    <a:ext uri="{9D8B030D-6E8A-4147-A177-3AD203B41FA5}">
                      <a16:colId xmlns:a16="http://schemas.microsoft.com/office/drawing/2014/main" val="1969025767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111239212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879464290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940718943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45707418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37687785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Sun 3/17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Mon 3/18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Tue 3/19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Wed 3/20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Thu 3/21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27427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HYBRID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56244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AM: 8:00 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37319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PM: 2:00 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49398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AM: 8:00 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22158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PM: 2:00 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03902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IN-PERSON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932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AM: 8:00 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80876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PM: 2:00 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82654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AM: 8:00 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44835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PM: 2:00 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82696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AM: 8:00 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09716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PM: 2:00 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85944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AM: 8:00 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9230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PM: 2:00 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49170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AM: 8:00 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54595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PM: 2:00 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03414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VIRTUAL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93359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AM: 10:00 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8352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PM: 3:00 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5698986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0AA21A1-8136-420F-9431-0E7B86AD8B26}"/>
              </a:ext>
            </a:extLst>
          </p:cNvPr>
          <p:cNvSpPr txBox="1"/>
          <p:nvPr/>
        </p:nvSpPr>
        <p:spPr>
          <a:xfrm>
            <a:off x="4193919" y="764624"/>
            <a:ext cx="1493660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Supramolecular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A74CC6-ECE3-4E09-BC96-EB43A4EF1398}"/>
              </a:ext>
            </a:extLst>
          </p:cNvPr>
          <p:cNvSpPr txBox="1"/>
          <p:nvPr/>
        </p:nvSpPr>
        <p:spPr>
          <a:xfrm>
            <a:off x="2903517" y="2605187"/>
            <a:ext cx="1527858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Excellence 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576364-EA1F-49AB-987F-75FE2B2E04C8}"/>
              </a:ext>
            </a:extLst>
          </p:cNvPr>
          <p:cNvSpPr txBox="1"/>
          <p:nvPr/>
        </p:nvSpPr>
        <p:spPr>
          <a:xfrm>
            <a:off x="2925824" y="2967157"/>
            <a:ext cx="1527858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Excellence 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4057FC-4681-42DC-ADB4-75740972D571}"/>
              </a:ext>
            </a:extLst>
          </p:cNvPr>
          <p:cNvSpPr txBox="1"/>
          <p:nvPr/>
        </p:nvSpPr>
        <p:spPr>
          <a:xfrm>
            <a:off x="4185147" y="2594780"/>
            <a:ext cx="1527858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Excellence 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7776C3-A38F-4134-8E01-6BB28D4693E1}"/>
              </a:ext>
            </a:extLst>
          </p:cNvPr>
          <p:cNvSpPr txBox="1"/>
          <p:nvPr/>
        </p:nvSpPr>
        <p:spPr>
          <a:xfrm>
            <a:off x="4186956" y="2974547"/>
            <a:ext cx="1527858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Excellence 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09163DD-6B1E-4799-A7E5-5226AA6D4EED}"/>
              </a:ext>
            </a:extLst>
          </p:cNvPr>
          <p:cNvSpPr txBox="1"/>
          <p:nvPr/>
        </p:nvSpPr>
        <p:spPr>
          <a:xfrm>
            <a:off x="2949547" y="1842926"/>
            <a:ext cx="1527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Sustainable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10B4CDA-B6A7-423A-B0B4-11AA0B9853D4}"/>
              </a:ext>
            </a:extLst>
          </p:cNvPr>
          <p:cNvSpPr txBox="1"/>
          <p:nvPr/>
        </p:nvSpPr>
        <p:spPr>
          <a:xfrm>
            <a:off x="1957738" y="4465136"/>
            <a:ext cx="671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GT B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ABABA29-6902-48DD-BBFC-A41C7B6E630A}"/>
              </a:ext>
            </a:extLst>
          </p:cNvPr>
          <p:cNvSpPr txBox="1"/>
          <p:nvPr/>
        </p:nvSpPr>
        <p:spPr>
          <a:xfrm>
            <a:off x="1971116" y="4079548"/>
            <a:ext cx="741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GT 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7A81A33-217E-4696-BC23-7C0E423815F5}"/>
              </a:ext>
            </a:extLst>
          </p:cNvPr>
          <p:cNvSpPr txBox="1"/>
          <p:nvPr/>
        </p:nvSpPr>
        <p:spPr>
          <a:xfrm>
            <a:off x="4668536" y="4095804"/>
            <a:ext cx="703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GT 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2D62A1A-CAC8-4220-9B90-01E3691F728D}"/>
              </a:ext>
            </a:extLst>
          </p:cNvPr>
          <p:cNvSpPr txBox="1"/>
          <p:nvPr/>
        </p:nvSpPr>
        <p:spPr>
          <a:xfrm>
            <a:off x="3311265" y="4044580"/>
            <a:ext cx="712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GT C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DEC7CBE-8207-4835-92D2-5E236BA4D88F}"/>
              </a:ext>
            </a:extLst>
          </p:cNvPr>
          <p:cNvSpPr txBox="1"/>
          <p:nvPr/>
        </p:nvSpPr>
        <p:spPr>
          <a:xfrm>
            <a:off x="4684675" y="4886278"/>
            <a:ext cx="695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GT 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AF87F43-0631-4611-93C4-9CC40C5862D5}"/>
              </a:ext>
            </a:extLst>
          </p:cNvPr>
          <p:cNvSpPr txBox="1"/>
          <p:nvPr/>
        </p:nvSpPr>
        <p:spPr>
          <a:xfrm>
            <a:off x="3310640" y="4465136"/>
            <a:ext cx="671814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GT 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241DD4E-449E-4D76-AAE3-C1284B20F081}"/>
              </a:ext>
            </a:extLst>
          </p:cNvPr>
          <p:cNvSpPr txBox="1"/>
          <p:nvPr/>
        </p:nvSpPr>
        <p:spPr>
          <a:xfrm>
            <a:off x="4663542" y="4453359"/>
            <a:ext cx="695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GT F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AFD5339-7F65-478D-BCE3-986D456F9687}"/>
              </a:ext>
            </a:extLst>
          </p:cNvPr>
          <p:cNvSpPr txBox="1"/>
          <p:nvPr/>
        </p:nvSpPr>
        <p:spPr>
          <a:xfrm>
            <a:off x="5590517" y="2926498"/>
            <a:ext cx="1582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Classroom B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8974B49-930B-4308-B16C-A0996DE92732}"/>
              </a:ext>
            </a:extLst>
          </p:cNvPr>
          <p:cNvSpPr txBox="1"/>
          <p:nvPr/>
        </p:nvSpPr>
        <p:spPr>
          <a:xfrm>
            <a:off x="5687579" y="2577761"/>
            <a:ext cx="1582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Classroom 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B0D602A-C21C-4CDF-945F-564297F67E94}"/>
              </a:ext>
            </a:extLst>
          </p:cNvPr>
          <p:cNvSpPr txBox="1"/>
          <p:nvPr/>
        </p:nvSpPr>
        <p:spPr>
          <a:xfrm>
            <a:off x="3300107" y="3313431"/>
            <a:ext cx="733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IIPS A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BAA5A1F-AE93-4A2E-BDE0-9B8E683822EC}"/>
              </a:ext>
            </a:extLst>
          </p:cNvPr>
          <p:cNvSpPr txBox="1"/>
          <p:nvPr/>
        </p:nvSpPr>
        <p:spPr>
          <a:xfrm>
            <a:off x="5694095" y="1113807"/>
            <a:ext cx="1582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McCormick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939C69B-C12E-44CA-92A1-6188A4013F94}"/>
              </a:ext>
            </a:extLst>
          </p:cNvPr>
          <p:cNvSpPr txBox="1"/>
          <p:nvPr/>
        </p:nvSpPr>
        <p:spPr>
          <a:xfrm>
            <a:off x="2937008" y="5206181"/>
            <a:ext cx="1582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Coacervates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B8568A0-4EEE-4D96-9F4B-8B4F24ABC188}"/>
              </a:ext>
            </a:extLst>
          </p:cNvPr>
          <p:cNvSpPr txBox="1"/>
          <p:nvPr/>
        </p:nvSpPr>
        <p:spPr>
          <a:xfrm>
            <a:off x="5710174" y="687382"/>
            <a:ext cx="1582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Parrillo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74E61B2-6ECD-4B15-82F7-B31F8DDB4526}"/>
              </a:ext>
            </a:extLst>
          </p:cNvPr>
          <p:cNvSpPr txBox="1"/>
          <p:nvPr/>
        </p:nvSpPr>
        <p:spPr>
          <a:xfrm>
            <a:off x="4388481" y="3325472"/>
            <a:ext cx="1582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Undergrad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3D39687-FCEE-47D9-BA57-77125FC55A91}"/>
              </a:ext>
            </a:extLst>
          </p:cNvPr>
          <p:cNvSpPr txBox="1"/>
          <p:nvPr/>
        </p:nvSpPr>
        <p:spPr>
          <a:xfrm>
            <a:off x="4401018" y="3722255"/>
            <a:ext cx="1582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Undergrad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71EED6C-9334-40FE-8F18-8FBDEE4514EA}"/>
              </a:ext>
            </a:extLst>
          </p:cNvPr>
          <p:cNvSpPr txBox="1"/>
          <p:nvPr/>
        </p:nvSpPr>
        <p:spPr>
          <a:xfrm>
            <a:off x="1631160" y="1435801"/>
            <a:ext cx="1582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Robb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D8186D7-08F2-4CBD-9E98-AC3A45395B63}"/>
              </a:ext>
            </a:extLst>
          </p:cNvPr>
          <p:cNvSpPr txBox="1"/>
          <p:nvPr/>
        </p:nvSpPr>
        <p:spPr>
          <a:xfrm>
            <a:off x="2954941" y="1073383"/>
            <a:ext cx="1582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3D Printing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636BCC4-CE2B-4E52-8C11-A025D564C119}"/>
              </a:ext>
            </a:extLst>
          </p:cNvPr>
          <p:cNvSpPr txBox="1"/>
          <p:nvPr/>
        </p:nvSpPr>
        <p:spPr>
          <a:xfrm>
            <a:off x="2919800" y="1453482"/>
            <a:ext cx="1370015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Kumacheva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233C51-810C-9D7A-6A6E-28F21C8937D2}"/>
              </a:ext>
            </a:extLst>
          </p:cNvPr>
          <p:cNvSpPr txBox="1"/>
          <p:nvPr/>
        </p:nvSpPr>
        <p:spPr>
          <a:xfrm>
            <a:off x="3322785" y="3675401"/>
            <a:ext cx="733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IIPS B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468CE63-56C4-59CD-64F2-BA562EB77CE8}"/>
              </a:ext>
            </a:extLst>
          </p:cNvPr>
          <p:cNvGrpSpPr/>
          <p:nvPr/>
        </p:nvGrpSpPr>
        <p:grpSpPr>
          <a:xfrm>
            <a:off x="5568964" y="4077096"/>
            <a:ext cx="1563920" cy="742025"/>
            <a:chOff x="-4122548" y="2433618"/>
            <a:chExt cx="1653436" cy="742025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CEA64E7-96FA-B1D4-EA26-4FAB168D0BAC}"/>
                </a:ext>
              </a:extLst>
            </p:cNvPr>
            <p:cNvSpPr txBox="1"/>
            <p:nvPr/>
          </p:nvSpPr>
          <p:spPr>
            <a:xfrm>
              <a:off x="-4122548" y="2844783"/>
              <a:ext cx="1648330" cy="33086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Supramolecular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05EBF2A6-E946-91CF-D13F-E5789D213C42}"/>
                </a:ext>
              </a:extLst>
            </p:cNvPr>
            <p:cNvSpPr txBox="1"/>
            <p:nvPr/>
          </p:nvSpPr>
          <p:spPr>
            <a:xfrm>
              <a:off x="-4117442" y="2433618"/>
              <a:ext cx="1648330" cy="33086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Supramolecular</a:t>
              </a: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E8542D6B-7B57-F581-7D70-F2EC7FD12801}"/>
              </a:ext>
            </a:extLst>
          </p:cNvPr>
          <p:cNvSpPr txBox="1"/>
          <p:nvPr/>
        </p:nvSpPr>
        <p:spPr>
          <a:xfrm>
            <a:off x="4207398" y="1110957"/>
            <a:ext cx="1520291" cy="3308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Supramolecular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4C29B1F-EDE9-DB44-B2FB-DD98F11D83FC}"/>
              </a:ext>
            </a:extLst>
          </p:cNvPr>
          <p:cNvGrpSpPr/>
          <p:nvPr/>
        </p:nvGrpSpPr>
        <p:grpSpPr>
          <a:xfrm>
            <a:off x="4506536" y="4822691"/>
            <a:ext cx="2925794" cy="756891"/>
            <a:chOff x="3118096" y="5434928"/>
            <a:chExt cx="2925794" cy="756891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776AA42-08C7-4CD3-8B8D-1269D2A6C665}"/>
                </a:ext>
              </a:extLst>
            </p:cNvPr>
            <p:cNvSpPr txBox="1"/>
            <p:nvPr/>
          </p:nvSpPr>
          <p:spPr>
            <a:xfrm>
              <a:off x="4435618" y="5434928"/>
              <a:ext cx="15828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Binders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B8B6A221-628F-4EE2-8DC6-0678D1DE5D5E}"/>
                </a:ext>
              </a:extLst>
            </p:cNvPr>
            <p:cNvSpPr txBox="1"/>
            <p:nvPr/>
          </p:nvSpPr>
          <p:spPr>
            <a:xfrm>
              <a:off x="3118096" y="5792221"/>
              <a:ext cx="15828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Binders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5D99C679-E20B-11F6-B989-5DB557969A73}"/>
                </a:ext>
              </a:extLst>
            </p:cNvPr>
            <p:cNvSpPr txBox="1"/>
            <p:nvPr/>
          </p:nvSpPr>
          <p:spPr>
            <a:xfrm>
              <a:off x="4461054" y="5822487"/>
              <a:ext cx="15828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Binders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2B34FFC-402D-D489-CFA0-531017012482}"/>
              </a:ext>
            </a:extLst>
          </p:cNvPr>
          <p:cNvGrpSpPr/>
          <p:nvPr/>
        </p:nvGrpSpPr>
        <p:grpSpPr>
          <a:xfrm>
            <a:off x="4442517" y="5485729"/>
            <a:ext cx="1528800" cy="738664"/>
            <a:chOff x="-1868953" y="6119336"/>
            <a:chExt cx="1528800" cy="738664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AE6CE9C6-20B7-4328-E66C-DB12A2501B54}"/>
                </a:ext>
              </a:extLst>
            </p:cNvPr>
            <p:cNvSpPr txBox="1"/>
            <p:nvPr/>
          </p:nvSpPr>
          <p:spPr>
            <a:xfrm>
              <a:off x="-1868011" y="6119336"/>
              <a:ext cx="15278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Nonlinear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EAF61AB3-B59B-5B51-1199-F47918FBAD85}"/>
                </a:ext>
              </a:extLst>
            </p:cNvPr>
            <p:cNvSpPr txBox="1"/>
            <p:nvPr/>
          </p:nvSpPr>
          <p:spPr>
            <a:xfrm>
              <a:off x="-1868953" y="6488668"/>
              <a:ext cx="15278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Nonlinear</a:t>
              </a:r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9B612D35-323F-5D8D-9087-A562E0A5058E}"/>
              </a:ext>
            </a:extLst>
          </p:cNvPr>
          <p:cNvSpPr txBox="1"/>
          <p:nvPr/>
        </p:nvSpPr>
        <p:spPr>
          <a:xfrm>
            <a:off x="2923700" y="4806449"/>
            <a:ext cx="1582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Coacervates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5290FE3-8A6F-D918-CD7B-1AE9B55D01A0}"/>
              </a:ext>
            </a:extLst>
          </p:cNvPr>
          <p:cNvSpPr txBox="1"/>
          <p:nvPr/>
        </p:nvSpPr>
        <p:spPr>
          <a:xfrm>
            <a:off x="1540920" y="5164348"/>
            <a:ext cx="1582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Coacervates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8DBD78C-2336-0567-1357-6AFBAF951F25}"/>
              </a:ext>
            </a:extLst>
          </p:cNvPr>
          <p:cNvSpPr txBox="1"/>
          <p:nvPr/>
        </p:nvSpPr>
        <p:spPr>
          <a:xfrm>
            <a:off x="1565171" y="4795016"/>
            <a:ext cx="1582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Coacervates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358F54F-6EE0-4BA9-C223-F650EA46D517}"/>
              </a:ext>
            </a:extLst>
          </p:cNvPr>
          <p:cNvSpPr txBox="1"/>
          <p:nvPr/>
        </p:nvSpPr>
        <p:spPr>
          <a:xfrm>
            <a:off x="2949547" y="688540"/>
            <a:ext cx="1582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3D Printing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361F412-0D9C-52E2-2EA5-44326C8C169E}"/>
              </a:ext>
            </a:extLst>
          </p:cNvPr>
          <p:cNvSpPr txBox="1"/>
          <p:nvPr/>
        </p:nvSpPr>
        <p:spPr>
          <a:xfrm>
            <a:off x="1550661" y="1083484"/>
            <a:ext cx="1582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3D Printing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AD3A4CEA-1FE7-1217-990C-727F7853C5E9}"/>
              </a:ext>
            </a:extLst>
          </p:cNvPr>
          <p:cNvSpPr txBox="1"/>
          <p:nvPr/>
        </p:nvSpPr>
        <p:spPr>
          <a:xfrm>
            <a:off x="1550661" y="750774"/>
            <a:ext cx="1582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3D Printing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BDBE5EF-C80A-DEB5-608C-66BCAC57CCA9}"/>
              </a:ext>
            </a:extLst>
          </p:cNvPr>
          <p:cNvSpPr txBox="1"/>
          <p:nvPr/>
        </p:nvSpPr>
        <p:spPr>
          <a:xfrm>
            <a:off x="1579532" y="1809138"/>
            <a:ext cx="1370015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Kumacheva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D414DC5-9375-CE1E-B4B6-27B23EAA0B28}"/>
              </a:ext>
            </a:extLst>
          </p:cNvPr>
          <p:cNvSpPr txBox="1"/>
          <p:nvPr/>
        </p:nvSpPr>
        <p:spPr>
          <a:xfrm>
            <a:off x="5583317" y="1445178"/>
            <a:ext cx="1377946" cy="35394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Ring-Opening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DAC1526-6FEB-D0CB-9AC7-C8A4A0586276}"/>
              </a:ext>
            </a:extLst>
          </p:cNvPr>
          <p:cNvSpPr txBox="1"/>
          <p:nvPr/>
        </p:nvSpPr>
        <p:spPr>
          <a:xfrm>
            <a:off x="5616028" y="1830204"/>
            <a:ext cx="1377946" cy="35394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Ring-Opening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3C58CF7-86F2-222F-A9DA-A1C1B983701D}"/>
              </a:ext>
            </a:extLst>
          </p:cNvPr>
          <p:cNvSpPr txBox="1"/>
          <p:nvPr/>
        </p:nvSpPr>
        <p:spPr>
          <a:xfrm>
            <a:off x="4221685" y="1867982"/>
            <a:ext cx="1378325" cy="35394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Ring-Opening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211DCFBB-5F21-4D5D-5F35-72D000077B0E}"/>
              </a:ext>
            </a:extLst>
          </p:cNvPr>
          <p:cNvSpPr txBox="1"/>
          <p:nvPr/>
        </p:nvSpPr>
        <p:spPr>
          <a:xfrm>
            <a:off x="4281053" y="1453482"/>
            <a:ext cx="1378325" cy="35394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Ring-Opening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F048047-B163-7B4D-D0C0-C4AE233222C1}"/>
              </a:ext>
            </a:extLst>
          </p:cNvPr>
          <p:cNvGrpSpPr/>
          <p:nvPr/>
        </p:nvGrpSpPr>
        <p:grpSpPr>
          <a:xfrm>
            <a:off x="5727690" y="5549316"/>
            <a:ext cx="1528800" cy="738664"/>
            <a:chOff x="-1868953" y="6119336"/>
            <a:chExt cx="1528800" cy="738664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D819740-3ABE-C22E-9AFA-99EDDB6F7E16}"/>
                </a:ext>
              </a:extLst>
            </p:cNvPr>
            <p:cNvSpPr txBox="1"/>
            <p:nvPr/>
          </p:nvSpPr>
          <p:spPr>
            <a:xfrm>
              <a:off x="-1868011" y="6119336"/>
              <a:ext cx="15278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Nonlinear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EB2EF4B-9B02-A77D-742C-6DA853C05370}"/>
                </a:ext>
              </a:extLst>
            </p:cNvPr>
            <p:cNvSpPr txBox="1"/>
            <p:nvPr/>
          </p:nvSpPr>
          <p:spPr>
            <a:xfrm>
              <a:off x="-1868953" y="6488668"/>
              <a:ext cx="15278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Nonlinear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24A6326C-1B2B-D407-5D86-3BB50ACCC22F}"/>
              </a:ext>
            </a:extLst>
          </p:cNvPr>
          <p:cNvSpPr txBox="1"/>
          <p:nvPr/>
        </p:nvSpPr>
        <p:spPr>
          <a:xfrm>
            <a:off x="7263172" y="1799121"/>
            <a:ext cx="4839454" cy="28623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Kumacheva requested Sunday PM and Monday AM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Sustainable requested a hybrid slot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Binders requested MT or TW with PM/AM/PM spacing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Ring-opening requested SM or TW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Excellence requested MT AM&amp;PM in historical slot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Undergraduate requested 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Robb requested S or M</a:t>
            </a:r>
          </a:p>
        </p:txBody>
      </p:sp>
    </p:spTree>
    <p:extLst>
      <p:ext uri="{BB962C8B-B14F-4D97-AF65-F5344CB8AC3E}">
        <p14:creationId xmlns:p14="http://schemas.microsoft.com/office/powerpoint/2010/main" val="39190932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6" name="Shape 336"/>
          <p:cNvGraphicFramePr/>
          <p:nvPr>
            <p:extLst>
              <p:ext uri="{D42A27DB-BD31-4B8C-83A1-F6EECF244321}">
                <p14:modId xmlns:p14="http://schemas.microsoft.com/office/powerpoint/2010/main" val="840224003"/>
              </p:ext>
            </p:extLst>
          </p:nvPr>
        </p:nvGraphicFramePr>
        <p:xfrm>
          <a:off x="1043991" y="539743"/>
          <a:ext cx="10104018" cy="5995186"/>
        </p:xfrm>
        <a:graphic>
          <a:graphicData uri="http://schemas.openxmlformats.org/drawingml/2006/table">
            <a:tbl>
              <a:tblPr>
                <a:gradFill>
                  <a:gsLst>
                    <a:gs pos="0">
                      <a:srgbClr val="9FC3FF"/>
                    </a:gs>
                    <a:gs pos="35000">
                      <a:srgbClr val="BDD5FF"/>
                    </a:gs>
                    <a:gs pos="100000">
                      <a:srgbClr val="E4EEFF"/>
                    </a:gs>
                  </a:gsLst>
                  <a:lin ang="16200000" scaled="0"/>
                </a:gradFill>
              </a:tblPr>
              <a:tblGrid>
                <a:gridCol w="59096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943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0606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u="none" strike="noStrike" cap="none" dirty="0">
                          <a:solidFill>
                            <a:schemeClr val="dk1"/>
                          </a:solidFill>
                          <a:latin typeface="Calibri" charset="0"/>
                          <a:ea typeface="Calibri" charset="0"/>
                          <a:cs typeface="Calibri" charset="0"/>
                          <a:sym typeface="Questrial"/>
                        </a:rPr>
                        <a:t>Symposium Title</a:t>
                      </a:r>
                      <a:endParaRPr sz="1400" b="1" i="0" u="none" strike="noStrike" cap="none" dirty="0">
                        <a:solidFill>
                          <a:schemeClr val="dk1"/>
                        </a:solidFill>
                        <a:latin typeface="Calibri" charset="0"/>
                        <a:ea typeface="Calibri" charset="0"/>
                        <a:cs typeface="Calibri" charset="0"/>
                        <a:sym typeface="Questrial"/>
                      </a:endParaRPr>
                    </a:p>
                  </a:txBody>
                  <a:tcPr marL="6075" marR="6075" marT="6075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u="none" strike="noStrike" cap="none" dirty="0">
                          <a:solidFill>
                            <a:schemeClr val="dk1"/>
                          </a:solidFill>
                          <a:latin typeface="Calibri" charset="0"/>
                          <a:ea typeface="Calibri" charset="0"/>
                          <a:cs typeface="Calibri" charset="0"/>
                          <a:sym typeface="Questrial"/>
                        </a:rPr>
                        <a:t>Symposium Organizer</a:t>
                      </a:r>
                      <a:endParaRPr sz="1400" b="1" i="0" u="none" strike="noStrike" cap="none" dirty="0">
                        <a:solidFill>
                          <a:schemeClr val="dk1"/>
                        </a:solidFill>
                        <a:latin typeface="Calibri" charset="0"/>
                        <a:ea typeface="Calibri" charset="0"/>
                        <a:cs typeface="Calibri" charset="0"/>
                        <a:sym typeface="Questrial"/>
                      </a:endParaRPr>
                    </a:p>
                  </a:txBody>
                  <a:tcPr marL="6075" marR="6075" marT="6075" marB="0" anchor="ctr">
                    <a:lnL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0127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General Topics: New Synthesis and Characterization of Polymers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TBD/Julia Kalow, Ferenc Horkay, Yongfu Li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93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0" i="0" u="none" strike="noStrike" cap="non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Undergraduate Research in Polymer Science </a:t>
                      </a:r>
                      <a:endParaRPr sz="1400" b="0" u="none" strike="noStrike" cap="none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5" marR="7625" marT="7625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u="none" strike="noStrike" cap="none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Sarah Morgan, Heather Broadhead, Sergei </a:t>
                      </a:r>
                      <a:r>
                        <a:rPr lang="en-US" sz="1400" b="0" i="0" u="none" strike="noStrike" cap="none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Nazarenko</a:t>
                      </a:r>
                      <a:endParaRPr lang="en-US" sz="1400" b="0" i="0" u="none" strike="noStrike" cap="none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6370648"/>
                  </a:ext>
                </a:extLst>
              </a:tr>
              <a:tr h="20935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400"/>
                        <a:buFont typeface="Calibri"/>
                        <a:buNone/>
                        <a:tabLst/>
                        <a:defRPr/>
                      </a:pPr>
                      <a:r>
                        <a:rPr lang="en-US" sz="1400" b="0" i="0" u="none" strike="noStrike" cap="non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Excellence in Graduate Polymer Research</a:t>
                      </a:r>
                    </a:p>
                  </a:txBody>
                  <a:tcPr marL="7625" marR="7625" marT="7625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u="none" strike="noStrike" cap="none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Christine </a:t>
                      </a:r>
                      <a:r>
                        <a:rPr lang="en-US" sz="1400" b="0" i="0" u="none" strike="noStrike" cap="none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Coltrain</a:t>
                      </a:r>
                      <a:r>
                        <a:rPr lang="en-US" sz="1400" b="0" i="0" u="none" strike="noStrike" cap="none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, Jeffrey Self, Chris Ellison, Timothy Long, Katherine Heifferon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158074"/>
                  </a:ext>
                </a:extLst>
              </a:tr>
              <a:tr h="1104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Industrial Innovations in Polymer Science</a:t>
                      </a:r>
                    </a:p>
                  </a:txBody>
                  <a:tcPr marL="7625" marR="7625" marT="7625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u="none" strike="noStrike" cap="none" dirty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Michael Petr, Dayton Street, Julienne Regele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1293077"/>
                  </a:ext>
                </a:extLst>
              </a:tr>
              <a:tr h="21717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0" u="none" strike="noStrike" cap="none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Advancing Protection Through Materials Design</a:t>
                      </a:r>
                      <a:endParaRPr sz="1400" b="0" u="none" strike="noStrike" cap="none" dirty="0">
                        <a:solidFill>
                          <a:srgbClr val="0070C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5" marR="7625" marT="7625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u="none" strike="noStrike" cap="none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Amanda Forster, Joseph M. Dennis, Aaron Forster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89550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400"/>
                        <a:buFont typeface="Calibri"/>
                        <a:buNone/>
                        <a:tabLst/>
                        <a:defRPr/>
                      </a:pPr>
                      <a:r>
                        <a:rPr lang="en-US" sz="1400" b="0" i="0" u="none" strike="noStrike" cap="non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Pushing the Limits of Macromolecular Architecture</a:t>
                      </a:r>
                    </a:p>
                  </a:txBody>
                  <a:tcPr marL="7625" marR="7625" marT="7625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u="none" strike="noStrike" cap="none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Adrian </a:t>
                      </a:r>
                      <a:r>
                        <a:rPr lang="en-US" sz="1400" b="0" i="0" u="none" strike="noStrike" cap="none" dirty="0" err="1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Figg</a:t>
                      </a:r>
                      <a:r>
                        <a:rPr lang="en-US" sz="1400" b="0" i="0" u="none" strike="noStrike" cap="none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, Craig Hawker, Brent </a:t>
                      </a:r>
                      <a:r>
                        <a:rPr lang="en-US" sz="1400" b="0" i="0" u="none" strike="noStrike" cap="none" dirty="0" err="1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Sumerlin</a:t>
                      </a:r>
                      <a:endParaRPr lang="en-US" sz="1400" b="0" i="0" u="none" strike="noStrike" cap="none" dirty="0">
                        <a:solidFill>
                          <a:srgbClr val="0070C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8352611"/>
                  </a:ext>
                </a:extLst>
              </a:tr>
              <a:tr h="7366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400"/>
                        <a:buFont typeface="Calibri"/>
                        <a:buNone/>
                        <a:tabLst/>
                        <a:defRPr/>
                      </a:pPr>
                      <a:r>
                        <a:rPr lang="en-US" sz="1400" b="0" i="0" u="none" strike="noStrike" cap="non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Climbing Macromolecular Ladders: Elevating the Design, Synthesis, Properties, and Applications of Ladder Polymers</a:t>
                      </a:r>
                    </a:p>
                  </a:txBody>
                  <a:tcPr marL="7625" marR="7625" marT="7625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u="none" strike="noStrike" cap="none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Lei Fang, Yan Xia, Fumitaka </a:t>
                      </a:r>
                      <a:r>
                        <a:rPr lang="en-US" sz="1400" b="0" i="0" u="none" strike="noStrike" cap="none" dirty="0" err="1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Ishiwari</a:t>
                      </a:r>
                      <a:r>
                        <a:rPr lang="en-US" sz="1400" b="0" i="0" u="none" strike="noStrike" cap="none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, Tomoyuki </a:t>
                      </a:r>
                      <a:r>
                        <a:rPr lang="en-US" sz="1400" b="0" i="0" u="none" strike="noStrike" cap="none" dirty="0" err="1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Ikai</a:t>
                      </a:r>
                      <a:endParaRPr lang="en-US" sz="1400" b="0" i="0" u="none" strike="noStrike" cap="none" dirty="0">
                        <a:solidFill>
                          <a:srgbClr val="0070C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0246554"/>
                  </a:ext>
                </a:extLst>
              </a:tr>
              <a:tr h="21717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400"/>
                        <a:buFont typeface="Calibri"/>
                        <a:buNone/>
                        <a:tabLst/>
                        <a:defRPr/>
                      </a:pPr>
                      <a:r>
                        <a:rPr lang="en-US" sz="1400" b="0" i="0" u="none" strike="noStrike" cap="non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Chemistry and Physics of Polymer Interlayers for Solar Cells</a:t>
                      </a:r>
                    </a:p>
                  </a:txBody>
                  <a:tcPr marL="7625" marR="7625" marT="7625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u="none" strike="noStrike" cap="none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Prof. Carlos Graeff , Prof. Morten Madsen, Prof. Martin Heeney, Dr. Roger Hiorns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0964091"/>
                  </a:ext>
                </a:extLst>
              </a:tr>
              <a:tr h="21717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400"/>
                        <a:buFont typeface="Calibri"/>
                        <a:buNone/>
                        <a:tabLst/>
                        <a:defRPr/>
                      </a:pPr>
                      <a:r>
                        <a:rPr lang="en-US" sz="1400" b="0" i="0" u="none" strike="noStrike" cap="non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Polymer Sustainability: Renewable feedstocks and eco-friendly synthetic strategies</a:t>
                      </a:r>
                    </a:p>
                  </a:txBody>
                  <a:tcPr marL="7625" marR="7625" marT="7625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u="none" strike="noStrike" cap="none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Chen Wang, </a:t>
                      </a:r>
                      <a:r>
                        <a:rPr lang="fr-FR" sz="1400" b="0" i="0" u="none" strike="noStrike" cap="none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Cori Jenkins, Diego </a:t>
                      </a:r>
                      <a:r>
                        <a:rPr lang="fr-FR" sz="1400" b="0" i="0" u="none" strike="noStrike" cap="none" dirty="0" err="1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Alzate</a:t>
                      </a:r>
                      <a:r>
                        <a:rPr lang="fr-FR" sz="1400" b="0" i="0" u="none" strike="noStrike" cap="none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-Sanchez</a:t>
                      </a:r>
                      <a:endParaRPr lang="en-US" sz="1400" b="0" i="0" u="none" strike="noStrike" cap="none" dirty="0">
                        <a:solidFill>
                          <a:srgbClr val="0070C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5414910"/>
                  </a:ext>
                </a:extLst>
              </a:tr>
              <a:tr h="21717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400"/>
                        <a:buFont typeface="Calibri"/>
                        <a:buNone/>
                        <a:tabLst/>
                        <a:defRPr/>
                      </a:pPr>
                      <a:r>
                        <a:rPr lang="en-US" sz="1400" b="0" i="0" u="none" strike="noStrike" cap="non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Phosphorus-Containing Polymers</a:t>
                      </a:r>
                    </a:p>
                  </a:txBody>
                  <a:tcPr marL="7625" marR="7625" marT="7625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u="none" strike="noStrike" cap="none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Frederik </a:t>
                      </a:r>
                      <a:r>
                        <a:rPr lang="en-US" sz="1400" b="0" i="0" u="none" strike="noStrike" cap="none" dirty="0" err="1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Wurm</a:t>
                      </a:r>
                      <a:r>
                        <a:rPr lang="en-US" sz="1400" b="0" i="0" u="none" strike="noStrike" cap="none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, Karen Wooley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3313874"/>
                  </a:ext>
                </a:extLst>
              </a:tr>
              <a:tr h="21717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400"/>
                        <a:buFont typeface="Calibri"/>
                        <a:buNone/>
                        <a:tabLst/>
                        <a:defRPr/>
                      </a:pPr>
                      <a:r>
                        <a:rPr lang="en-US" sz="1400" b="0" i="0" u="none" strike="noStrike" cap="none" baseline="30000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#</a:t>
                      </a:r>
                      <a:r>
                        <a:rPr lang="en-US" sz="1400" b="0" i="0" u="none" strike="noStrike" cap="non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Advances in Fluorine Containing Polymers and Composites</a:t>
                      </a:r>
                    </a:p>
                  </a:txBody>
                  <a:tcPr marL="7625" marR="7625" marT="7625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u="none" strike="noStrike" cap="none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Scott </a:t>
                      </a:r>
                      <a:r>
                        <a:rPr lang="en-US" sz="1400" b="0" i="0" u="none" strike="noStrike" cap="none" dirty="0" err="1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Iacono</a:t>
                      </a:r>
                      <a:r>
                        <a:rPr lang="en-US" sz="1400" b="0" i="0" u="none" strike="noStrike" cap="none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, Abby Jennings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7399035"/>
                  </a:ext>
                </a:extLst>
              </a:tr>
              <a:tr h="21717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400"/>
                        <a:buFont typeface="Calibri"/>
                        <a:buNone/>
                        <a:tabLst/>
                        <a:defRPr/>
                      </a:pPr>
                      <a:r>
                        <a:rPr lang="en-US" sz="1400" b="0" i="0" u="none" strike="noStrike" cap="non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20 years of Virginia Tech Macromolecules Innovation Institute </a:t>
                      </a:r>
                    </a:p>
                  </a:txBody>
                  <a:tcPr marL="7625" marR="7625" marT="7625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u="none" strike="noStrike" cap="none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Tomonori Saito, Robert Moore, Michael </a:t>
                      </a:r>
                      <a:r>
                        <a:rPr lang="en-US" sz="1400" b="0" i="0" u="none" strike="noStrike" cap="none" dirty="0" err="1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Bortner</a:t>
                      </a:r>
                      <a:r>
                        <a:rPr lang="en-US" sz="1400" b="0" i="0" u="none" strike="noStrike" cap="none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, Timothy Long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7849126"/>
                  </a:ext>
                </a:extLst>
              </a:tr>
              <a:tr h="21717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400"/>
                        <a:buFont typeface="Calibri"/>
                        <a:buNone/>
                        <a:tabLst/>
                        <a:defRPr/>
                      </a:pPr>
                      <a:r>
                        <a:rPr lang="en-US" sz="1400" b="0" i="0" u="none" strike="noStrike" cap="non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* CME-NASA Symposium: Elevating Polymer Chemistry to New Heights-polymers for Future Space Missions</a:t>
                      </a:r>
                    </a:p>
                  </a:txBody>
                  <a:tcPr marL="7625" marR="7625" marT="7625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u="none" strike="noStrike" cap="none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Michael Meador, George Rodriguez, Ksenia </a:t>
                      </a:r>
                      <a:r>
                        <a:rPr lang="en-US" sz="1400" b="0" i="0" u="none" strike="noStrike" cap="none" dirty="0" err="1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Takhistova</a:t>
                      </a:r>
                      <a:endParaRPr lang="en-US" sz="1400" b="0" i="0" u="none" strike="noStrike" cap="none" dirty="0">
                        <a:solidFill>
                          <a:srgbClr val="0070C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0195656"/>
                  </a:ext>
                </a:extLst>
              </a:tr>
              <a:tr h="21717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400"/>
                        <a:buFont typeface="Calibri"/>
                        <a:buNone/>
                        <a:tabLst/>
                        <a:defRPr/>
                      </a:pPr>
                      <a:r>
                        <a:rPr lang="en-US" sz="1400" b="0" i="0" u="none" strike="noStrike" cap="non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Stimuli-Responsive Polymers as Functional Biomaterials</a:t>
                      </a:r>
                    </a:p>
                  </a:txBody>
                  <a:tcPr marL="7625" marR="7625" marT="7625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u="none" strike="noStrike" cap="none" dirty="0" err="1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Metin</a:t>
                      </a:r>
                      <a:r>
                        <a:rPr lang="en-US" sz="1400" b="0" i="0" u="none" strike="noStrike" cap="none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Karayilan</a:t>
                      </a:r>
                      <a:r>
                        <a:rPr lang="en-US" sz="1400" b="0" i="0" u="none" strike="noStrike" cap="none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, Gregory Peterson, Matthew L. Becker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4844436"/>
                  </a:ext>
                </a:extLst>
              </a:tr>
              <a:tr h="21717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400"/>
                        <a:buFont typeface="Calibri"/>
                        <a:buNone/>
                        <a:tabLst/>
                        <a:defRPr/>
                      </a:pPr>
                      <a:r>
                        <a:rPr lang="en-US" sz="1400" b="0" i="0" u="none" strike="noStrike" cap="non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Performance Advantaged Bioproducts</a:t>
                      </a:r>
                    </a:p>
                  </a:txBody>
                  <a:tcPr marL="7625" marR="7625" marT="7625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u="none" strike="noStrike" cap="none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Nicholas </a:t>
                      </a:r>
                      <a:r>
                        <a:rPr lang="en-US" sz="1400" b="0" i="0" u="none" strike="noStrike" cap="none" dirty="0" err="1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Rorrer</a:t>
                      </a:r>
                      <a:r>
                        <a:rPr lang="en-US" sz="1400" b="0" i="0" u="none" strike="noStrike" cap="none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, TBD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2008744"/>
                  </a:ext>
                </a:extLst>
              </a:tr>
              <a:tr h="21717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400"/>
                        <a:buFont typeface="Calibri"/>
                        <a:buNone/>
                        <a:tabLst/>
                        <a:defRPr/>
                      </a:pPr>
                      <a:r>
                        <a:rPr lang="en-US" sz="1400" b="0" i="0" u="none" strike="noStrike" cap="non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Elevating Waste Carbon Utilization for a Circular Economy</a:t>
                      </a:r>
                    </a:p>
                  </a:txBody>
                  <a:tcPr marL="7625" marR="7625" marT="7625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u="none" strike="noStrike" cap="none" dirty="0" err="1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Yujing</a:t>
                      </a:r>
                      <a:r>
                        <a:rPr lang="en-US" sz="1400" b="0" i="0" u="none" strike="noStrike" cap="none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 Tan, Kat Knauer, Eleftheria Roumeli, Dimitris </a:t>
                      </a:r>
                      <a:r>
                        <a:rPr lang="en-US" sz="1400" b="0" i="0" u="none" strike="noStrike" cap="none" dirty="0" err="1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Collias</a:t>
                      </a:r>
                      <a:endParaRPr lang="en-US" sz="1400" b="0" i="0" u="none" strike="noStrike" cap="none" dirty="0">
                        <a:solidFill>
                          <a:srgbClr val="0070C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5964071"/>
                  </a:ext>
                </a:extLst>
              </a:tr>
              <a:tr h="21717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400"/>
                        <a:buFont typeface="Calibri"/>
                        <a:buNone/>
                        <a:tabLst/>
                        <a:defRPr/>
                      </a:pPr>
                      <a:r>
                        <a:rPr lang="en-US" sz="1400" b="0" i="0" u="none" strike="noStrike" cap="non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Elevating polymer science in the state of Colorado</a:t>
                      </a:r>
                    </a:p>
                  </a:txBody>
                  <a:tcPr marL="7625" marR="7625" marT="7625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u="none" strike="noStrike" cap="none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Ethan Quinn, </a:t>
                      </a:r>
                      <a:r>
                        <a:rPr lang="da-DK" sz="1400" b="0" i="0" u="none" strike="noStrike" cap="none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Lejla Čamdžić, Emma Rettner, Brandon Hosford</a:t>
                      </a:r>
                      <a:endParaRPr lang="en-US" sz="1400" b="0" i="0" u="none" strike="noStrike" cap="none" dirty="0">
                        <a:solidFill>
                          <a:srgbClr val="0070C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8487727"/>
                  </a:ext>
                </a:extLst>
              </a:tr>
              <a:tr h="21717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400"/>
                        <a:buFont typeface="Calibri"/>
                        <a:buNone/>
                        <a:tabLst/>
                        <a:defRPr/>
                      </a:pPr>
                      <a:r>
                        <a:rPr lang="en-US" sz="1400" b="0" i="0" u="none" strike="noStrike" cap="non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Elevating the Power of Data for Materials and Chemical Scientists</a:t>
                      </a:r>
                    </a:p>
                  </a:txBody>
                  <a:tcPr marL="7625" marR="7625" marT="7625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u="none" strike="noStrike" cap="none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Jeffry Ting, Mike </a:t>
                      </a:r>
                      <a:r>
                        <a:rPr lang="en-US" sz="1400" b="0" i="0" u="none" strike="noStrike" cap="none" dirty="0" err="1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Heiber</a:t>
                      </a:r>
                      <a:r>
                        <a:rPr lang="en-US" sz="1400" b="0" i="0" u="none" strike="noStrike" cap="none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, Alix Schmidt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7920604"/>
                  </a:ext>
                </a:extLst>
              </a:tr>
            </a:tbl>
          </a:graphicData>
        </a:graphic>
      </p:graphicFrame>
      <p:sp>
        <p:nvSpPr>
          <p:cNvPr id="335" name="Shape 335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543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b="1" dirty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Denver – Fall 2024</a:t>
            </a:r>
            <a:endParaRPr b="1" dirty="0">
              <a:latin typeface="Calibri" panose="020F0502020204030204" pitchFamily="34" charset="0"/>
              <a:ea typeface="Calibri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6C1015-2745-C648-9D5B-59FF85AA1265}"/>
              </a:ext>
            </a:extLst>
          </p:cNvPr>
          <p:cNvSpPr txBox="1"/>
          <p:nvPr/>
        </p:nvSpPr>
        <p:spPr>
          <a:xfrm>
            <a:off x="1180089" y="6531111"/>
            <a:ext cx="410464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charset="0"/>
                <a:cs typeface="Calibri" panose="020F0502020204030204" pitchFamily="34" charset="0"/>
                <a:sym typeface="Arial"/>
              </a:rPr>
              <a:t>Meeting Theme: Elevating Chemistry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2C4486F-5BF6-4442-B174-B58974E61B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60052" y="5492519"/>
            <a:ext cx="818444" cy="12289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1103F0D-D073-4F85-15A3-CF1D675C3D27}"/>
              </a:ext>
            </a:extLst>
          </p:cNvPr>
          <p:cNvSpPr txBox="1"/>
          <p:nvPr/>
        </p:nvSpPr>
        <p:spPr>
          <a:xfrm>
            <a:off x="7791057" y="6565930"/>
            <a:ext cx="287129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* Invited only; </a:t>
            </a:r>
            <a:r>
              <a:rPr lang="en-US" sz="900" baseline="30000" dirty="0"/>
              <a:t>!</a:t>
            </a:r>
            <a:r>
              <a:rPr lang="en-US" sz="900" dirty="0"/>
              <a:t> from Spring 2024; </a:t>
            </a:r>
            <a:r>
              <a:rPr lang="en-US" sz="900" baseline="30000" dirty="0"/>
              <a:t>#</a:t>
            </a:r>
            <a:r>
              <a:rPr lang="en-US" sz="900" dirty="0"/>
              <a:t> Other constraint</a:t>
            </a:r>
          </a:p>
        </p:txBody>
      </p:sp>
    </p:spTree>
    <p:extLst>
      <p:ext uri="{BB962C8B-B14F-4D97-AF65-F5344CB8AC3E}">
        <p14:creationId xmlns:p14="http://schemas.microsoft.com/office/powerpoint/2010/main" val="23814085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6" name="Shape 336"/>
          <p:cNvGraphicFramePr/>
          <p:nvPr>
            <p:extLst>
              <p:ext uri="{D42A27DB-BD31-4B8C-83A1-F6EECF244321}">
                <p14:modId xmlns:p14="http://schemas.microsoft.com/office/powerpoint/2010/main" val="2915888385"/>
              </p:ext>
            </p:extLst>
          </p:nvPr>
        </p:nvGraphicFramePr>
        <p:xfrm>
          <a:off x="1125212" y="1084273"/>
          <a:ext cx="10104018" cy="3539581"/>
        </p:xfrm>
        <a:graphic>
          <a:graphicData uri="http://schemas.openxmlformats.org/drawingml/2006/table">
            <a:tbl>
              <a:tblPr>
                <a:gradFill>
                  <a:gsLst>
                    <a:gs pos="0">
                      <a:srgbClr val="9FC3FF"/>
                    </a:gs>
                    <a:gs pos="35000">
                      <a:srgbClr val="BDD5FF"/>
                    </a:gs>
                    <a:gs pos="100000">
                      <a:srgbClr val="E4EEFF"/>
                    </a:gs>
                  </a:gsLst>
                  <a:lin ang="16200000" scaled="0"/>
                </a:gradFill>
              </a:tblPr>
              <a:tblGrid>
                <a:gridCol w="59096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943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0606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>
                          <a:solidFill>
                            <a:schemeClr val="dk1"/>
                          </a:solidFill>
                          <a:latin typeface="Calibri" charset="0"/>
                          <a:ea typeface="Calibri" charset="0"/>
                          <a:cs typeface="Calibri" charset="0"/>
                          <a:sym typeface="Questrial"/>
                        </a:rPr>
                        <a:t>Symposium Title</a:t>
                      </a:r>
                      <a:endParaRPr sz="1600" b="1" i="0" u="none" strike="noStrike" cap="none" dirty="0">
                        <a:solidFill>
                          <a:schemeClr val="dk1"/>
                        </a:solidFill>
                        <a:latin typeface="Calibri" charset="0"/>
                        <a:ea typeface="Calibri" charset="0"/>
                        <a:cs typeface="Calibri" charset="0"/>
                        <a:sym typeface="Questrial"/>
                      </a:endParaRPr>
                    </a:p>
                  </a:txBody>
                  <a:tcPr marL="6075" marR="6075" marT="6075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>
                          <a:solidFill>
                            <a:schemeClr val="dk1"/>
                          </a:solidFill>
                          <a:latin typeface="Calibri" charset="0"/>
                          <a:ea typeface="Calibri" charset="0"/>
                          <a:cs typeface="Calibri" charset="0"/>
                          <a:sym typeface="Questrial"/>
                        </a:rPr>
                        <a:t>Symposium Organizer</a:t>
                      </a:r>
                      <a:endParaRPr sz="1600" b="1" i="0" u="none" strike="noStrike" cap="none" dirty="0">
                        <a:solidFill>
                          <a:schemeClr val="dk1"/>
                        </a:solidFill>
                        <a:latin typeface="Calibri" charset="0"/>
                        <a:ea typeface="Calibri" charset="0"/>
                        <a:cs typeface="Calibri" charset="0"/>
                        <a:sym typeface="Questrial"/>
                      </a:endParaRPr>
                    </a:p>
                  </a:txBody>
                  <a:tcPr marL="6075" marR="6075" marT="6075" marB="0" anchor="ctr">
                    <a:lnL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600" b="0" u="none" strike="noStrike" cap="none" dirty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Mark Scholars Young Award</a:t>
                      </a:r>
                    </a:p>
                  </a:txBody>
                  <a:tcPr marL="7625" marR="7625" marT="7625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Alan Hopkins (awards committee)  &amp; awardee designee (TBD)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8352611"/>
                  </a:ext>
                </a:extLst>
              </a:tr>
              <a:tr h="7366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400"/>
                        <a:buFont typeface="Calibri"/>
                        <a:buNone/>
                        <a:tabLst/>
                        <a:defRPr/>
                      </a:pPr>
                      <a:r>
                        <a:rPr lang="en-US" sz="1600" b="0" i="0" u="none" strike="noStrike" cap="non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Mark Scholars Award</a:t>
                      </a:r>
                    </a:p>
                  </a:txBody>
                  <a:tcPr marL="7625" marR="7625" marT="7625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i="1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ibid.</a:t>
                      </a:r>
                      <a:r>
                        <a:rPr lang="en-US" sz="16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 Alan Hopkins (awards committee)  &amp; awardee designee (TBD)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0246554"/>
                  </a:ext>
                </a:extLst>
              </a:tr>
              <a:tr h="21717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400"/>
                        <a:buFont typeface="Calibri"/>
                        <a:buNone/>
                        <a:tabLst/>
                        <a:defRPr/>
                      </a:pPr>
                      <a:r>
                        <a:rPr lang="en-US" sz="1600" b="0" i="0" u="none" strike="noStrike" cap="non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Mark Scholars Senior Award</a:t>
                      </a:r>
                    </a:p>
                  </a:txBody>
                  <a:tcPr marL="7625" marR="7625" marT="7625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Alan Hopkins (awards committee)  &amp; awardee designee (TBD)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0964091"/>
                  </a:ext>
                </a:extLst>
              </a:tr>
              <a:tr h="21717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kern="1200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Industrial Polymer Scientist Award in honor of Carl Willis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 dirty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Richard </a:t>
                      </a:r>
                      <a:r>
                        <a:rPr lang="en-US" sz="1600" b="0" i="0" u="none" strike="noStrike" cap="none" dirty="0" err="1">
                          <a:solidFill>
                            <a:srgbClr val="00B05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Spontak</a:t>
                      </a:r>
                      <a:endParaRPr lang="en-US" sz="1600" b="0" i="0" u="none" strike="noStrike" cap="none" dirty="0">
                        <a:solidFill>
                          <a:srgbClr val="00B05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5414910"/>
                  </a:ext>
                </a:extLst>
              </a:tr>
              <a:tr h="21717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cap="non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Henkel Award for Outstanding Graduate Research in Polymer Science &amp; Engineering</a:t>
                      </a:r>
                      <a:endParaRPr lang="en-US" sz="1600" b="0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Jessica Kramer, Charles Paul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3313874"/>
                  </a:ext>
                </a:extLst>
              </a:tr>
              <a:tr h="21717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ACS Macro Letters/Biomacromolecules/Macromolecules Young Investigator Award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P. Majumder, S. Lecommandoux, M. Hillmyer, S. Rowan 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7399035"/>
                  </a:ext>
                </a:extLst>
              </a:tr>
              <a:tr h="21051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600" b="0" u="none" strike="noStrike" cap="none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25th Anniversary of ACS Biomacromolecules Journal </a:t>
                      </a:r>
                      <a:endParaRPr sz="1600" b="0" u="none" strike="noStrike" cap="none" dirty="0">
                        <a:solidFill>
                          <a:srgbClr val="0070C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5" marR="7625" marT="7625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Tim Deming, Matthew Becker, Sebastien </a:t>
                      </a:r>
                      <a:r>
                        <a:rPr lang="en-US" sz="1600" b="0" i="0" u="none" strike="noStrike" cap="none" dirty="0" err="1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Lecommandoux</a:t>
                      </a:r>
                      <a:r>
                        <a:rPr lang="en-US" sz="1600" b="0" i="0" u="none" strike="noStrike" cap="none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 and TBD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7849126"/>
                  </a:ext>
                </a:extLst>
              </a:tr>
            </a:tbl>
          </a:graphicData>
        </a:graphic>
      </p:graphicFrame>
      <p:sp>
        <p:nvSpPr>
          <p:cNvPr id="335" name="Shape 335"/>
          <p:cNvSpPr txBox="1">
            <a:spLocks noGrp="1"/>
          </p:cNvSpPr>
          <p:nvPr>
            <p:ph type="title"/>
          </p:nvPr>
        </p:nvSpPr>
        <p:spPr>
          <a:xfrm>
            <a:off x="1981200" y="287676"/>
            <a:ext cx="8229600" cy="543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b="1" dirty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Denver – Fall 2024</a:t>
            </a:r>
            <a:endParaRPr b="1" dirty="0">
              <a:latin typeface="Calibri" panose="020F0502020204030204" pitchFamily="34" charset="0"/>
              <a:ea typeface="Calibri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6C1015-2745-C648-9D5B-59FF85AA1265}"/>
              </a:ext>
            </a:extLst>
          </p:cNvPr>
          <p:cNvSpPr txBox="1"/>
          <p:nvPr/>
        </p:nvSpPr>
        <p:spPr>
          <a:xfrm>
            <a:off x="1180089" y="6531111"/>
            <a:ext cx="410464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charset="0"/>
                <a:cs typeface="Calibri" panose="020F0502020204030204" pitchFamily="34" charset="0"/>
                <a:sym typeface="Arial"/>
              </a:rPr>
              <a:t>Meeting Theme: Elevating Chemistry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2C4486F-5BF6-4442-B174-B58974E61B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7760" y="5099169"/>
            <a:ext cx="818444" cy="122895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E1F361D-5887-05A1-D271-20840ABCBE11}"/>
              </a:ext>
            </a:extLst>
          </p:cNvPr>
          <p:cNvSpPr txBox="1"/>
          <p:nvPr/>
        </p:nvSpPr>
        <p:spPr>
          <a:xfrm>
            <a:off x="10861964" y="6338750"/>
            <a:ext cx="13300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Danniebelle Haase</a:t>
            </a:r>
          </a:p>
        </p:txBody>
      </p:sp>
    </p:spTree>
    <p:extLst>
      <p:ext uri="{BB962C8B-B14F-4D97-AF65-F5344CB8AC3E}">
        <p14:creationId xmlns:p14="http://schemas.microsoft.com/office/powerpoint/2010/main" val="1198324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tar: 16 Points 11">
            <a:extLst>
              <a:ext uri="{FF2B5EF4-FFF2-40B4-BE49-F238E27FC236}">
                <a16:creationId xmlns:a16="http://schemas.microsoft.com/office/drawing/2014/main" id="{76574CF2-9232-E29D-64C0-A9F68D2AEA79}"/>
              </a:ext>
            </a:extLst>
          </p:cNvPr>
          <p:cNvSpPr/>
          <p:nvPr/>
        </p:nvSpPr>
        <p:spPr>
          <a:xfrm>
            <a:off x="8683021" y="-7875"/>
            <a:ext cx="2765924" cy="1453110"/>
          </a:xfrm>
          <a:prstGeom prst="star16">
            <a:avLst>
              <a:gd name="adj" fmla="val 3467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hape 335">
            <a:extLst>
              <a:ext uri="{FF2B5EF4-FFF2-40B4-BE49-F238E27FC236}">
                <a16:creationId xmlns:a16="http://schemas.microsoft.com/office/drawing/2014/main" id="{9072F9A6-FDE8-4656-9DBC-E06F012AA87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596546" y="67220"/>
            <a:ext cx="12192000" cy="75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4600" b="1" dirty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San Diego – Spring 2025</a:t>
            </a:r>
            <a:endParaRPr sz="4600" b="1" dirty="0">
              <a:latin typeface="Calibri" panose="020F0502020204030204" pitchFamily="34" charset="0"/>
              <a:ea typeface="Calibri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525443-F741-4447-97BC-21A1C41B99E4}"/>
              </a:ext>
            </a:extLst>
          </p:cNvPr>
          <p:cNvSpPr txBox="1"/>
          <p:nvPr/>
        </p:nvSpPr>
        <p:spPr>
          <a:xfrm>
            <a:off x="0" y="741794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charset="0"/>
                <a:cs typeface="Calibri" panose="020F0502020204030204" pitchFamily="34" charset="0"/>
                <a:sym typeface="Arial"/>
              </a:rPr>
              <a:t>Meeting Theme: Transformative Chemistry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91B040-3115-4350-8A7A-496729B23A4F}"/>
              </a:ext>
            </a:extLst>
          </p:cNvPr>
          <p:cNvSpPr txBox="1"/>
          <p:nvPr/>
        </p:nvSpPr>
        <p:spPr>
          <a:xfrm>
            <a:off x="596546" y="70613"/>
            <a:ext cx="18256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dirty="0">
                <a:latin typeface="Calibri" charset="0"/>
                <a:ea typeface="Calibri" charset="0"/>
                <a:cs typeface="Calibri" charset="0"/>
              </a:rPr>
              <a:t>Julia Kalow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0AC1C2-161B-80F9-C830-5CC1E6E59BCC}"/>
              </a:ext>
            </a:extLst>
          </p:cNvPr>
          <p:cNvSpPr txBox="1"/>
          <p:nvPr/>
        </p:nvSpPr>
        <p:spPr>
          <a:xfrm>
            <a:off x="8927664" y="210849"/>
            <a:ext cx="20428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Recruiting Symposia &amp; Organizers!</a:t>
            </a:r>
          </a:p>
        </p:txBody>
      </p:sp>
      <p:graphicFrame>
        <p:nvGraphicFramePr>
          <p:cNvPr id="7" name="Shape 336">
            <a:extLst>
              <a:ext uri="{FF2B5EF4-FFF2-40B4-BE49-F238E27FC236}">
                <a16:creationId xmlns:a16="http://schemas.microsoft.com/office/drawing/2014/main" id="{E8ABE410-40E9-4C87-BF88-0BE7EFC394E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81457732"/>
              </p:ext>
            </p:extLst>
          </p:nvPr>
        </p:nvGraphicFramePr>
        <p:xfrm>
          <a:off x="230983" y="1514900"/>
          <a:ext cx="11730033" cy="3011119"/>
        </p:xfrm>
        <a:graphic>
          <a:graphicData uri="http://schemas.openxmlformats.org/drawingml/2006/table">
            <a:tbl>
              <a:tblPr>
                <a:gradFill>
                  <a:gsLst>
                    <a:gs pos="0">
                      <a:srgbClr val="9FC3FF"/>
                    </a:gs>
                    <a:gs pos="35000">
                      <a:srgbClr val="BDD5FF"/>
                    </a:gs>
                    <a:gs pos="100000">
                      <a:srgbClr val="E4EEFF"/>
                    </a:gs>
                  </a:gsLst>
                  <a:lin ang="16200000" scaled="0"/>
                </a:gradFill>
              </a:tblPr>
              <a:tblGrid>
                <a:gridCol w="79123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177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3382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Calibri" charset="0"/>
                          <a:cs typeface="Arial" panose="020B0604020202020204" pitchFamily="34" charset="0"/>
                          <a:sym typeface="Questrial"/>
                        </a:rPr>
                        <a:t>Symposium Title</a:t>
                      </a:r>
                      <a:endParaRPr sz="1600" b="1" i="0" u="none" strike="noStrike" cap="none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Calibri" charset="0"/>
                        <a:cs typeface="Arial" panose="020B0604020202020204" pitchFamily="34" charset="0"/>
                        <a:sym typeface="Questrial"/>
                      </a:endParaRPr>
                    </a:p>
                  </a:txBody>
                  <a:tcPr marL="6075" marR="6075" marT="6075" marB="0" anchor="ctr">
                    <a:lnL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Calibri" charset="0"/>
                          <a:cs typeface="Arial" panose="020B0604020202020204" pitchFamily="34" charset="0"/>
                          <a:sym typeface="Questrial"/>
                        </a:rPr>
                        <a:t>Symposium Organizer</a:t>
                      </a:r>
                      <a:endParaRPr sz="1600" b="1" i="0" u="none" strike="noStrike" cap="none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Calibri" charset="0"/>
                        <a:cs typeface="Arial" panose="020B0604020202020204" pitchFamily="34" charset="0"/>
                        <a:sym typeface="Questrial"/>
                      </a:endParaRPr>
                    </a:p>
                  </a:txBody>
                  <a:tcPr marL="6075" marR="6075" marT="6075" marB="0" anchor="ctr">
                    <a:lnL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0384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Industrial Innovations in Polymer Science </a:t>
                      </a:r>
                    </a:p>
                  </a:txBody>
                  <a:tcPr marL="9525" marR="9525" marT="9525" marB="0" anchor="ctr">
                    <a:lnL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H. Brown, J. Ting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038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171700" algn="l"/>
                          <a:tab pos="3600450" algn="l"/>
                          <a:tab pos="4686300" algn="l"/>
                          <a:tab pos="5943600" algn="l"/>
                          <a:tab pos="7372350" algn="l"/>
                        </a:tabLst>
                      </a:pPr>
                      <a:r>
                        <a:rPr lang="en-US" sz="1600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Excellence in Polymer Graduate Research </a:t>
                      </a:r>
                    </a:p>
                  </a:txBody>
                  <a:tcPr marL="68580" marR="68580" marT="0" marB="0">
                    <a:lnL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Alan Hopkins (awards committee)  &amp; awardee designee (TBD)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6370648"/>
                  </a:ext>
                </a:extLst>
              </a:tr>
              <a:tr h="31038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171700" algn="l"/>
                          <a:tab pos="3600450" algn="l"/>
                          <a:tab pos="4686300" algn="l"/>
                          <a:tab pos="5943600" algn="l"/>
                          <a:tab pos="7372350" algn="l"/>
                        </a:tabLst>
                      </a:pPr>
                      <a:r>
                        <a:rPr lang="en-US" sz="1600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Undergraduate Research in Polymer Science </a:t>
                      </a:r>
                    </a:p>
                  </a:txBody>
                  <a:tcPr marL="68580" marR="68580" marT="0" marB="0">
                    <a:lnL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i="1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ibid.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158074"/>
                  </a:ext>
                </a:extLst>
              </a:tr>
              <a:tr h="31272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171700" algn="l"/>
                          <a:tab pos="3600450" algn="l"/>
                          <a:tab pos="4686300" algn="l"/>
                          <a:tab pos="5943600" algn="l"/>
                          <a:tab pos="7372350" algn="l"/>
                        </a:tabLst>
                      </a:pPr>
                      <a:r>
                        <a:rPr lang="en-US" sz="1600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Carl S. Marvel Creative Polymer Chemistry</a:t>
                      </a:r>
                    </a:p>
                  </a:txBody>
                  <a:tcPr marL="68580" marR="68580" marT="0" marB="0">
                    <a:lnL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i="1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ibid.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1434395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400"/>
                        <a:buFont typeface="Calibri"/>
                        <a:buNone/>
                        <a:tabLst/>
                        <a:defRPr/>
                      </a:pPr>
                      <a:r>
                        <a:rPr lang="en-US" sz="1600" b="0" i="0" u="none" strike="noStrike" cap="none" dirty="0"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Molecule to Material Insights in Polymer Networks</a:t>
                      </a:r>
                      <a:endParaRPr lang="en-US" sz="1600" b="0" i="0" u="none" strike="noStrike" cap="none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Arial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7625" marR="7625" marT="7625" marB="0" anchor="ctr">
                    <a:lnL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R. Klausen, A. Nelson, S. Craig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4799396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400"/>
                        <a:buFont typeface="Calibri"/>
                        <a:buNone/>
                        <a:tabLst/>
                        <a:defRPr/>
                      </a:pPr>
                      <a:r>
                        <a:rPr lang="en-US" sz="1600" b="0" i="0" u="none" strike="noStrike" cap="none" dirty="0"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Modern Approaches to Post-Polymerization Modification </a:t>
                      </a:r>
                      <a:endParaRPr lang="en-US" sz="1600" b="0" i="0" u="none" strike="noStrike" cap="none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Arial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7625" marR="7625" marT="7625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A. </a:t>
                      </a:r>
                      <a:r>
                        <a:rPr lang="en-US" sz="1600" b="0" i="0" u="none" strike="noStrike" cap="none" dirty="0" err="1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Teator</a:t>
                      </a:r>
                      <a:r>
                        <a:rPr lang="en-US" sz="1600" b="0" i="0" u="none" strike="noStrike" cap="none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, J. Brantley, R. B. Moor, B. </a:t>
                      </a:r>
                      <a:r>
                        <a:rPr lang="en-US" sz="1600" b="0" i="0" u="none" strike="noStrike" cap="none" dirty="0" err="1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Sumerlin</a:t>
                      </a:r>
                      <a:endParaRPr lang="en-US" sz="1600" b="0" i="0" u="none" strike="noStrike" cap="none" dirty="0">
                        <a:solidFill>
                          <a:schemeClr val="accent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8267866"/>
                  </a:ext>
                </a:extLst>
              </a:tr>
              <a:tr h="34800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400"/>
                        <a:buFont typeface="Calibri"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General Topics</a:t>
                      </a:r>
                      <a:endParaRPr lang="en-US" sz="1600" b="0" i="0" u="none" strike="noStrike" cap="none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Arial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7625" marR="7625" marT="7625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Newest program chair , Y. Li, F. Horkay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8352611"/>
                  </a:ext>
                </a:extLst>
              </a:tr>
              <a:tr h="34800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POLY/ PMSE Award and Plenary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D. Haase, L. Moore, J. </a:t>
                      </a:r>
                      <a:r>
                        <a:rPr lang="en-US" sz="1600" b="0" i="0" u="none" strike="noStrike" dirty="0" err="1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Kalow</a:t>
                      </a:r>
                      <a:r>
                        <a:rPr lang="en-US" sz="16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K. Mitchem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0246554"/>
                  </a:ext>
                </a:extLst>
              </a:tr>
            </a:tbl>
          </a:graphicData>
        </a:graphic>
      </p:graphicFrame>
      <p:pic>
        <p:nvPicPr>
          <p:cNvPr id="3" name="Picture 4">
            <a:extLst>
              <a:ext uri="{FF2B5EF4-FFF2-40B4-BE49-F238E27FC236}">
                <a16:creationId xmlns:a16="http://schemas.microsoft.com/office/drawing/2014/main" id="{AD99EA8C-F615-FF15-A9A4-5D456F900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45"/>
            <a:ext cx="983166" cy="1228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77380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8C7D75CF59D44A84CCBA3AEE4BDD55" ma:contentTypeVersion="9" ma:contentTypeDescription="Create a new document." ma:contentTypeScope="" ma:versionID="ea0ec8f7ed9e3790f04fb46b4c9ab285">
  <xsd:schema xmlns:xsd="http://www.w3.org/2001/XMLSchema" xmlns:xs="http://www.w3.org/2001/XMLSchema" xmlns:p="http://schemas.microsoft.com/office/2006/metadata/properties" xmlns:ns2="571dbefc-0250-476e-8805-8e6cc7ec995c" xmlns:ns3="cb42e6df-be37-43c6-b099-b13a44fb71bb" targetNamespace="http://schemas.microsoft.com/office/2006/metadata/properties" ma:root="true" ma:fieldsID="35611e19c09d3d16822d2ee6a774125b" ns2:_="" ns3:_="">
    <xsd:import namespace="571dbefc-0250-476e-8805-8e6cc7ec995c"/>
    <xsd:import namespace="cb42e6df-be37-43c6-b099-b13a44fb71b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1dbefc-0250-476e-8805-8e6cc7ec995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42e6df-be37-43c6-b099-b13a44fb71b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C2E930C-D1BB-4DCC-A1A5-E7284CBAD1B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71dbefc-0250-476e-8805-8e6cc7ec995c"/>
    <ds:schemaRef ds:uri="cb42e6df-be37-43c6-b099-b13a44fb71b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383E920-A7B3-44F8-A2CC-AC2D93C5235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4238032-1C31-47C1-9BA8-981BBE1D8E59}">
  <ds:schemaRefs>
    <ds:schemaRef ds:uri="cb42e6df-be37-43c6-b099-b13a44fb71bb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571dbefc-0250-476e-8805-8e6cc7ec995c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13488</TotalTime>
  <Words>2022</Words>
  <Application>Microsoft Office PowerPoint</Application>
  <PresentationFormat>Widescreen</PresentationFormat>
  <Paragraphs>367</Paragraphs>
  <Slides>15</Slides>
  <Notes>13</Notes>
  <HiddenSlides>2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Calibri</vt:lpstr>
      <vt:lpstr>Arial</vt:lpstr>
      <vt:lpstr>Cabin</vt:lpstr>
      <vt:lpstr>Calibri Light</vt:lpstr>
      <vt:lpstr>Office Theme</vt:lpstr>
      <vt:lpstr>1_Office Theme</vt:lpstr>
      <vt:lpstr>POLY Programming Team Winter ExComm Discussion 2024</vt:lpstr>
      <vt:lpstr>Overview</vt:lpstr>
      <vt:lpstr>2023 Spring Review and Report Summary</vt:lpstr>
      <vt:lpstr>Contributions</vt:lpstr>
      <vt:lpstr>New Orleans – Spring 2024</vt:lpstr>
      <vt:lpstr>PowerPoint Presentation</vt:lpstr>
      <vt:lpstr>Denver – Fall 2024</vt:lpstr>
      <vt:lpstr>Denver – Fall 2024</vt:lpstr>
      <vt:lpstr>San Diego – Spring 2025</vt:lpstr>
      <vt:lpstr>PowerPoint Presentation</vt:lpstr>
      <vt:lpstr>Team Composition</vt:lpstr>
      <vt:lpstr>New/Continuing Initiatives</vt:lpstr>
      <vt:lpstr>POLY Programming Workshop</vt:lpstr>
      <vt:lpstr>Future of Meetings - 2025</vt:lpstr>
      <vt:lpstr>Voting Items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Active Programming</dc:title>
  <dc:creator>Hayley Brown</dc:creator>
  <cp:lastModifiedBy>Haase, Danniebelle (DN)</cp:lastModifiedBy>
  <cp:revision>96</cp:revision>
  <dcterms:created xsi:type="dcterms:W3CDTF">2011-04-10T14:55:25Z</dcterms:created>
  <dcterms:modified xsi:type="dcterms:W3CDTF">2024-01-27T08:42:23Z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IQPDocumentId">
    <vt:lpwstr>31744e96-03fd-4b7a-ab90-c7a623010de6</vt:lpwstr>
  </property>
  <property fmtid="{D5CDD505-2E9C-101B-9397-08002B2CF9AE}" pid="3" name="Content_Steward">
    <vt:lpwstr>Brown H u588068</vt:lpwstr>
  </property>
  <property fmtid="{D5CDD505-2E9C-101B-9397-08002B2CF9AE}" pid="4" name="Update_Footer">
    <vt:lpwstr>No</vt:lpwstr>
  </property>
  <property fmtid="{D5CDD505-2E9C-101B-9397-08002B2CF9AE}" pid="5" name="Radio_Button">
    <vt:lpwstr>RadioButton2</vt:lpwstr>
  </property>
  <property fmtid="{D5CDD505-2E9C-101B-9397-08002B2CF9AE}" pid="6" name="Information_Classification">
    <vt:lpwstr/>
  </property>
  <property fmtid="{D5CDD505-2E9C-101B-9397-08002B2CF9AE}" pid="7" name="Record_Title_ID">
    <vt:lpwstr>72</vt:lpwstr>
  </property>
  <property fmtid="{D5CDD505-2E9C-101B-9397-08002B2CF9AE}" pid="8" name="Initial_Creation_Date">
    <vt:filetime>2011-04-10T14:55:24Z</vt:filetime>
  </property>
  <property fmtid="{D5CDD505-2E9C-101B-9397-08002B2CF9AE}" pid="9" name="Retention_Period_Start_Date">
    <vt:filetime>2021-01-16T16:02:48Z</vt:filetime>
  </property>
  <property fmtid="{D5CDD505-2E9C-101B-9397-08002B2CF9AE}" pid="10" name="Last_Reviewed_Date">
    <vt:lpwstr/>
  </property>
  <property fmtid="{D5CDD505-2E9C-101B-9397-08002B2CF9AE}" pid="11" name="Retention_Review_Frequency">
    <vt:lpwstr/>
  </property>
  <property fmtid="{D5CDD505-2E9C-101B-9397-08002B2CF9AE}" pid="12" name="ContentTypeId">
    <vt:lpwstr>0x010100438C7D75CF59D44A84CCBA3AEE4BDD55</vt:lpwstr>
  </property>
  <property fmtid="{D5CDD505-2E9C-101B-9397-08002B2CF9AE}" pid="13" name="MSIP_Label_3aac0ad3-18d9-49e9-a80d-c985041778ba_Enabled">
    <vt:lpwstr>true</vt:lpwstr>
  </property>
  <property fmtid="{D5CDD505-2E9C-101B-9397-08002B2CF9AE}" pid="14" name="MSIP_Label_3aac0ad3-18d9-49e9-a80d-c985041778ba_SetDate">
    <vt:lpwstr>2024-01-25T22:44:03Z</vt:lpwstr>
  </property>
  <property fmtid="{D5CDD505-2E9C-101B-9397-08002B2CF9AE}" pid="15" name="MSIP_Label_3aac0ad3-18d9-49e9-a80d-c985041778ba_Method">
    <vt:lpwstr>Standard</vt:lpwstr>
  </property>
  <property fmtid="{D5CDD505-2E9C-101B-9397-08002B2CF9AE}" pid="16" name="MSIP_Label_3aac0ad3-18d9-49e9-a80d-c985041778ba_Name">
    <vt:lpwstr>General Business</vt:lpwstr>
  </property>
  <property fmtid="{D5CDD505-2E9C-101B-9397-08002B2CF9AE}" pid="17" name="MSIP_Label_3aac0ad3-18d9-49e9-a80d-c985041778ba_SiteId">
    <vt:lpwstr>c3e32f53-cb7f-4809-968d-1cc4ccc785fe</vt:lpwstr>
  </property>
  <property fmtid="{D5CDD505-2E9C-101B-9397-08002B2CF9AE}" pid="18" name="MSIP_Label_3aac0ad3-18d9-49e9-a80d-c985041778ba_ActionId">
    <vt:lpwstr>82361103-ff6e-42c0-8e09-a6ee9eb5179e</vt:lpwstr>
  </property>
  <property fmtid="{D5CDD505-2E9C-101B-9397-08002B2CF9AE}" pid="19" name="MSIP_Label_3aac0ad3-18d9-49e9-a80d-c985041778ba_ContentBits">
    <vt:lpwstr>2</vt:lpwstr>
  </property>
  <property fmtid="{D5CDD505-2E9C-101B-9397-08002B2CF9AE}" pid="20" name="ClassificationContentMarkingFooterLocations">
    <vt:lpwstr>Office Theme:3</vt:lpwstr>
  </property>
  <property fmtid="{D5CDD505-2E9C-101B-9397-08002B2CF9AE}" pid="21" name="ClassificationContentMarkingFooterText">
    <vt:lpwstr>General Business</vt:lpwstr>
  </property>
</Properties>
</file>