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6"/>
  </p:notesMasterIdLst>
  <p:sldIdLst>
    <p:sldId id="274" r:id="rId5"/>
    <p:sldId id="275" r:id="rId6"/>
    <p:sldId id="316" r:id="rId7"/>
    <p:sldId id="258" r:id="rId8"/>
    <p:sldId id="388" r:id="rId9"/>
    <p:sldId id="389" r:id="rId10"/>
    <p:sldId id="394" r:id="rId11"/>
    <p:sldId id="390" r:id="rId12"/>
    <p:sldId id="396" r:id="rId13"/>
    <p:sldId id="360" r:id="rId14"/>
    <p:sldId id="397" r:id="rId15"/>
    <p:sldId id="391" r:id="rId16"/>
    <p:sldId id="293" r:id="rId17"/>
    <p:sldId id="362" r:id="rId18"/>
    <p:sldId id="393" r:id="rId19"/>
    <p:sldId id="370" r:id="rId20"/>
    <p:sldId id="399" r:id="rId21"/>
    <p:sldId id="350" r:id="rId22"/>
    <p:sldId id="387" r:id="rId23"/>
    <p:sldId id="361" r:id="rId24"/>
    <p:sldId id="373" r:id="rId25"/>
  </p:sldIdLst>
  <p:sldSz cx="12192000" cy="6858000"/>
  <p:notesSz cx="7010400" cy="9236075"/>
  <p:embeddedFontLst>
    <p:embeddedFont>
      <p:font typeface="Cabin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3" roundtripDataSignature="AMtx7mgzzydvbKanw6oBA3xZsvgdG3fy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ski, Sara V. (Fed)" initials="OSV(" lastIdx="1" clrIdx="0">
    <p:extLst>
      <p:ext uri="{19B8F6BF-5375-455C-9EA6-DF929625EA0E}">
        <p15:presenceInfo xmlns:p15="http://schemas.microsoft.com/office/powerpoint/2012/main" userId="S::svo@NIST.GOV::1b827ce9-8435-4a9a-8058-5bbed1d09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E029F-C7EE-4EF3-8A3B-6475D3CC12F2}" v="131" dt="2025-02-01T14:17:57.294"/>
  </p1510:revLst>
</p1510:revInfo>
</file>

<file path=ppt/tableStyles.xml><?xml version="1.0" encoding="utf-8"?>
<a:tblStyleLst xmlns:a="http://schemas.openxmlformats.org/drawingml/2006/main" def="{F8EEA687-8B89-4C8B-AE1C-786DD35E4617}">
  <a:tblStyle styleId="{F8EEA687-8B89-4C8B-AE1C-786DD35E461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C8055C4-107D-4AEF-9727-B3737E90AF1D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1802004-E942-4B59-A5EE-B7501E085518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2" autoAdjust="0"/>
  </p:normalViewPr>
  <p:slideViewPr>
    <p:cSldViewPr snapToGrid="0">
      <p:cViewPr>
        <p:scale>
          <a:sx n="54" d="100"/>
          <a:sy n="54" d="100"/>
        </p:scale>
        <p:origin x="1124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5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fessional%20service\POLY%20Programming\Reference%20Materials\POLY%20-%20ACS%20national%20meeting%20contributions%202007-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0810229746801"/>
          <c:y val="3.95398993529835E-2"/>
          <c:w val="0.77981376300268801"/>
          <c:h val="0.69361134854548701"/>
        </c:manualLayout>
      </c:layout>
      <c:barChart>
        <c:barDir val="col"/>
        <c:grouping val="clustered"/>
        <c:varyColors val="0"/>
        <c:ser>
          <c:idx val="1"/>
          <c:order val="1"/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Stats'!$D$4:$D$34</c:f>
              <c:numCache>
                <c:formatCode>General</c:formatCode>
                <c:ptCount val="31"/>
                <c:pt idx="0">
                  <c:v>710</c:v>
                </c:pt>
                <c:pt idx="1">
                  <c:v>652</c:v>
                </c:pt>
                <c:pt idx="2">
                  <c:v>415</c:v>
                </c:pt>
                <c:pt idx="3">
                  <c:v>596</c:v>
                </c:pt>
                <c:pt idx="4">
                  <c:v>562</c:v>
                </c:pt>
                <c:pt idx="5">
                  <c:v>481</c:v>
                </c:pt>
                <c:pt idx="6">
                  <c:v>423</c:v>
                </c:pt>
                <c:pt idx="7">
                  <c:v>633</c:v>
                </c:pt>
                <c:pt idx="8">
                  <c:v>497</c:v>
                </c:pt>
                <c:pt idx="9">
                  <c:v>404</c:v>
                </c:pt>
                <c:pt idx="10">
                  <c:v>634</c:v>
                </c:pt>
                <c:pt idx="11">
                  <c:v>360</c:v>
                </c:pt>
                <c:pt idx="12">
                  <c:v>698</c:v>
                </c:pt>
                <c:pt idx="13">
                  <c:v>754</c:v>
                </c:pt>
                <c:pt idx="14">
                  <c:v>518</c:v>
                </c:pt>
                <c:pt idx="15">
                  <c:v>502</c:v>
                </c:pt>
                <c:pt idx="16">
                  <c:v>603</c:v>
                </c:pt>
                <c:pt idx="17">
                  <c:v>592</c:v>
                </c:pt>
                <c:pt idx="18">
                  <c:v>650</c:v>
                </c:pt>
                <c:pt idx="19">
                  <c:v>779</c:v>
                </c:pt>
                <c:pt idx="20">
                  <c:v>671</c:v>
                </c:pt>
                <c:pt idx="21">
                  <c:v>482</c:v>
                </c:pt>
                <c:pt idx="22">
                  <c:v>605</c:v>
                </c:pt>
                <c:pt idx="23">
                  <c:v>383</c:v>
                </c:pt>
                <c:pt idx="25">
                  <c:v>217</c:v>
                </c:pt>
                <c:pt idx="27">
                  <c:v>240</c:v>
                </c:pt>
                <c:pt idx="28">
                  <c:v>463</c:v>
                </c:pt>
                <c:pt idx="29">
                  <c:v>537</c:v>
                </c:pt>
                <c:pt idx="30">
                  <c:v>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axId val="-1033546240"/>
        <c:axId val="-1025168032"/>
      </c:barChar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'POLY Stats'!$A$4:$A$34</c:f>
              <c:strCache>
                <c:ptCount val="31"/>
                <c:pt idx="0">
                  <c:v>New Orleans 2008</c:v>
                </c:pt>
                <c:pt idx="1">
                  <c:v>Philadelphia 2008</c:v>
                </c:pt>
                <c:pt idx="2">
                  <c:v>Salt Lake City 2009</c:v>
                </c:pt>
                <c:pt idx="3">
                  <c:v>Washington 2009</c:v>
                </c:pt>
                <c:pt idx="4">
                  <c:v>San Francisco 2010</c:v>
                </c:pt>
                <c:pt idx="5">
                  <c:v>Boston 2010</c:v>
                </c:pt>
                <c:pt idx="6">
                  <c:v>Anaheim 2011</c:v>
                </c:pt>
                <c:pt idx="7">
                  <c:v>Denver 2011</c:v>
                </c:pt>
                <c:pt idx="8">
                  <c:v>San Diego 2012</c:v>
                </c:pt>
                <c:pt idx="9">
                  <c:v>Philadelphia 2012</c:v>
                </c:pt>
                <c:pt idx="10">
                  <c:v>New Orleans 2013</c:v>
                </c:pt>
                <c:pt idx="11">
                  <c:v>Indianapolis 2013</c:v>
                </c:pt>
                <c:pt idx="12">
                  <c:v>Dallas 2014</c:v>
                </c:pt>
                <c:pt idx="13">
                  <c:v>San Francisco 2014</c:v>
                </c:pt>
                <c:pt idx="14">
                  <c:v>Denver 2015</c:v>
                </c:pt>
                <c:pt idx="15">
                  <c:v>Boston 2015</c:v>
                </c:pt>
                <c:pt idx="16">
                  <c:v>San Diego 2016</c:v>
                </c:pt>
                <c:pt idx="17">
                  <c:v>Philadelphia 2016</c:v>
                </c:pt>
                <c:pt idx="18">
                  <c:v>San Francisco 2017</c:v>
                </c:pt>
                <c:pt idx="19">
                  <c:v>Washington DC 2017</c:v>
                </c:pt>
                <c:pt idx="20">
                  <c:v>New Orleans 2018</c:v>
                </c:pt>
                <c:pt idx="21">
                  <c:v>Boston 2018</c:v>
                </c:pt>
                <c:pt idx="22">
                  <c:v>Orlando 2019</c:v>
                </c:pt>
                <c:pt idx="23">
                  <c:v>San Diego 2019</c:v>
                </c:pt>
                <c:pt idx="24">
                  <c:v>(cancelled) Philadelphia 2020</c:v>
                </c:pt>
                <c:pt idx="25">
                  <c:v>Virtual Fall 2020</c:v>
                </c:pt>
                <c:pt idx="26">
                  <c:v>Virtual Spring 2021</c:v>
                </c:pt>
                <c:pt idx="27">
                  <c:v>Atlanta (Hybrid) 2021</c:v>
                </c:pt>
                <c:pt idx="28">
                  <c:v>San Diego 2022</c:v>
                </c:pt>
                <c:pt idx="29">
                  <c:v>Chicago 2022</c:v>
                </c:pt>
                <c:pt idx="30">
                  <c:v>Indianapolis 2023</c:v>
                </c:pt>
              </c:strCache>
            </c:strRef>
          </c:cat>
          <c:val>
            <c:numRef>
              <c:f>'POLY Stats'!$E$4:$E$34</c:f>
              <c:numCache>
                <c:formatCode>General</c:formatCode>
                <c:ptCount val="31"/>
                <c:pt idx="0">
                  <c:v>13795</c:v>
                </c:pt>
                <c:pt idx="1">
                  <c:v>13997</c:v>
                </c:pt>
                <c:pt idx="2">
                  <c:v>10606</c:v>
                </c:pt>
                <c:pt idx="3">
                  <c:v>14193</c:v>
                </c:pt>
                <c:pt idx="4">
                  <c:v>18067</c:v>
                </c:pt>
                <c:pt idx="5">
                  <c:v>14072</c:v>
                </c:pt>
                <c:pt idx="6">
                  <c:v>14022</c:v>
                </c:pt>
                <c:pt idx="7">
                  <c:v>10453</c:v>
                </c:pt>
                <c:pt idx="8">
                  <c:v>16756</c:v>
                </c:pt>
                <c:pt idx="9">
                  <c:v>13228</c:v>
                </c:pt>
                <c:pt idx="10">
                  <c:v>15473</c:v>
                </c:pt>
                <c:pt idx="11">
                  <c:v>10803</c:v>
                </c:pt>
                <c:pt idx="12">
                  <c:v>13498</c:v>
                </c:pt>
                <c:pt idx="13">
                  <c:v>15774</c:v>
                </c:pt>
                <c:pt idx="14">
                  <c:v>13958</c:v>
                </c:pt>
                <c:pt idx="15" formatCode="#,##0">
                  <c:v>13928</c:v>
                </c:pt>
                <c:pt idx="16" formatCode="#,##0">
                  <c:v>16310</c:v>
                </c:pt>
                <c:pt idx="17" formatCode="#,##0">
                  <c:v>12989</c:v>
                </c:pt>
                <c:pt idx="18" formatCode="#,##0">
                  <c:v>18917</c:v>
                </c:pt>
                <c:pt idx="19" formatCode="#,##0">
                  <c:v>12944</c:v>
                </c:pt>
                <c:pt idx="20" formatCode="#,##0">
                  <c:v>16752</c:v>
                </c:pt>
                <c:pt idx="21" formatCode="#,##0">
                  <c:v>14463</c:v>
                </c:pt>
                <c:pt idx="22" formatCode="#,##0">
                  <c:v>15754</c:v>
                </c:pt>
                <c:pt idx="23" formatCode="#,##0">
                  <c:v>12551</c:v>
                </c:pt>
                <c:pt idx="25" formatCode="#,##0">
                  <c:v>6534</c:v>
                </c:pt>
                <c:pt idx="26" formatCode="#,##0">
                  <c:v>12525</c:v>
                </c:pt>
                <c:pt idx="27" formatCode="#,##0">
                  <c:v>8267</c:v>
                </c:pt>
                <c:pt idx="28" formatCode="#,##0">
                  <c:v>12977</c:v>
                </c:pt>
                <c:pt idx="29" formatCode="#,##0">
                  <c:v>12064</c:v>
                </c:pt>
                <c:pt idx="30" formatCode="#,##0">
                  <c:v>11597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68-44EC-8441-E97347846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25181120"/>
        <c:axId val="-1025176560"/>
      </c:lineChart>
      <c:catAx>
        <c:axId val="-10251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76560"/>
        <c:crosses val="autoZero"/>
        <c:auto val="1"/>
        <c:lblAlgn val="ctr"/>
        <c:lblOffset val="100"/>
        <c:noMultiLvlLbl val="0"/>
      </c:catAx>
      <c:valAx>
        <c:axId val="-102517656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4F81BD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4F81BD"/>
                    </a:solidFill>
                  </a:rPr>
                  <a:t>Total</a:t>
                </a:r>
                <a:r>
                  <a:rPr lang="en-US" sz="2400" baseline="0">
                    <a:solidFill>
                      <a:srgbClr val="4F81BD"/>
                    </a:solidFill>
                  </a:rPr>
                  <a:t> ACS Attendance</a:t>
                </a:r>
                <a:endParaRPr lang="en-US" sz="2400">
                  <a:solidFill>
                    <a:srgbClr val="4F81BD"/>
                  </a:solidFill>
                </a:endParaRPr>
              </a:p>
            </c:rich>
          </c:tx>
          <c:layout>
            <c:manualLayout>
              <c:xMode val="edge"/>
              <c:yMode val="edge"/>
              <c:x val="1.8246568648040327E-2"/>
              <c:y val="2.73777777777777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4F81BD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25181120"/>
        <c:crosses val="autoZero"/>
        <c:crossBetween val="between"/>
      </c:valAx>
      <c:valAx>
        <c:axId val="-1025168032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2400" b="0" i="0" u="none" strike="noStrike" kern="1200" cap="all" baseline="0">
                    <a:solidFill>
                      <a:srgbClr val="C45C5A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rgbClr val="C45C5A"/>
                    </a:solidFill>
                  </a:rPr>
                  <a:t>POLY</a:t>
                </a:r>
                <a:r>
                  <a:rPr lang="en-US" sz="2400" baseline="0">
                    <a:solidFill>
                      <a:srgbClr val="C45C5A"/>
                    </a:solidFill>
                  </a:rPr>
                  <a:t> Contributions</a:t>
                </a:r>
                <a:endParaRPr lang="en-US" sz="2400">
                  <a:solidFill>
                    <a:srgbClr val="C45C5A"/>
                  </a:solidFill>
                </a:endParaRPr>
              </a:p>
            </c:rich>
          </c:tx>
          <c:layout>
            <c:manualLayout>
              <c:xMode val="edge"/>
              <c:yMode val="edge"/>
              <c:x val="0.96075246396638747"/>
              <c:y val="7.838460192475939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2400" b="0" i="0" u="none" strike="noStrike" kern="1200" cap="all" baseline="0">
                  <a:solidFill>
                    <a:srgbClr val="C45C5A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33546240"/>
        <c:crosses val="max"/>
        <c:crossBetween val="between"/>
      </c:valAx>
      <c:catAx>
        <c:axId val="-1033546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0251680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134" y="0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849" y="4387768"/>
            <a:ext cx="5608320" cy="415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772378"/>
            <a:ext cx="3038649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134" y="8772378"/>
            <a:ext cx="3038648" cy="46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904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8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185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302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$12k penciled into Christine’s budget</a:t>
            </a:r>
          </a:p>
          <a:p>
            <a:r>
              <a:rPr lang="en-US" dirty="0"/>
              <a:t>(no postage if in person,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941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01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48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0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66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E5572-B357-A188-E46C-CE36320BD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19C1DD-BE0C-34F0-3715-DF787BADB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7FAAA-1ED7-8CD6-F387-447453404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B65F9-79B8-7F31-EE56-AFE86A5B8A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58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5289-A140-DB41-7B77-8309D0867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484D1-CCD5-4D70-A1D8-A8642740C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A88CB-1D36-0092-14E9-B0992E94B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0969F-7DD4-AFD6-AEB4-8E30E50961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01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67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67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B34D7092-E9E5-BDD1-AC1A-FD76C75B0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>
            <a:extLst>
              <a:ext uri="{FF2B5EF4-FFF2-40B4-BE49-F238E27FC236}">
                <a16:creationId xmlns:a16="http://schemas.microsoft.com/office/drawing/2014/main" id="{F9239AFB-4D43-7293-4C6C-C44AD895D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Shape 415">
            <a:extLst>
              <a:ext uri="{FF2B5EF4-FFF2-40B4-BE49-F238E27FC236}">
                <a16:creationId xmlns:a16="http://schemas.microsoft.com/office/drawing/2014/main" id="{0DA86708-8818-3C2B-1ACC-E01B3BFD53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49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4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9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" name="Google Shape;86;p4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4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 smtClean="0">
                <a:latin typeface="Cabin"/>
                <a:ea typeface="Cabin"/>
                <a:cs typeface="Cabin"/>
                <a:sym typeface="Cabin"/>
              </a:rPr>
              <a:pPr/>
              <a:t>‹#›</a:t>
            </a:fld>
            <a:endParaRPr lang="en-US" dirty="0"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577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5289" y="111124"/>
            <a:ext cx="688622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55022" y="136524"/>
            <a:ext cx="8128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59B4D-61C2-0691-E956-62B92FB99B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57025" y="6642100"/>
            <a:ext cx="9064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Business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96B3-6A37-4E7F-A221-594F478D9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 Programming Team Winter </a:t>
            </a:r>
            <a:r>
              <a:rPr lang="en-US" dirty="0" err="1"/>
              <a:t>ExComm</a:t>
            </a:r>
            <a:r>
              <a:rPr lang="en-US" dirty="0"/>
              <a:t> Discussion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06C4D-5D56-4D6F-AFD6-53D8780B1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467" y="4102100"/>
            <a:ext cx="10498666" cy="1752600"/>
          </a:xfrm>
        </p:spPr>
        <p:txBody>
          <a:bodyPr>
            <a:normAutofit lnSpcReduction="10000"/>
          </a:bodyPr>
          <a:lstStyle/>
          <a:p>
            <a:pPr marL="114300" indent="0"/>
            <a:r>
              <a:rPr lang="en-US" i="1" dirty="0"/>
              <a:t>Danniebelle Haase, Julia Kalow, Graham Collier, Alice Savage</a:t>
            </a:r>
          </a:p>
          <a:p>
            <a:pPr marL="114300" indent="0"/>
            <a:r>
              <a:rPr lang="en-US" i="1" dirty="0"/>
              <a:t>Kathy Mitchem (POLY Business Liaison), </a:t>
            </a:r>
          </a:p>
          <a:p>
            <a:pPr marL="114300" indent="0"/>
            <a:r>
              <a:rPr lang="en-US" i="1" dirty="0"/>
              <a:t>and Derek Patton (2025 </a:t>
            </a:r>
            <a:r>
              <a:rPr lang="en-US" i="1" dirty="0" err="1"/>
              <a:t>ExComm</a:t>
            </a:r>
            <a:r>
              <a:rPr lang="en-US" i="1" dirty="0"/>
              <a:t>. Liaison)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73F1D-FE02-46F1-945F-701BA730E3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5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76574CF2-9232-E29D-64C0-A9F68D2AEA79}"/>
              </a:ext>
            </a:extLst>
          </p:cNvPr>
          <p:cNvSpPr/>
          <p:nvPr/>
        </p:nvSpPr>
        <p:spPr>
          <a:xfrm>
            <a:off x="8520771" y="60316"/>
            <a:ext cx="2653910" cy="1228957"/>
          </a:xfrm>
          <a:prstGeom prst="star16">
            <a:avLst>
              <a:gd name="adj" fmla="val 346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335">
            <a:extLst>
              <a:ext uri="{FF2B5EF4-FFF2-40B4-BE49-F238E27FC236}">
                <a16:creationId xmlns:a16="http://schemas.microsoft.com/office/drawing/2014/main" id="{9072F9A6-FDE8-4656-9DBC-E06F012AA8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Atlanta – Spring 2026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AC1C2-161B-80F9-C830-5CC1E6E59BCC}"/>
              </a:ext>
            </a:extLst>
          </p:cNvPr>
          <p:cNvSpPr txBox="1"/>
          <p:nvPr/>
        </p:nvSpPr>
        <p:spPr>
          <a:xfrm>
            <a:off x="8848539" y="211562"/>
            <a:ext cx="196014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Recruiting Symposia &amp; Organizers!</a:t>
            </a: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E8ABE410-40E9-4C87-BF88-0BE7EFC39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829076"/>
              </p:ext>
            </p:extLst>
          </p:nvPr>
        </p:nvGraphicFramePr>
        <p:xfrm>
          <a:off x="230983" y="1514900"/>
          <a:ext cx="11730033" cy="3471148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7667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J. Ting/TBD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Excellence in Polymer Graduate Research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Toby Nelson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Undergraduate Research in Polymer Science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ibid.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 S. Marvel Creative Polymer Chemistry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1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ibid.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34395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J. Kalow, G. Collier, A. Savage, K. Mitchem, TBD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99994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*Circular Economy of Polymers: Bio-derived/biodegradable, Recycled, and Waste feedstocks and Chemistries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Y. Tan, E. Roumeli, E. Liu, K. Knauer, D.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Collias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9939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*Capturing the Power of Data for Materials and Chemical Scientists in Industry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Schmidt, M. Heiber, R. Shaffer, C.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Szczepanski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6786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Academic Entrepreneurship and Tech Transfer: Turning Research into Revenue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Dishari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Szczepanski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, C. Wirth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912616"/>
                  </a:ext>
                </a:extLst>
              </a:tr>
              <a:tr h="3480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Newest program chair , Y. Li, F. Horkay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C3A9D4DC-F654-D7DD-7E25-7AC6DEE0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3" y="67220"/>
            <a:ext cx="711441" cy="122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8C962-5135-2ABA-A540-B5A9E1940938}"/>
              </a:ext>
            </a:extLst>
          </p:cNvPr>
          <p:cNvSpPr txBox="1"/>
          <p:nvPr/>
        </p:nvSpPr>
        <p:spPr>
          <a:xfrm>
            <a:off x="2249788" y="6053231"/>
            <a:ext cx="8084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Symposium overflow from Fall 2025. The additional Fall 2025 overflows will be slated for Fall 2026.</a:t>
            </a:r>
          </a:p>
        </p:txBody>
      </p:sp>
    </p:spTree>
    <p:extLst>
      <p:ext uri="{BB962C8B-B14F-4D97-AF65-F5344CB8AC3E}">
        <p14:creationId xmlns:p14="http://schemas.microsoft.com/office/powerpoint/2010/main" val="411773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E6794-E85D-F8FA-9468-F09CBD64B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43D4-6610-6F45-10AD-48290039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Prospective 2025 Programming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B1EE6-8928-C084-6BA9-6941B31B9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/>
              <a:t>Symposium Selection guidelines</a:t>
            </a:r>
          </a:p>
          <a:p>
            <a:endParaRPr lang="en-US" dirty="0"/>
          </a:p>
          <a:p>
            <a:r>
              <a:rPr lang="en-US" dirty="0"/>
              <a:t>Enhance stakeholder communication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3CC77-EB76-736D-E45A-78366807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172" y="3429000"/>
            <a:ext cx="2821655" cy="281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940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>
          <a:extLst>
            <a:ext uri="{FF2B5EF4-FFF2-40B4-BE49-F238E27FC236}">
              <a16:creationId xmlns:a16="http://schemas.microsoft.com/office/drawing/2014/main" id="{0F36D0AD-39B0-691F-8270-9DFFBDFFD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Shape 417">
            <a:extLst>
              <a:ext uri="{FF2B5EF4-FFF2-40B4-BE49-F238E27FC236}">
                <a16:creationId xmlns:a16="http://schemas.microsoft.com/office/drawing/2014/main" id="{FE635E2C-4061-E193-4561-728FAFC57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755207"/>
              </p:ext>
            </p:extLst>
          </p:nvPr>
        </p:nvGraphicFramePr>
        <p:xfrm>
          <a:off x="238539" y="1653707"/>
          <a:ext cx="11714923" cy="49203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6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192">
                  <a:extLst>
                    <a:ext uri="{9D8B030D-6E8A-4147-A177-3AD203B41FA5}">
                      <a16:colId xmlns:a16="http://schemas.microsoft.com/office/drawing/2014/main" val="3484442015"/>
                    </a:ext>
                  </a:extLst>
                </a:gridCol>
                <a:gridCol w="2005980">
                  <a:extLst>
                    <a:ext uri="{9D8B030D-6E8A-4147-A177-3AD203B41FA5}">
                      <a16:colId xmlns:a16="http://schemas.microsoft.com/office/drawing/2014/main" val="1830616510"/>
                    </a:ext>
                  </a:extLst>
                </a:gridCol>
                <a:gridCol w="1858874">
                  <a:extLst>
                    <a:ext uri="{9D8B030D-6E8A-4147-A177-3AD203B41FA5}">
                      <a16:colId xmlns:a16="http://schemas.microsoft.com/office/drawing/2014/main" val="745689301"/>
                    </a:ext>
                  </a:extLst>
                </a:gridCol>
                <a:gridCol w="1805382">
                  <a:extLst>
                    <a:ext uri="{9D8B030D-6E8A-4147-A177-3AD203B41FA5}">
                      <a16:colId xmlns:a16="http://schemas.microsoft.com/office/drawing/2014/main" val="1843813191"/>
                    </a:ext>
                  </a:extLst>
                </a:gridCol>
                <a:gridCol w="1511171">
                  <a:extLst>
                    <a:ext uri="{9D8B030D-6E8A-4147-A177-3AD203B41FA5}">
                      <a16:colId xmlns:a16="http://schemas.microsoft.com/office/drawing/2014/main" val="790038051"/>
                    </a:ext>
                  </a:extLst>
                </a:gridCol>
              </a:tblGrid>
              <a:tr h="5725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u="none" strike="noStrike" cap="none" dirty="0">
                          <a:latin typeface="Calibri" charset="0"/>
                          <a:ea typeface="Calibri" charset="0"/>
                          <a:cs typeface="Calibri" charset="0"/>
                        </a:rPr>
                        <a:t>Date (Location)</a:t>
                      </a:r>
                      <a:endParaRPr sz="1580" u="none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Danniebelle Haase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Dow</a:t>
                      </a:r>
                      <a:endParaRPr sz="1580" i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latin typeface="Calibri" charset="0"/>
                          <a:ea typeface="Calibri" charset="0"/>
                          <a:cs typeface="Calibri" charset="0"/>
                        </a:rPr>
                        <a:t>Julia </a:t>
                      </a:r>
                      <a:r>
                        <a:rPr lang="en-US" sz="1580" b="1" i="0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Kalow</a:t>
                      </a:r>
                      <a:endParaRPr lang="en-US" sz="1580" b="1" i="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i="1" dirty="0">
                          <a:latin typeface="Calibri" charset="0"/>
                          <a:ea typeface="Calibri" charset="0"/>
                          <a:cs typeface="Calibri" charset="0"/>
                        </a:rPr>
                        <a:t>Northwestern 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Graham Collier</a:t>
                      </a:r>
                      <a:endParaRPr lang="en-US" sz="1580" b="0" i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USM</a:t>
                      </a:r>
                      <a:endParaRPr lang="en-US" sz="1580" b="1" i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Alice Savage</a:t>
                      </a:r>
                      <a:endParaRPr lang="en-US" sz="1580" b="0" i="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ARL</a:t>
                      </a:r>
                      <a:endParaRPr lang="en-US" sz="1580" b="1" i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Industry</a:t>
                      </a: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2022(Chicago)</a:t>
                      </a:r>
                      <a:endParaRPr sz="158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SUPPORT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2023 (Indianapolis)</a:t>
                      </a:r>
                      <a:endParaRPr sz="158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sz="1580" b="1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191241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2023 (San Francisco)</a:t>
                      </a:r>
                      <a:endParaRPr sz="1580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78925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7030A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2024 (New Orleans)</a:t>
                      </a:r>
                      <a:endParaRPr sz="1580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16419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2024 (Denver)</a:t>
                      </a:r>
                      <a:endParaRPr sz="158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58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54192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Spring 2025 (San Diego)</a:t>
                      </a:r>
                      <a:endParaRPr sz="158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LEAD</a:t>
                      </a:r>
                      <a:endParaRPr sz="158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1" i="0" u="none" strike="noStrike" cap="none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949357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0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Fall 2025 (Washington, DC)</a:t>
                      </a:r>
                      <a:endParaRPr sz="1580" dirty="0">
                        <a:solidFill>
                          <a:srgbClr val="00B05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00B05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  <a:endParaRPr lang="en-US" sz="1580" b="1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0" u="none" strike="noStrike" cap="none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SHADOW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3999222335"/>
                  </a:ext>
                </a:extLst>
              </a:tr>
              <a:tr h="5417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580" b="0" i="0" u="none" strike="noStrike" cap="none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Spring 2026 (Atlanta, GA)</a:t>
                      </a:r>
                      <a:endParaRPr sz="1580" b="0" i="0" u="none" strike="noStrike" cap="none" dirty="0">
                        <a:solidFill>
                          <a:srgbClr val="0070C0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580" b="0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0" i="1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i="0" u="none" strike="noStrike" cap="none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b="1" i="0" u="none" strike="noStrike" cap="none" dirty="0">
                          <a:solidFill>
                            <a:srgbClr val="0070C0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LEAD</a:t>
                      </a:r>
                    </a:p>
                  </a:txBody>
                  <a:tcPr marL="105002" marR="105002" marT="52501" marB="525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80" dirty="0">
                          <a:solidFill>
                            <a:schemeClr val="tx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SUPPORT</a:t>
                      </a:r>
                      <a:endParaRPr lang="en-US" sz="1580" b="1" dirty="0">
                        <a:solidFill>
                          <a:srgbClr val="7030A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105002" marR="105002" marT="52501" marB="52501" anchor="ctr"/>
                </a:tc>
                <a:extLst>
                  <a:ext uri="{0D108BD9-81ED-4DB2-BD59-A6C34878D82A}">
                    <a16:rowId xmlns:a16="http://schemas.microsoft.com/office/drawing/2014/main" val="4143602921"/>
                  </a:ext>
                </a:extLst>
              </a:tr>
            </a:tbl>
          </a:graphicData>
        </a:graphic>
      </p:graphicFrame>
      <p:sp>
        <p:nvSpPr>
          <p:cNvPr id="422" name="Shape 422">
            <a:extLst>
              <a:ext uri="{FF2B5EF4-FFF2-40B4-BE49-F238E27FC236}">
                <a16:creationId xmlns:a16="http://schemas.microsoft.com/office/drawing/2014/main" id="{1AA50B83-FBE5-AF43-9880-31DC512B50F0}"/>
              </a:ext>
            </a:extLst>
          </p:cNvPr>
          <p:cNvSpPr txBox="1"/>
          <p:nvPr/>
        </p:nvSpPr>
        <p:spPr>
          <a:xfrm>
            <a:off x="749030" y="482470"/>
            <a:ext cx="2207327" cy="101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POLY Programming Team Rotation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A790B-284F-4B7F-3D84-7D00DADE7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856" y="434462"/>
            <a:ext cx="836501" cy="1228957"/>
          </a:xfrm>
          <a:prstGeom prst="rect">
            <a:avLst/>
          </a:prstGeom>
        </p:spPr>
      </p:pic>
      <p:pic>
        <p:nvPicPr>
          <p:cNvPr id="3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2AF0F567-6171-0859-1153-70272187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87" y="434462"/>
            <a:ext cx="991834" cy="1239793"/>
          </a:xfrm>
          <a:prstGeom prst="rect">
            <a:avLst/>
          </a:prstGeom>
        </p:spPr>
      </p:pic>
      <p:pic>
        <p:nvPicPr>
          <p:cNvPr id="5" name="Picture 4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371DEC89-CEA4-B449-057A-AFB24A477B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030" t="14326" r="22982" b="41059"/>
          <a:stretch/>
        </p:blipFill>
        <p:spPr>
          <a:xfrm>
            <a:off x="5260879" y="427229"/>
            <a:ext cx="991834" cy="12289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56E2D9-4D80-5DAF-848B-0609A671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50" y="424750"/>
            <a:ext cx="711441" cy="122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 descr="Employee badge with solid fill">
            <a:extLst>
              <a:ext uri="{FF2B5EF4-FFF2-40B4-BE49-F238E27FC236}">
                <a16:creationId xmlns:a16="http://schemas.microsoft.com/office/drawing/2014/main" id="{9A6752B8-F8E4-4CE2-8A92-A81588D94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50491" y="707757"/>
            <a:ext cx="1084827" cy="10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6301E4-F745-4EBA-A6A6-AE17C151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Composition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FB9A94-7AC9-4821-86A1-24DF78E49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417639"/>
            <a:ext cx="9144000" cy="47085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Balance of industry/academia/government</a:t>
            </a:r>
          </a:p>
          <a:p>
            <a:pPr lvl="1"/>
            <a:r>
              <a:rPr lang="en-US" dirty="0"/>
              <a:t>Levi completed his term at the end of 2024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Actively recruiting a new programming chair</a:t>
            </a:r>
          </a:p>
          <a:p>
            <a:pPr lvl="2"/>
            <a:r>
              <a:rPr lang="en-US" dirty="0"/>
              <a:t>Laura will name a possible industry chair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POLY Program Committee Chair Rotation:</a:t>
            </a:r>
          </a:p>
          <a:p>
            <a:pPr lvl="2"/>
            <a:r>
              <a:rPr lang="en-US" i="1" dirty="0"/>
              <a:t>2025 – Danniebelle</a:t>
            </a:r>
          </a:p>
          <a:p>
            <a:pPr lvl="2"/>
            <a:r>
              <a:rPr lang="en-US" i="1" dirty="0"/>
              <a:t>2026 – Julia</a:t>
            </a:r>
          </a:p>
          <a:p>
            <a:pPr lvl="2"/>
            <a:r>
              <a:rPr lang="en-US" i="1" dirty="0"/>
              <a:t>2027 – Graham</a:t>
            </a:r>
          </a:p>
          <a:p>
            <a:pPr lvl="2"/>
            <a:r>
              <a:rPr lang="en-US" i="1" dirty="0"/>
              <a:t>2028 – Alice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708B6-BEE4-42C4-86A4-13F4F2648E2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1BFB9A-BC08-4DBC-9579-F3B73F1D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94"/>
            <a:ext cx="10972800" cy="793875"/>
          </a:xfrm>
        </p:spPr>
        <p:txBody>
          <a:bodyPr/>
          <a:lstStyle/>
          <a:p>
            <a:r>
              <a:rPr lang="en-US" dirty="0"/>
              <a:t>New/Continuing Initiatives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68FFFA-66C2-477D-8049-88A3A6BA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8513"/>
            <a:ext cx="10972800" cy="50576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Knowledge continuity in business office/ program chair liaison (Thanks Kathy!) &amp; with </a:t>
            </a:r>
            <a:r>
              <a:rPr lang="en-US" dirty="0" err="1"/>
              <a:t>ExComm</a:t>
            </a:r>
            <a:r>
              <a:rPr lang="en-US" dirty="0"/>
              <a:t> (2024, Laura Stratton &amp; 2025, Derek Patton)</a:t>
            </a:r>
          </a:p>
          <a:p>
            <a:endParaRPr lang="en-US" dirty="0"/>
          </a:p>
          <a:p>
            <a:r>
              <a:rPr lang="en-US" dirty="0"/>
              <a:t>Continuing Programming event to thank current organizers, reporting out on Programming, and recruiting new organizers</a:t>
            </a:r>
          </a:p>
          <a:p>
            <a:pPr lvl="1"/>
            <a:r>
              <a:rPr lang="en-US" dirty="0"/>
              <a:t>Recognition paths</a:t>
            </a:r>
          </a:p>
          <a:p>
            <a:pPr lvl="1"/>
            <a:r>
              <a:rPr lang="en-US" dirty="0"/>
              <a:t>Reporting paths</a:t>
            </a:r>
          </a:p>
          <a:p>
            <a:pPr lvl="1"/>
            <a:r>
              <a:rPr lang="en-US" dirty="0"/>
              <a:t>Recruitment paths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Programming Workshop of Best Practices – July 2023; Learnings to be summarized in a document (</a:t>
            </a:r>
            <a:r>
              <a:rPr lang="en-US" dirty="0">
                <a:solidFill>
                  <a:srgbClr val="FF0000"/>
                </a:solidFill>
              </a:rPr>
              <a:t>In progress; FOM impact to be incorporated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Continuing discussions &amp; initiatives regarding DEIR in POLY Programming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9A27A-0893-4F82-B991-B12CE39FFF7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72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7C68-3257-A9FF-6BC3-A6AB90C0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ACS Programming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2F27E-6981-2217-9B88-F43F952F5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500" dirty="0"/>
              <a:t>Programming Support Contact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F16533-7401-89C9-2866-7BF4FCD9516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93368" y="1535112"/>
            <a:ext cx="5389033" cy="958705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endParaRPr lang="en-US" sz="2500" dirty="0"/>
          </a:p>
          <a:p>
            <a:pPr algn="ctr"/>
            <a:r>
              <a:rPr lang="en-US" sz="2500" dirty="0"/>
              <a:t>Division Data Dashboard</a:t>
            </a:r>
          </a:p>
          <a:p>
            <a:pPr algn="ctr"/>
            <a:r>
              <a:rPr lang="en-US" sz="2000" b="0" dirty="0"/>
              <a:t>(Included in Leadership Institute Activities)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F09CE-B360-01F3-6270-2CAB82B3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48" y="2998283"/>
            <a:ext cx="2224135" cy="284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D2470-8DC6-40CA-C9CA-1690DC6F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098799"/>
            <a:ext cx="52959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C61A12-6983-D417-470D-86461EA720FE}"/>
              </a:ext>
            </a:extLst>
          </p:cNvPr>
          <p:cNvSpPr/>
          <p:nvPr/>
        </p:nvSpPr>
        <p:spPr>
          <a:xfrm>
            <a:off x="3734616" y="1767006"/>
            <a:ext cx="4722768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  <a:p>
            <a:pPr algn="ctr"/>
            <a:endParaRPr lang="en-US" sz="7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7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5646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3E9E8-52C4-3500-1C71-5DD086401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E0DF4-4E4B-6642-A41B-BC01783A2D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947F-0CB1-BEFD-F519-6BE619D1E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 Programming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3EBF4-5E7D-7D4C-3C73-B6D1CC9D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600" u="sng" dirty="0"/>
              <a:t>Discussion Phase: </a:t>
            </a:r>
            <a:r>
              <a:rPr lang="en-US" sz="2600" dirty="0"/>
              <a:t>gather best practices of several past program chairs (PC)</a:t>
            </a:r>
          </a:p>
          <a:p>
            <a:pPr marL="114300" indent="0">
              <a:buNone/>
            </a:pPr>
            <a:r>
              <a:rPr lang="en-US" sz="2600" dirty="0"/>
              <a:t>Questions discussed at workshop:</a:t>
            </a:r>
          </a:p>
          <a:p>
            <a:pPr marL="114300" indent="0">
              <a:buNone/>
            </a:pPr>
            <a:endParaRPr lang="en-US" sz="1200" dirty="0"/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works well in POLY programming?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can be improved? What’s not working?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some ideas you have that would help POLY innovate with regards to programming? 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would have been helpful for you to know as a new program chair that you’d want to share with future program chairs?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were some of the best technical symposia that you programmed?  Why were they successful?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have you observed makes the community eager to present in POLY?  What helps motivate you to present?  What helps students and early career chemists present?</a:t>
            </a:r>
          </a:p>
          <a:p>
            <a:pPr marL="80010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700" dirty="0"/>
              <a:t>Special topic on innovation within general topics symposia</a:t>
            </a:r>
          </a:p>
          <a:p>
            <a:pPr marL="5715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35563-4681-C24F-8F54-94EF4047A8F9}"/>
              </a:ext>
            </a:extLst>
          </p:cNvPr>
          <p:cNvSpPr txBox="1"/>
          <p:nvPr/>
        </p:nvSpPr>
        <p:spPr>
          <a:xfrm>
            <a:off x="1342953" y="6043476"/>
            <a:ext cx="97490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Findings and best practices will be summarized in growing </a:t>
            </a:r>
            <a:r>
              <a:rPr lang="en-US" b="1" i="1" dirty="0">
                <a:solidFill>
                  <a:srgbClr val="FF0000"/>
                </a:solidFill>
              </a:rPr>
              <a:t>POLY </a:t>
            </a:r>
            <a:r>
              <a:rPr lang="en-US" sz="1400" b="1" i="1" dirty="0">
                <a:solidFill>
                  <a:srgbClr val="FF0000"/>
                </a:solidFill>
              </a:rPr>
              <a:t>Program Chair Guidebook </a:t>
            </a:r>
            <a:r>
              <a:rPr lang="en-US" sz="1400" b="1" dirty="0"/>
              <a:t>- an ongoing document summarizing findings of workshop and addition input by champions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2760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F1E62-AD94-454B-860A-7D210DE5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Items &amp; Items for Evaluation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05BC0-A191-4A44-8620-2BFDADCF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259" y="1417638"/>
            <a:ext cx="11323434" cy="5121275"/>
          </a:xfrm>
        </p:spPr>
        <p:txBody>
          <a:bodyPr>
            <a:norm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</a:rPr>
              <a:t>(Voting) </a:t>
            </a:r>
            <a:r>
              <a:rPr lang="en-US" sz="3200" dirty="0"/>
              <a:t>Organizer recognition/retention proposals:</a:t>
            </a:r>
          </a:p>
          <a:p>
            <a:pPr lvl="2"/>
            <a:r>
              <a:rPr lang="en-US" sz="2600" dirty="0"/>
              <a:t>Continuing Resolution on proposal to continue to produce and distribute “POLY National Meeting Symposium Organizer” recognition pins and organizational “care packages” to organizers as a method of recognition and retention</a:t>
            </a:r>
          </a:p>
          <a:p>
            <a:pPr lvl="1"/>
            <a:r>
              <a:rPr lang="en-US" sz="3000" i="1" dirty="0">
                <a:solidFill>
                  <a:srgbClr val="FF0000"/>
                </a:solidFill>
              </a:rPr>
              <a:t>(Consideration) </a:t>
            </a:r>
            <a:r>
              <a:rPr lang="en-US" sz="3000" dirty="0"/>
              <a:t>Programming Recruitment Funding: With a reduced meeting footprint, what is the appropriate level of financial support?</a:t>
            </a:r>
          </a:p>
          <a:p>
            <a:pPr lvl="3"/>
            <a:r>
              <a:rPr lang="en-US" sz="2200" dirty="0"/>
              <a:t>For pins, bags/supplies, and postage</a:t>
            </a:r>
          </a:p>
          <a:p>
            <a:pPr lvl="3"/>
            <a:r>
              <a:rPr lang="en-US" sz="2200" dirty="0"/>
              <a:t>Coffee/happy hour programming meetings to recruit organizers</a:t>
            </a:r>
          </a:p>
          <a:p>
            <a:pPr lvl="4"/>
            <a:r>
              <a:rPr lang="en-US" sz="2200" dirty="0"/>
              <a:t>ACS foresees virtual component to meetings long-term</a:t>
            </a:r>
          </a:p>
          <a:p>
            <a:pPr marL="1028700" lvl="2" indent="0">
              <a:buNone/>
            </a:pPr>
            <a:endParaRPr lang="en-US" sz="2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C4435-C9C2-44A7-BD26-46747A3958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4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F0E186-3DA1-4EFF-A368-AF74B7028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1CA972-A32F-4369-B5F9-AC5EC4BAA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197205"/>
            <a:ext cx="8229600" cy="4928959"/>
          </a:xfrm>
        </p:spPr>
        <p:txBody>
          <a:bodyPr>
            <a:normAutofit/>
          </a:bodyPr>
          <a:lstStyle/>
          <a:p>
            <a:r>
              <a:rPr lang="en-US" sz="2400" dirty="0"/>
              <a:t>2024 Review</a:t>
            </a:r>
          </a:p>
          <a:p>
            <a:pPr lvl="1"/>
            <a:r>
              <a:rPr lang="en-US" sz="2000" dirty="0"/>
              <a:t>Review of 2024 POLY at ACS National Meeting – New Orleans &amp; Denver</a:t>
            </a:r>
          </a:p>
          <a:p>
            <a:r>
              <a:rPr lang="en-US" sz="2400" dirty="0"/>
              <a:t>Upcoming National Meetings</a:t>
            </a:r>
          </a:p>
          <a:p>
            <a:pPr lvl="1"/>
            <a:r>
              <a:rPr lang="en-US" sz="2400" dirty="0"/>
              <a:t>Program plans and specific needs (&amp; leads)</a:t>
            </a:r>
          </a:p>
          <a:p>
            <a:pPr lvl="2"/>
            <a:r>
              <a:rPr lang="en-US" sz="2000" dirty="0"/>
              <a:t>Spring 2025 – Julia Kalow</a:t>
            </a:r>
          </a:p>
          <a:p>
            <a:pPr lvl="2"/>
            <a:r>
              <a:rPr lang="en-US" sz="2000" dirty="0"/>
              <a:t>Fall 2025 – Graham Collier</a:t>
            </a:r>
          </a:p>
          <a:p>
            <a:pPr lvl="2"/>
            <a:r>
              <a:rPr lang="en-US" sz="2000" dirty="0"/>
              <a:t>Spring 2026 – Alice Savage</a:t>
            </a:r>
          </a:p>
          <a:p>
            <a:r>
              <a:rPr lang="en-US" sz="2400" dirty="0"/>
              <a:t>Future of POLY Programming	</a:t>
            </a:r>
          </a:p>
          <a:p>
            <a:pPr lvl="1"/>
            <a:r>
              <a:rPr lang="en-US" sz="2400" dirty="0"/>
              <a:t>Team composition and recommendations</a:t>
            </a:r>
          </a:p>
          <a:p>
            <a:pPr lvl="1"/>
            <a:r>
              <a:rPr lang="en-US" sz="2400" dirty="0"/>
              <a:t>New initiatives and concepts</a:t>
            </a:r>
          </a:p>
          <a:p>
            <a:pPr lvl="1"/>
            <a:r>
              <a:rPr lang="en-US" sz="2400" dirty="0"/>
              <a:t>Future of ACS Meetings update</a:t>
            </a:r>
            <a:endParaRPr lang="en-US" sz="36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0205E-59BC-449B-9CD4-31FDEE3CAB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A37DA2-A772-180E-7AAA-36B28178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2229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- 2025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91CF5E-E5DF-CE71-6DC5-EAF7F524B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45752"/>
              </p:ext>
            </p:extLst>
          </p:nvPr>
        </p:nvGraphicFramePr>
        <p:xfrm>
          <a:off x="123290" y="1344709"/>
          <a:ext cx="11897472" cy="4101272"/>
        </p:xfrm>
        <a:graphic>
          <a:graphicData uri="http://schemas.openxmlformats.org/drawingml/2006/table">
            <a:tbl>
              <a:tblPr/>
              <a:tblGrid>
                <a:gridCol w="1201248">
                  <a:extLst>
                    <a:ext uri="{9D8B030D-6E8A-4147-A177-3AD203B41FA5}">
                      <a16:colId xmlns:a16="http://schemas.microsoft.com/office/drawing/2014/main" val="3088528839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682752705"/>
                    </a:ext>
                  </a:extLst>
                </a:gridCol>
                <a:gridCol w="894548">
                  <a:extLst>
                    <a:ext uri="{9D8B030D-6E8A-4147-A177-3AD203B41FA5}">
                      <a16:colId xmlns:a16="http://schemas.microsoft.com/office/drawing/2014/main" val="830551091"/>
                    </a:ext>
                  </a:extLst>
                </a:gridCol>
                <a:gridCol w="958443">
                  <a:extLst>
                    <a:ext uri="{9D8B030D-6E8A-4147-A177-3AD203B41FA5}">
                      <a16:colId xmlns:a16="http://schemas.microsoft.com/office/drawing/2014/main" val="1929202251"/>
                    </a:ext>
                  </a:extLst>
                </a:gridCol>
                <a:gridCol w="1252365">
                  <a:extLst>
                    <a:ext uri="{9D8B030D-6E8A-4147-A177-3AD203B41FA5}">
                      <a16:colId xmlns:a16="http://schemas.microsoft.com/office/drawing/2014/main" val="3959448695"/>
                    </a:ext>
                  </a:extLst>
                </a:gridCol>
                <a:gridCol w="1122602">
                  <a:extLst>
                    <a:ext uri="{9D8B030D-6E8A-4147-A177-3AD203B41FA5}">
                      <a16:colId xmlns:a16="http://schemas.microsoft.com/office/drawing/2014/main" val="4001828971"/>
                    </a:ext>
                  </a:extLst>
                </a:gridCol>
                <a:gridCol w="463678">
                  <a:extLst>
                    <a:ext uri="{9D8B030D-6E8A-4147-A177-3AD203B41FA5}">
                      <a16:colId xmlns:a16="http://schemas.microsoft.com/office/drawing/2014/main" val="2507519522"/>
                    </a:ext>
                  </a:extLst>
                </a:gridCol>
                <a:gridCol w="1090970">
                  <a:extLst>
                    <a:ext uri="{9D8B030D-6E8A-4147-A177-3AD203B41FA5}">
                      <a16:colId xmlns:a16="http://schemas.microsoft.com/office/drawing/2014/main" val="1225997106"/>
                    </a:ext>
                  </a:extLst>
                </a:gridCol>
                <a:gridCol w="1111793">
                  <a:extLst>
                    <a:ext uri="{9D8B030D-6E8A-4147-A177-3AD203B41FA5}">
                      <a16:colId xmlns:a16="http://schemas.microsoft.com/office/drawing/2014/main" val="1679632264"/>
                    </a:ext>
                  </a:extLst>
                </a:gridCol>
                <a:gridCol w="932885">
                  <a:extLst>
                    <a:ext uri="{9D8B030D-6E8A-4147-A177-3AD203B41FA5}">
                      <a16:colId xmlns:a16="http://schemas.microsoft.com/office/drawing/2014/main" val="1381198703"/>
                    </a:ext>
                  </a:extLst>
                </a:gridCol>
                <a:gridCol w="929189">
                  <a:extLst>
                    <a:ext uri="{9D8B030D-6E8A-4147-A177-3AD203B41FA5}">
                      <a16:colId xmlns:a16="http://schemas.microsoft.com/office/drawing/2014/main" val="3569362559"/>
                    </a:ext>
                  </a:extLst>
                </a:gridCol>
                <a:gridCol w="1006866">
                  <a:extLst>
                    <a:ext uri="{9D8B030D-6E8A-4147-A177-3AD203B41FA5}">
                      <a16:colId xmlns:a16="http://schemas.microsoft.com/office/drawing/2014/main" val="4124846019"/>
                    </a:ext>
                  </a:extLst>
                </a:gridCol>
              </a:tblGrid>
              <a:tr h="5492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Division/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 Area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Spring 2025 (4.5 days) - Based on Session Averages from 2016-2023.  Sessions from Sunday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Total Assignments Beginning Fall 2025 (3.5 days) - Based on Session Averages from 2016-2023.  Sessions from Monday - Thursday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272153"/>
                  </a:ext>
                </a:extLst>
              </a:tr>
              <a:tr h="152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-(from Total #)</a:t>
                      </a:r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Goal is 8%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Hybrid/Digital Experience  per Division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(from Total #)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- Goal is 5%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4.5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Proposed Total # of 1/2 day Sessions per Division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Non Joint Sessions per Division (from total #)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Required Joint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10%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Hybrid/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Experience Sessions per Division (from Total #) - 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Goal is 25%    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*Max Session Rooms/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Constructed Rooms based on 3.5 days (per Division)</a:t>
                      </a:r>
                    </a:p>
                  </a:txBody>
                  <a:tcPr marL="6103" marR="6103" marT="6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213547"/>
                  </a:ext>
                </a:extLst>
              </a:tr>
              <a:tr h="15287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998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036D44-D309-4253-0223-64B140D02D76}"/>
              </a:ext>
            </a:extLst>
          </p:cNvPr>
          <p:cNvSpPr txBox="1"/>
          <p:nvPr/>
        </p:nvSpPr>
        <p:spPr>
          <a:xfrm>
            <a:off x="1510300" y="5660032"/>
            <a:ext cx="994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hift to a more concentrated footprint and 3.5 days of programming (NO Sunday Tech Programming)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otal HDS for Fall 2025 reduced to 595 at the Washington, DC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The Spring Meetings will remain similar in size to what ACS has typically offered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85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84FFBC-E5C8-F5A8-9B30-5EEAB411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820" y="274638"/>
            <a:ext cx="1028100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of Meetings – Features of Meetings in 2025 and Beyond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4AB44-8124-530F-DFCC-344007211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Reduced session allotments</a:t>
            </a:r>
          </a:p>
          <a:p>
            <a:pPr lvl="1"/>
            <a:r>
              <a:rPr lang="en-US" dirty="0"/>
              <a:t>More joint programming is an expectation</a:t>
            </a:r>
          </a:p>
          <a:p>
            <a:pPr lvl="2"/>
            <a:r>
              <a:rPr lang="en-US" dirty="0"/>
              <a:t>Joint Programming Detail Intake Form required; Structure to be refined</a:t>
            </a:r>
          </a:p>
          <a:p>
            <a:pPr lvl="1"/>
            <a:r>
              <a:rPr lang="en-US" dirty="0"/>
              <a:t>How should award sessions be handled?</a:t>
            </a:r>
          </a:p>
          <a:p>
            <a:pPr lvl="2"/>
            <a:r>
              <a:rPr lang="en-US" dirty="0"/>
              <a:t>Working group established</a:t>
            </a:r>
          </a:p>
          <a:p>
            <a:pPr lvl="2"/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hydrid</a:t>
            </a:r>
            <a:r>
              <a:rPr lang="en-US" dirty="0"/>
              <a:t> meetings (In-Person or Global Sessions only)</a:t>
            </a:r>
          </a:p>
          <a:p>
            <a:endParaRPr lang="en-US" dirty="0"/>
          </a:p>
          <a:p>
            <a:r>
              <a:rPr lang="en-US" dirty="0"/>
              <a:t>Enhanced/Integrated poster sessions</a:t>
            </a:r>
          </a:p>
          <a:p>
            <a:endParaRPr lang="en-US" dirty="0"/>
          </a:p>
          <a:p>
            <a:r>
              <a:rPr lang="en-US" dirty="0"/>
              <a:t>Innovative Sessions</a:t>
            </a:r>
          </a:p>
        </p:txBody>
      </p:sp>
    </p:spTree>
    <p:extLst>
      <p:ext uri="{BB962C8B-B14F-4D97-AF65-F5344CB8AC3E}">
        <p14:creationId xmlns:p14="http://schemas.microsoft.com/office/powerpoint/2010/main" val="124647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1B704A-7011-45B2-BD71-1D4ED33A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136525"/>
            <a:ext cx="8773886" cy="715314"/>
          </a:xfrm>
        </p:spPr>
        <p:txBody>
          <a:bodyPr>
            <a:normAutofit fontScale="90000"/>
          </a:bodyPr>
          <a:lstStyle/>
          <a:p>
            <a:r>
              <a:rPr lang="en-US" dirty="0"/>
              <a:t>2024 Review and Report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8B180-28E8-42F9-8CDA-DE167D975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164" y="819934"/>
            <a:ext cx="11209671" cy="5711542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Brief Snapshot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571500" lvl="1" indent="0"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Future of Meetings at Fall 2024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Five Innovative Sessions (Different formats – live polling, interactive features during talks, industry focus and policy related)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Integrated poster pilot (Sunday)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Escape room pilot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Hybrid Session format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Pre-record/upload eliminated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Poster sessions are in-person only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94B306-678B-4FE4-91A6-CB79D2998F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36B1C1-0C44-F6D3-0BE3-ACB0C9E45C26}"/>
              </a:ext>
            </a:extLst>
          </p:cNvPr>
          <p:cNvSpPr txBox="1"/>
          <p:nvPr/>
        </p:nvSpPr>
        <p:spPr>
          <a:xfrm>
            <a:off x="148153" y="6356351"/>
            <a:ext cx="32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* Fall 2024 data will be shared by ACS in the coming weeks</a:t>
            </a: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8F3CBC6E-FB5F-63F6-5F62-4F2A84E8C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121725"/>
              </p:ext>
            </p:extLst>
          </p:nvPr>
        </p:nvGraphicFramePr>
        <p:xfrm>
          <a:off x="2382823" y="1508169"/>
          <a:ext cx="7426351" cy="206982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856588">
                  <a:extLst>
                    <a:ext uri="{9D8B030D-6E8A-4147-A177-3AD203B41FA5}">
                      <a16:colId xmlns:a16="http://schemas.microsoft.com/office/drawing/2014/main" val="905181589"/>
                    </a:ext>
                  </a:extLst>
                </a:gridCol>
                <a:gridCol w="2049410">
                  <a:extLst>
                    <a:ext uri="{9D8B030D-6E8A-4147-A177-3AD203B41FA5}">
                      <a16:colId xmlns:a16="http://schemas.microsoft.com/office/drawing/2014/main" val="1359029138"/>
                    </a:ext>
                  </a:extLst>
                </a:gridCol>
                <a:gridCol w="1818308">
                  <a:extLst>
                    <a:ext uri="{9D8B030D-6E8A-4147-A177-3AD203B41FA5}">
                      <a16:colId xmlns:a16="http://schemas.microsoft.com/office/drawing/2014/main" val="971311464"/>
                    </a:ext>
                  </a:extLst>
                </a:gridCol>
                <a:gridCol w="1702045">
                  <a:extLst>
                    <a:ext uri="{9D8B030D-6E8A-4147-A177-3AD203B41FA5}">
                      <a16:colId xmlns:a16="http://schemas.microsoft.com/office/drawing/2014/main" val="2971764685"/>
                    </a:ext>
                  </a:extLst>
                </a:gridCol>
              </a:tblGrid>
              <a:tr h="4848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% POLY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510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* Fall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8520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Spring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11779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6767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Fall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10801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32289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Spring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11510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62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382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/>
        </p:nvGraphicFramePr>
        <p:xfrm>
          <a:off x="121604" y="964245"/>
          <a:ext cx="11999352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Cabin"/>
              </a:rPr>
              <a:t>Historical Contributions</a:t>
            </a:r>
            <a:endParaRPr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7E847-5764-41A3-B5C6-85A2FA00235B}"/>
              </a:ext>
            </a:extLst>
          </p:cNvPr>
          <p:cNvSpPr txBox="1"/>
          <p:nvPr/>
        </p:nvSpPr>
        <p:spPr>
          <a:xfrm>
            <a:off x="121603" y="6560776"/>
            <a:ext cx="11806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Philadelphia 2020- cancelled, Spring 2021 Virtual meeting did not collect division-level stats. </a:t>
            </a:r>
          </a:p>
        </p:txBody>
      </p:sp>
    </p:spTree>
    <p:extLst>
      <p:ext uri="{BB962C8B-B14F-4D97-AF65-F5344CB8AC3E}">
        <p14:creationId xmlns:p14="http://schemas.microsoft.com/office/powerpoint/2010/main" val="3442335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A0464-E802-AD59-36E4-82A822C6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DC95EB7D-A301-41CB-CC91-01F9A79BC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San Diego – Spring 2025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78E951BB-7593-D568-C6DE-F1DCB39FF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811340"/>
              </p:ext>
            </p:extLst>
          </p:nvPr>
        </p:nvGraphicFramePr>
        <p:xfrm>
          <a:off x="230983" y="1514900"/>
          <a:ext cx="11730032" cy="4993331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495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1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5103">
                  <a:extLst>
                    <a:ext uri="{9D8B030D-6E8A-4147-A177-3AD203B41FA5}">
                      <a16:colId xmlns:a16="http://schemas.microsoft.com/office/drawing/2014/main" val="3448082159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In-Person ½-Day Sessions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Innovations in Polymer Science 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J. Wu, M. Liu, L.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Macdougall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Excellence in Polymer Graduate Research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Coltrain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J. Self, C. Ellison, T. Long, K.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Heifferon</a:t>
                      </a: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R. Behling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70648"/>
                  </a:ext>
                </a:extLst>
              </a:tr>
              <a:tr h="3103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Undergraduate Research in Polymer Science 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S. Morgan, H. Broadhead, S. </a:t>
                      </a:r>
                      <a:r>
                        <a:rPr lang="en-US" sz="16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Nazarenko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158074"/>
                  </a:ext>
                </a:extLst>
              </a:tr>
              <a:tr h="312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171700" algn="l"/>
                          <a:tab pos="3600450" algn="l"/>
                          <a:tab pos="4686300" algn="l"/>
                          <a:tab pos="5943600" algn="l"/>
                          <a:tab pos="7372350" algn="l"/>
                        </a:tabLst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 S. Marvel Creative Polymer Chemistry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T. Nelson (awards committee)  &amp; awardee designee (TBD)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3439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Haase, J. Kalow, G. Collier, K. Mitchem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4025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Topics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G. Collier, Y. Li, F. Horkay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~8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39327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</a:t>
                      </a:r>
                      <a:r>
                        <a:rPr lang="en-US" sz="1600" b="0" i="0" u="none" strike="noStrike" cap="none" baseline="300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Symposium on Poly(2-oxazoline)s and Related Polymers</a:t>
                      </a: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Hoogenboom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E. Benetti, R.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Becer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20249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Molecule to Material Insights in Polymer Networks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R. Klausen, A. Nelson, S. Craig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79939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Modern Approaches to Post-Polymerization Modification 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Arial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Teator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J. Brantley, R. B. Moore, B.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Sumerlin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26786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Polymers with Inorganic Materials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Z.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Qiang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D. Patton, K. Fu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46911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Chemical Recycling and Upcycling of Polymers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PMSE, CATL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T. Saito, B. Helms, M.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Dadmun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B. Long, H.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Toraman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K.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Alexopoulos</a:t>
                      </a:r>
                      <a:endParaRPr lang="en-US" sz="1600" b="0" i="0" u="none" strike="noStrike" cap="none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778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Modern Organic Methods in Polymer Chemistry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ORGN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J. Lamb, N. Romero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3624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Polymers for Energy and Sustainability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Letko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C. Cooper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417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Joe DeSimone 60</a:t>
                      </a:r>
                      <a:r>
                        <a:rPr lang="en-US" sz="1600" b="0" i="0" u="none" strike="noStrike" cap="none" baseline="300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Birthday Celebration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Bortner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M. Dulay, C. Farrell, J. Perry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695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Biomedical Technologies: Delivery and Targeting of Therapeutics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BIOT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S. </a:t>
                      </a:r>
                      <a:r>
                        <a:rPr lang="en-US" sz="1600" b="0" i="0" u="none" strike="noStrike" cap="none" dirty="0" err="1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Chollangi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, S. Dutta, D. Upadhyay, W. Suh, I. Sinha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399199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EC997180-A561-28B1-09D7-0C72DA90C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FF5222-D59A-DCF0-CC26-1E569ADA0A31}"/>
              </a:ext>
            </a:extLst>
          </p:cNvPr>
          <p:cNvSpPr txBox="1"/>
          <p:nvPr/>
        </p:nvSpPr>
        <p:spPr>
          <a:xfrm>
            <a:off x="0" y="74179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“Transformative Chemistry”</a:t>
            </a:r>
          </a:p>
        </p:txBody>
      </p:sp>
    </p:spTree>
    <p:extLst>
      <p:ext uri="{BB962C8B-B14F-4D97-AF65-F5344CB8AC3E}">
        <p14:creationId xmlns:p14="http://schemas.microsoft.com/office/powerpoint/2010/main" val="385199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29BB4-8CD8-6955-5E63-DF5E7CC1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35">
            <a:extLst>
              <a:ext uri="{FF2B5EF4-FFF2-40B4-BE49-F238E27FC236}">
                <a16:creationId xmlns:a16="http://schemas.microsoft.com/office/drawing/2014/main" id="{8069C266-689E-4550-85AC-FF15BD3EF6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96546" y="67220"/>
            <a:ext cx="12192000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San Diego – Spring 2025</a:t>
            </a:r>
            <a:endParaRPr sz="4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aphicFrame>
        <p:nvGraphicFramePr>
          <p:cNvPr id="7" name="Shape 336">
            <a:extLst>
              <a:ext uri="{FF2B5EF4-FFF2-40B4-BE49-F238E27FC236}">
                <a16:creationId xmlns:a16="http://schemas.microsoft.com/office/drawing/2014/main" id="{2FDAFE2E-63F5-22D1-4CD9-7368DC552B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525123"/>
              </p:ext>
            </p:extLst>
          </p:nvPr>
        </p:nvGraphicFramePr>
        <p:xfrm>
          <a:off x="230983" y="1806447"/>
          <a:ext cx="11644342" cy="1625457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5671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3114248233"/>
                    </a:ext>
                  </a:extLst>
                </a:gridCol>
              </a:tblGrid>
              <a:tr h="3833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Title (Co-Organizing Divisions)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Symposium Organizers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  <a:sym typeface="Questrial"/>
                        </a:rPr>
                        <a:t>Format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Virtual Graduate Students Symposium in Asia-Pacific Region on Polymer Chemistry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C. Zheng, D. Qu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24174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Global Virtual Symposium in Polymers for Biomedical Applications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P. De, A. Sanyal, E. Gillies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Virtual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6955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GSSPC: Bonds That Matter: Soft Materials for a Sustainable World (</a:t>
                      </a:r>
                      <a:r>
                        <a:rPr lang="en-US" sz="1600" b="1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CELL, CHED, PMSE</a:t>
                      </a:r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)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D. Smith, S. Fisher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Poster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399199"/>
                  </a:ext>
                </a:extLst>
              </a:tr>
            </a:tbl>
          </a:graphicData>
        </a:graphic>
      </p:graphicFrame>
      <p:pic>
        <p:nvPicPr>
          <p:cNvPr id="6" name="Picture 5" descr="A person standing in a room with her arms crossed&#10;&#10;Description automatically generated">
            <a:extLst>
              <a:ext uri="{FF2B5EF4-FFF2-40B4-BE49-F238E27FC236}">
                <a16:creationId xmlns:a16="http://schemas.microsoft.com/office/drawing/2014/main" id="{F100B2B3-236A-E869-0D4C-2FD8C463A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30" t="14326" r="22982" b="41059"/>
          <a:stretch/>
        </p:blipFill>
        <p:spPr>
          <a:xfrm>
            <a:off x="0" y="-2446"/>
            <a:ext cx="991834" cy="1228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409-CB75-7CB8-3661-8C9CE46ADDEE}"/>
              </a:ext>
            </a:extLst>
          </p:cNvPr>
          <p:cNvSpPr txBox="1"/>
          <p:nvPr/>
        </p:nvSpPr>
        <p:spPr>
          <a:xfrm>
            <a:off x="2302023" y="1449025"/>
            <a:ext cx="6394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  <a:sym typeface="Questrial"/>
              </a:rPr>
              <a:t>Global Virtual Symposia and Poster-Only</a:t>
            </a:r>
            <a:endParaRPr lang="en-US" sz="1600"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  <a:sym typeface="Quest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FB332-4E9B-3C33-1150-B14DA0CB06BE}"/>
              </a:ext>
            </a:extLst>
          </p:cNvPr>
          <p:cNvSpPr txBox="1"/>
          <p:nvPr/>
        </p:nvSpPr>
        <p:spPr>
          <a:xfrm>
            <a:off x="0" y="74179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sym typeface="Arial"/>
              </a:rPr>
              <a:t>“Transformative Chemistry”</a:t>
            </a:r>
          </a:p>
        </p:txBody>
      </p:sp>
    </p:spTree>
    <p:extLst>
      <p:ext uri="{BB962C8B-B14F-4D97-AF65-F5344CB8AC3E}">
        <p14:creationId xmlns:p14="http://schemas.microsoft.com/office/powerpoint/2010/main" val="27256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close-up of a calendar&#10;&#10;Description automatically generated">
            <a:extLst>
              <a:ext uri="{FF2B5EF4-FFF2-40B4-BE49-F238E27FC236}">
                <a16:creationId xmlns:a16="http://schemas.microsoft.com/office/drawing/2014/main" id="{B7961DBC-052E-5BB2-70C0-ADB1B080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5272" y="447085"/>
            <a:ext cx="8421456" cy="650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81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CB13-0C1D-F372-C6F3-4139D1E37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3FFE9-7517-E51E-A5BD-F500470A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80"/>
            <a:ext cx="10972800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Washington</a:t>
            </a:r>
            <a:r>
              <a:rPr lang="en-US" dirty="0"/>
              <a:t>, DC – Fall 2025</a:t>
            </a:r>
          </a:p>
        </p:txBody>
      </p:sp>
      <p:pic>
        <p:nvPicPr>
          <p:cNvPr id="8" name="Picture 7" descr="A person in a suit smiling&#10;&#10;Description automatically generated">
            <a:extLst>
              <a:ext uri="{FF2B5EF4-FFF2-40B4-BE49-F238E27FC236}">
                <a16:creationId xmlns:a16="http://schemas.microsoft.com/office/drawing/2014/main" id="{3666C76A-64F3-B46C-8BCC-F920722E2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2" y="67201"/>
            <a:ext cx="968176" cy="1210220"/>
          </a:xfrm>
          <a:prstGeom prst="rect">
            <a:avLst/>
          </a:prstGeom>
        </p:spPr>
      </p:pic>
      <p:graphicFrame>
        <p:nvGraphicFramePr>
          <p:cNvPr id="9" name="Shape 336">
            <a:extLst>
              <a:ext uri="{FF2B5EF4-FFF2-40B4-BE49-F238E27FC236}">
                <a16:creationId xmlns:a16="http://schemas.microsoft.com/office/drawing/2014/main" id="{C7529C13-000F-E60D-6267-2698BE81F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38433"/>
              </p:ext>
            </p:extLst>
          </p:nvPr>
        </p:nvGraphicFramePr>
        <p:xfrm>
          <a:off x="832118" y="1343861"/>
          <a:ext cx="10627570" cy="5033728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</a:tblPr>
              <a:tblGrid>
                <a:gridCol w="6215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1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60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Title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dk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Questrial"/>
                        </a:rPr>
                        <a:t>Symposium Organizer</a:t>
                      </a:r>
                      <a:endParaRPr sz="1600" b="1" i="0" u="none" strike="noStrike" cap="none" dirty="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  <a:sym typeface="Questrial"/>
                      </a:endParaRPr>
                    </a:p>
                  </a:txBody>
                  <a:tcPr marL="6075" marR="6075" marT="6075" marB="0" anchor="ctr">
                    <a:lnL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Herman Mark Award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52611"/>
                  </a:ext>
                </a:extLst>
              </a:tr>
              <a:tr h="73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  <a:tabLst/>
                        <a:defRPr/>
                      </a:pPr>
                      <a:r>
                        <a:rPr lang="en-US" sz="1600" b="0" i="0" u="none" strike="noStrike" cap="non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Overberger</a:t>
                      </a:r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International Prize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24655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Young Industrial Polymer Scientist Award in honor of Jeff Ting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96409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Henkel Award for Outstanding Graduate Research in Polymer Science &amp; Engineering</a:t>
                      </a:r>
                      <a:endParaRPr lang="en-US" sz="16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1491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ACS Macro Letters/Biomacromolecules/Macromolecules Young Investigator Award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Toby Nelson/TBD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3138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POLY/ PMSE Award and Plenary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Haase, J. Kalow, G. Collier, A. Savage, K. Mitchem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30565"/>
                  </a:ext>
                </a:extLst>
              </a:tr>
              <a:tr h="4635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Industrial Innovations in Polymer Science</a:t>
                      </a:r>
                    </a:p>
                  </a:txBody>
                  <a:tcPr marL="7625" marR="7625" marT="7625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99035"/>
                  </a:ext>
                </a:extLst>
              </a:tr>
              <a:tr h="20541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General Topics: New Synthesis and Characterization of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A. Savage, </a:t>
                      </a:r>
                      <a:r>
                        <a:rPr lang="en-US" sz="1600" b="0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Y. Li, F. Horkay</a:t>
                      </a:r>
                      <a:endParaRPr lang="en-US" sz="1600" b="0" i="0" u="none" strike="noStrike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621346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CME-NASA Symposium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TBD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18653"/>
                  </a:ext>
                </a:extLst>
              </a:tr>
              <a:tr h="21051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Conjugated Polymers: Past, Present, and Future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Wei You, Barry Thompson, Christine Luscombe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679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Polymers for Defense Applications: Sustainable, Adaptable, and Functional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Alice Savage, Timothy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Pruyn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Peter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Zarras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Dawanne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Poree</a:t>
                      </a: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, Jessica Cash, Robert Lambeth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556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Polymers for a circular economy: recent advances and challenges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Colleen Scott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24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Pride in Polymers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Adrian Figg, Brett Helms, Athina Anastasaki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674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Green Polymer Chemistry and Sustainability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H. N. Cheng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1841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Next Generation Materials Discovery and Production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Mike Sims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C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88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14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736F-A71A-CB6B-9910-0E5293B8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Collaboration for Fall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69B3-EF11-7439-9EF3-88FA8D4B9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USNC/IUPAC and BCST will be co-hosting a PFAS Townhall with POLY, PMSE and other stakeholders (more to come soon)</a:t>
            </a:r>
          </a:p>
          <a:p>
            <a:pPr lvl="1"/>
            <a:r>
              <a:rPr lang="en-US" dirty="0"/>
              <a:t>IUPAC Definitions</a:t>
            </a:r>
          </a:p>
          <a:p>
            <a:pPr lvl="1"/>
            <a:r>
              <a:rPr lang="en-US" dirty="0"/>
              <a:t>Perspectives from Federal, Local, Industry, Community Advocates</a:t>
            </a:r>
          </a:p>
        </p:txBody>
      </p:sp>
    </p:spTree>
    <p:extLst>
      <p:ext uri="{BB962C8B-B14F-4D97-AF65-F5344CB8AC3E}">
        <p14:creationId xmlns:p14="http://schemas.microsoft.com/office/powerpoint/2010/main" val="3418268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C7D75CF59D44A84CCBA3AEE4BDD55" ma:contentTypeVersion="9" ma:contentTypeDescription="Create a new document." ma:contentTypeScope="" ma:versionID="ea0ec8f7ed9e3790f04fb46b4c9ab285">
  <xsd:schema xmlns:xsd="http://www.w3.org/2001/XMLSchema" xmlns:xs="http://www.w3.org/2001/XMLSchema" xmlns:p="http://schemas.microsoft.com/office/2006/metadata/properties" xmlns:ns2="571dbefc-0250-476e-8805-8e6cc7ec995c" xmlns:ns3="cb42e6df-be37-43c6-b099-b13a44fb71bb" targetNamespace="http://schemas.microsoft.com/office/2006/metadata/properties" ma:root="true" ma:fieldsID="35611e19c09d3d16822d2ee6a774125b" ns2:_="" ns3:_="">
    <xsd:import namespace="571dbefc-0250-476e-8805-8e6cc7ec995c"/>
    <xsd:import namespace="cb42e6df-be37-43c6-b099-b13a44fb7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dbefc-0250-476e-8805-8e6cc7ec9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2e6df-be37-43c6-b099-b13a44fb7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2E930C-D1BB-4DCC-A1A5-E7284CBAD1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dbefc-0250-476e-8805-8e6cc7ec995c"/>
    <ds:schemaRef ds:uri="cb42e6df-be37-43c6-b099-b13a44fb7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83E920-A7B3-44F8-A2CC-AC2D93C52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238032-1C31-47C1-9BA8-981BBE1D8E59}">
  <ds:schemaRefs>
    <ds:schemaRef ds:uri="cb42e6df-be37-43c6-b099-b13a44fb71b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71dbefc-0250-476e-8805-8e6cc7ec995c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aac0ad3-18d9-49e9-a80d-c985041778ba}" enabled="1" method="Standard" siteId="{c3e32f53-cb7f-4809-968d-1cc4ccc785f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29499</TotalTime>
  <Words>1931</Words>
  <Application>Microsoft Office PowerPoint</Application>
  <PresentationFormat>Widescreen</PresentationFormat>
  <Paragraphs>340</Paragraphs>
  <Slides>21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Cabin</vt:lpstr>
      <vt:lpstr>Arial</vt:lpstr>
      <vt:lpstr>Office Theme</vt:lpstr>
      <vt:lpstr>POLY Programming Team Winter ExComm Discussion 2025</vt:lpstr>
      <vt:lpstr>Overview</vt:lpstr>
      <vt:lpstr>2024 Review and Report Summary</vt:lpstr>
      <vt:lpstr>Historical Contributions</vt:lpstr>
      <vt:lpstr>San Diego – Spring 2025</vt:lpstr>
      <vt:lpstr>San Diego – Spring 2025</vt:lpstr>
      <vt:lpstr>PowerPoint Presentation</vt:lpstr>
      <vt:lpstr>Washington, DC – Fall 2025</vt:lpstr>
      <vt:lpstr>Additional Collaboration for Fall 2025</vt:lpstr>
      <vt:lpstr>Atlanta – Spring 2026</vt:lpstr>
      <vt:lpstr>Prospective 2025 Programming Goals</vt:lpstr>
      <vt:lpstr>PowerPoint Presentation</vt:lpstr>
      <vt:lpstr>Team Composition</vt:lpstr>
      <vt:lpstr>New/Continuing Initiatives</vt:lpstr>
      <vt:lpstr>New ACS Programming Resources</vt:lpstr>
      <vt:lpstr>PowerPoint Presentation</vt:lpstr>
      <vt:lpstr>Back Up Slides</vt:lpstr>
      <vt:lpstr>POLY Programming Workshop</vt:lpstr>
      <vt:lpstr>Voting Items &amp; Items for Evaluation</vt:lpstr>
      <vt:lpstr>Future of Meetings - 2025</vt:lpstr>
      <vt:lpstr>Future of Meetings – Features of Meetings in 2025 and Beyond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Programming</dc:title>
  <dc:creator>Hayley Brown</dc:creator>
  <cp:lastModifiedBy>Haase, Danniebelle (DN)</cp:lastModifiedBy>
  <cp:revision>101</cp:revision>
  <dcterms:created xsi:type="dcterms:W3CDTF">2011-04-10T14:55:25Z</dcterms:created>
  <dcterms:modified xsi:type="dcterms:W3CDTF">2025-02-01T14:23:21Z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QPDocumentId">
    <vt:lpwstr>31744e96-03fd-4b7a-ab90-c7a623010de6</vt:lpwstr>
  </property>
  <property fmtid="{D5CDD505-2E9C-101B-9397-08002B2CF9AE}" pid="3" name="Content_Steward">
    <vt:lpwstr>Brown H u588068</vt:lpwstr>
  </property>
  <property fmtid="{D5CDD505-2E9C-101B-9397-08002B2CF9AE}" pid="4" name="Update_Footer">
    <vt:lpwstr>No</vt:lpwstr>
  </property>
  <property fmtid="{D5CDD505-2E9C-101B-9397-08002B2CF9AE}" pid="5" name="Radio_Button">
    <vt:lpwstr>RadioButton2</vt:lpwstr>
  </property>
  <property fmtid="{D5CDD505-2E9C-101B-9397-08002B2CF9AE}" pid="6" name="Information_Classification">
    <vt:lpwstr/>
  </property>
  <property fmtid="{D5CDD505-2E9C-101B-9397-08002B2CF9AE}" pid="7" name="Record_Title_ID">
    <vt:lpwstr>72</vt:lpwstr>
  </property>
  <property fmtid="{D5CDD505-2E9C-101B-9397-08002B2CF9AE}" pid="8" name="Initial_Creation_Date">
    <vt:filetime>2011-04-10T14:55:24Z</vt:filetime>
  </property>
  <property fmtid="{D5CDD505-2E9C-101B-9397-08002B2CF9AE}" pid="9" name="Retention_Period_Start_Date">
    <vt:filetime>2021-01-16T16:02:48Z</vt:filetime>
  </property>
  <property fmtid="{D5CDD505-2E9C-101B-9397-08002B2CF9AE}" pid="10" name="Last_Reviewed_Date">
    <vt:lpwstr/>
  </property>
  <property fmtid="{D5CDD505-2E9C-101B-9397-08002B2CF9AE}" pid="11" name="Retention_Review_Frequency">
    <vt:lpwstr/>
  </property>
  <property fmtid="{D5CDD505-2E9C-101B-9397-08002B2CF9AE}" pid="12" name="ContentTypeId">
    <vt:lpwstr>0x010100438C7D75CF59D44A84CCBA3AEE4BDD55</vt:lpwstr>
  </property>
  <property fmtid="{D5CDD505-2E9C-101B-9397-08002B2CF9AE}" pid="13" name="MSIP_Label_3aac0ad3-18d9-49e9-a80d-c985041778ba_Enabled">
    <vt:lpwstr>true</vt:lpwstr>
  </property>
  <property fmtid="{D5CDD505-2E9C-101B-9397-08002B2CF9AE}" pid="14" name="MSIP_Label_3aac0ad3-18d9-49e9-a80d-c985041778ba_SetDate">
    <vt:lpwstr>2024-01-25T22:44:03Z</vt:lpwstr>
  </property>
  <property fmtid="{D5CDD505-2E9C-101B-9397-08002B2CF9AE}" pid="15" name="MSIP_Label_3aac0ad3-18d9-49e9-a80d-c985041778ba_Method">
    <vt:lpwstr>Standard</vt:lpwstr>
  </property>
  <property fmtid="{D5CDD505-2E9C-101B-9397-08002B2CF9AE}" pid="16" name="MSIP_Label_3aac0ad3-18d9-49e9-a80d-c985041778ba_Name">
    <vt:lpwstr>General Business</vt:lpwstr>
  </property>
  <property fmtid="{D5CDD505-2E9C-101B-9397-08002B2CF9AE}" pid="17" name="MSIP_Label_3aac0ad3-18d9-49e9-a80d-c985041778ba_SiteId">
    <vt:lpwstr>c3e32f53-cb7f-4809-968d-1cc4ccc785fe</vt:lpwstr>
  </property>
  <property fmtid="{D5CDD505-2E9C-101B-9397-08002B2CF9AE}" pid="18" name="MSIP_Label_3aac0ad3-18d9-49e9-a80d-c985041778ba_ActionId">
    <vt:lpwstr>82361103-ff6e-42c0-8e09-a6ee9eb5179e</vt:lpwstr>
  </property>
  <property fmtid="{D5CDD505-2E9C-101B-9397-08002B2CF9AE}" pid="19" name="MSIP_Label_3aac0ad3-18d9-49e9-a80d-c985041778ba_ContentBits">
    <vt:lpwstr>2</vt:lpwstr>
  </property>
  <property fmtid="{D5CDD505-2E9C-101B-9397-08002B2CF9AE}" pid="20" name="ClassificationContentMarkingFooterLocations">
    <vt:lpwstr>Office Theme:3</vt:lpwstr>
  </property>
  <property fmtid="{D5CDD505-2E9C-101B-9397-08002B2CF9AE}" pid="21" name="ClassificationContentMarkingFooterText">
    <vt:lpwstr>General Business</vt:lpwstr>
  </property>
</Properties>
</file>