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6"/>
  </p:notesMasterIdLst>
  <p:sldIdLst>
    <p:sldId id="371" r:id="rId5"/>
    <p:sldId id="274" r:id="rId6"/>
    <p:sldId id="275" r:id="rId7"/>
    <p:sldId id="295" r:id="rId8"/>
    <p:sldId id="364" r:id="rId9"/>
    <p:sldId id="365" r:id="rId10"/>
    <p:sldId id="358" r:id="rId11"/>
    <p:sldId id="359" r:id="rId12"/>
    <p:sldId id="366" r:id="rId13"/>
    <p:sldId id="367" r:id="rId14"/>
    <p:sldId id="368" r:id="rId15"/>
    <p:sldId id="336" r:id="rId16"/>
    <p:sldId id="293" r:id="rId17"/>
    <p:sldId id="362" r:id="rId18"/>
    <p:sldId id="350" r:id="rId19"/>
    <p:sldId id="361" r:id="rId20"/>
    <p:sldId id="373" r:id="rId21"/>
    <p:sldId id="374" r:id="rId22"/>
    <p:sldId id="307" r:id="rId23"/>
    <p:sldId id="369" r:id="rId24"/>
    <p:sldId id="370" r:id="rId25"/>
  </p:sldIdLst>
  <p:sldSz cx="12192000" cy="6858000"/>
  <p:notesSz cx="7010400" cy="9236075"/>
  <p:embeddedFontLst>
    <p:embeddedFont>
      <p:font typeface="Cabin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zzydvbKanw6oBA3xZsvgdG3fy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ski, Sara V. (Fed)" initials="OSV(" lastIdx="1" clrIdx="0">
    <p:extLst>
      <p:ext uri="{19B8F6BF-5375-455C-9EA6-DF929625EA0E}">
        <p15:presenceInfo xmlns:p15="http://schemas.microsoft.com/office/powerpoint/2012/main" userId="S::svo@NIST.GOV::1b827ce9-8435-4a9a-8058-5bbed1d09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EEA687-8B89-4C8B-AE1C-786DD35E4617}">
  <a:tblStyle styleId="{F8EEA687-8B89-4C8B-AE1C-786DD35E461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C8055C4-107D-4AEF-9727-B3737E90AF1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1802004-E942-4B59-A5EE-B7501E08551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92" autoAdjust="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5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fessional%20service\POLY%20Programming\POLY%20programming%20documents\Reference%20Materials\POLY%20-%20ACS%20national%20meeting%20contributions%202007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0810229746801"/>
          <c:y val="3.95398993529835E-2"/>
          <c:w val="0.77981376300268801"/>
          <c:h val="0.69361134854548701"/>
        </c:manualLayout>
      </c:layout>
      <c:barChart>
        <c:barDir val="col"/>
        <c:grouping val="clustered"/>
        <c:varyColors val="0"/>
        <c:ser>
          <c:idx val="1"/>
          <c:order val="1"/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'POLY Stats'!$A$4:$A$35</c:f>
              <c:strCache>
                <c:ptCount val="32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  <c:pt idx="31">
                  <c:v>San Francisco 2023</c:v>
                </c:pt>
              </c:strCache>
            </c:strRef>
          </c:cat>
          <c:val>
            <c:numRef>
              <c:f>'POLY Stats'!$D$4:$D$35</c:f>
              <c:numCache>
                <c:formatCode>General</c:formatCode>
                <c:ptCount val="32"/>
                <c:pt idx="0">
                  <c:v>710</c:v>
                </c:pt>
                <c:pt idx="1">
                  <c:v>652</c:v>
                </c:pt>
                <c:pt idx="2">
                  <c:v>415</c:v>
                </c:pt>
                <c:pt idx="3">
                  <c:v>596</c:v>
                </c:pt>
                <c:pt idx="4">
                  <c:v>562</c:v>
                </c:pt>
                <c:pt idx="5">
                  <c:v>481</c:v>
                </c:pt>
                <c:pt idx="6">
                  <c:v>423</c:v>
                </c:pt>
                <c:pt idx="7">
                  <c:v>633</c:v>
                </c:pt>
                <c:pt idx="8">
                  <c:v>497</c:v>
                </c:pt>
                <c:pt idx="9">
                  <c:v>404</c:v>
                </c:pt>
                <c:pt idx="10">
                  <c:v>634</c:v>
                </c:pt>
                <c:pt idx="11">
                  <c:v>360</c:v>
                </c:pt>
                <c:pt idx="12">
                  <c:v>698</c:v>
                </c:pt>
                <c:pt idx="13">
                  <c:v>754</c:v>
                </c:pt>
                <c:pt idx="14">
                  <c:v>518</c:v>
                </c:pt>
                <c:pt idx="15">
                  <c:v>502</c:v>
                </c:pt>
                <c:pt idx="16">
                  <c:v>603</c:v>
                </c:pt>
                <c:pt idx="17">
                  <c:v>592</c:v>
                </c:pt>
                <c:pt idx="18">
                  <c:v>650</c:v>
                </c:pt>
                <c:pt idx="19">
                  <c:v>779</c:v>
                </c:pt>
                <c:pt idx="20">
                  <c:v>671</c:v>
                </c:pt>
                <c:pt idx="21">
                  <c:v>482</c:v>
                </c:pt>
                <c:pt idx="22">
                  <c:v>605</c:v>
                </c:pt>
                <c:pt idx="23">
                  <c:v>383</c:v>
                </c:pt>
                <c:pt idx="25">
                  <c:v>217</c:v>
                </c:pt>
                <c:pt idx="27">
                  <c:v>240</c:v>
                </c:pt>
                <c:pt idx="28">
                  <c:v>463</c:v>
                </c:pt>
                <c:pt idx="29">
                  <c:v>537</c:v>
                </c:pt>
                <c:pt idx="30">
                  <c:v>541</c:v>
                </c:pt>
                <c:pt idx="31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0B-4980-B725-D604342F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axId val="-1033546240"/>
        <c:axId val="-1025168032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'POLY Stats'!$A$4:$A$35</c:f>
              <c:strCache>
                <c:ptCount val="32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  <c:pt idx="31">
                  <c:v>San Francisco 2023</c:v>
                </c:pt>
              </c:strCache>
            </c:strRef>
          </c:cat>
          <c:val>
            <c:numRef>
              <c:f>'POLY Stats'!$E$4:$E$35</c:f>
              <c:numCache>
                <c:formatCode>General</c:formatCode>
                <c:ptCount val="32"/>
                <c:pt idx="0">
                  <c:v>13795</c:v>
                </c:pt>
                <c:pt idx="1">
                  <c:v>13997</c:v>
                </c:pt>
                <c:pt idx="2">
                  <c:v>10606</c:v>
                </c:pt>
                <c:pt idx="3">
                  <c:v>14193</c:v>
                </c:pt>
                <c:pt idx="4">
                  <c:v>18067</c:v>
                </c:pt>
                <c:pt idx="5">
                  <c:v>14072</c:v>
                </c:pt>
                <c:pt idx="6">
                  <c:v>14022</c:v>
                </c:pt>
                <c:pt idx="7">
                  <c:v>10453</c:v>
                </c:pt>
                <c:pt idx="8">
                  <c:v>16756</c:v>
                </c:pt>
                <c:pt idx="9">
                  <c:v>13228</c:v>
                </c:pt>
                <c:pt idx="10">
                  <c:v>15473</c:v>
                </c:pt>
                <c:pt idx="11">
                  <c:v>10803</c:v>
                </c:pt>
                <c:pt idx="12">
                  <c:v>13498</c:v>
                </c:pt>
                <c:pt idx="13">
                  <c:v>15774</c:v>
                </c:pt>
                <c:pt idx="14">
                  <c:v>13958</c:v>
                </c:pt>
                <c:pt idx="15" formatCode="#,##0">
                  <c:v>13928</c:v>
                </c:pt>
                <c:pt idx="16" formatCode="#,##0">
                  <c:v>16310</c:v>
                </c:pt>
                <c:pt idx="17" formatCode="#,##0">
                  <c:v>12989</c:v>
                </c:pt>
                <c:pt idx="18" formatCode="#,##0">
                  <c:v>18917</c:v>
                </c:pt>
                <c:pt idx="19" formatCode="#,##0">
                  <c:v>12944</c:v>
                </c:pt>
                <c:pt idx="20" formatCode="#,##0">
                  <c:v>16752</c:v>
                </c:pt>
                <c:pt idx="21" formatCode="#,##0">
                  <c:v>14463</c:v>
                </c:pt>
                <c:pt idx="22" formatCode="#,##0">
                  <c:v>15754</c:v>
                </c:pt>
                <c:pt idx="23" formatCode="#,##0">
                  <c:v>12551</c:v>
                </c:pt>
                <c:pt idx="25" formatCode="#,##0">
                  <c:v>6534</c:v>
                </c:pt>
                <c:pt idx="26" formatCode="#,##0">
                  <c:v>12525</c:v>
                </c:pt>
                <c:pt idx="27" formatCode="#,##0">
                  <c:v>8267</c:v>
                </c:pt>
                <c:pt idx="28" formatCode="#,##0">
                  <c:v>12977</c:v>
                </c:pt>
                <c:pt idx="29" formatCode="#,##0">
                  <c:v>12064</c:v>
                </c:pt>
                <c:pt idx="30" formatCode="#,##0">
                  <c:v>11597</c:v>
                </c:pt>
                <c:pt idx="31" formatCode="#,##0">
                  <c:v>10801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0B-4980-B725-D604342F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25181120"/>
        <c:axId val="-1025176560"/>
      </c:lineChart>
      <c:catAx>
        <c:axId val="-102518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76560"/>
        <c:crosses val="autoZero"/>
        <c:auto val="1"/>
        <c:lblAlgn val="ctr"/>
        <c:lblOffset val="100"/>
        <c:noMultiLvlLbl val="0"/>
      </c:catAx>
      <c:valAx>
        <c:axId val="-102517656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rgbClr val="4F81B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rgbClr val="4F81BD"/>
                    </a:solidFill>
                  </a:rPr>
                  <a:t>Total</a:t>
                </a:r>
                <a:r>
                  <a:rPr lang="en-US" sz="1800" baseline="0">
                    <a:solidFill>
                      <a:srgbClr val="4F81BD"/>
                    </a:solidFill>
                  </a:rPr>
                  <a:t> ACS Attendance</a:t>
                </a:r>
                <a:endParaRPr lang="en-US" sz="1800">
                  <a:solidFill>
                    <a:srgbClr val="4F81BD"/>
                  </a:solidFill>
                </a:endParaRPr>
              </a:p>
            </c:rich>
          </c:tx>
          <c:layout>
            <c:manualLayout>
              <c:xMode val="edge"/>
              <c:yMode val="edge"/>
              <c:x val="1.8246587691744299E-2"/>
              <c:y val="0.158488879978843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rgbClr val="4F81B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81120"/>
        <c:crosses val="autoZero"/>
        <c:crossBetween val="between"/>
      </c:valAx>
      <c:valAx>
        <c:axId val="-1025168032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rgbClr val="C45C5A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rgbClr val="C45C5A"/>
                    </a:solidFill>
                  </a:rPr>
                  <a:t>POLY</a:t>
                </a:r>
                <a:r>
                  <a:rPr lang="en-US" sz="1800" baseline="0">
                    <a:solidFill>
                      <a:srgbClr val="C45C5A"/>
                    </a:solidFill>
                  </a:rPr>
                  <a:t> Contributions</a:t>
                </a:r>
                <a:endParaRPr lang="en-US" sz="1800">
                  <a:solidFill>
                    <a:srgbClr val="C45C5A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rgbClr val="C45C5A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33546240"/>
        <c:crosses val="max"/>
        <c:crossBetween val="between"/>
      </c:valAx>
      <c:catAx>
        <c:axId val="-103354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025168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134" y="0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849" y="4387768"/>
            <a:ext cx="5608320" cy="415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772378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134" y="8772378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9047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 vice chair to participate. But not official duty.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8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185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025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018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$12k penciled into Christine’s budget</a:t>
            </a:r>
          </a:p>
          <a:p>
            <a:r>
              <a:rPr lang="en-US" dirty="0"/>
              <a:t>(no postage if in person,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94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48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0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66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8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3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673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11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34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4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4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9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" name="Google Shape;86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smtClean="0">
                <a:latin typeface="Cabin"/>
                <a:ea typeface="Cabin"/>
                <a:cs typeface="Cabin"/>
                <a:sym typeface="Cabin"/>
              </a:rPr>
              <a:pPr/>
              <a:t>‹#›</a:t>
            </a:fld>
            <a:endParaRPr lang="en-US" dirty="0"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577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5289" y="111124"/>
            <a:ext cx="688622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55022" y="136524"/>
            <a:ext cx="8128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59B4D-61C2-0691-E956-62B92FB99B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57025" y="6642100"/>
            <a:ext cx="9064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Business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graham.collier@usm.edu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FE94B0-7EAB-D4F6-2CCF-A87E5DDC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725" y="523767"/>
            <a:ext cx="5825029" cy="5810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317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San Diego – Spring 2025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/>
        </p:nvGraphicFramePr>
        <p:xfrm>
          <a:off x="230983" y="1514900"/>
          <a:ext cx="11644342" cy="1625457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671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3114248233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 Divisions)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Format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Virtual Graduate Students Symposium in Asia-Pacific Region on Polymer Chemistry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C. Zheng, D. Qu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24174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Global Virtual Symposium in Polymers for Biomedical Applications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P. De, A. Sanyal, E. Gillies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6955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GSSPC: Bonds That Matter: Soft Materials for a Sustainable World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CELL, CHED, PMSE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D. Smith, S. Fisher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Poster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399199"/>
                  </a:ext>
                </a:extLst>
              </a:tr>
            </a:tbl>
          </a:graphicData>
        </a:graphic>
      </p:graphicFrame>
      <p:pic>
        <p:nvPicPr>
          <p:cNvPr id="6" name="Picture 5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732B2266-9570-9F39-36BF-C873B8FB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0" t="14326" r="22982" b="41059"/>
          <a:stretch/>
        </p:blipFill>
        <p:spPr>
          <a:xfrm>
            <a:off x="0" y="-2446"/>
            <a:ext cx="991834" cy="1228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E9558-1604-AC9A-6025-C3306AA68945}"/>
              </a:ext>
            </a:extLst>
          </p:cNvPr>
          <p:cNvSpPr txBox="1"/>
          <p:nvPr/>
        </p:nvSpPr>
        <p:spPr>
          <a:xfrm>
            <a:off x="2302023" y="799672"/>
            <a:ext cx="6394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  <a:sym typeface="Questrial"/>
              </a:rPr>
              <a:t>Global Virtual Symposia and Poster-Only</a:t>
            </a:r>
            <a:endParaRPr lang="en-US" sz="16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397097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250E-AFEF-8641-ED28-5798576E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80"/>
            <a:ext cx="109728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Washington</a:t>
            </a:r>
            <a:r>
              <a:rPr lang="en-US" dirty="0"/>
              <a:t>, DC—Fall 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531A10-0ADA-953F-70C3-CD86D23A96DC}"/>
              </a:ext>
            </a:extLst>
          </p:cNvPr>
          <p:cNvGrpSpPr/>
          <p:nvPr/>
        </p:nvGrpSpPr>
        <p:grpSpPr>
          <a:xfrm>
            <a:off x="1085120" y="5052580"/>
            <a:ext cx="2605137" cy="1604698"/>
            <a:chOff x="5229608" y="2702445"/>
            <a:chExt cx="2765924" cy="1453110"/>
          </a:xfrm>
        </p:grpSpPr>
        <p:sp>
          <p:nvSpPr>
            <p:cNvPr id="4" name="Star: 16 Points 3">
              <a:extLst>
                <a:ext uri="{FF2B5EF4-FFF2-40B4-BE49-F238E27FC236}">
                  <a16:creationId xmlns:a16="http://schemas.microsoft.com/office/drawing/2014/main" id="{2332C13E-268F-10DD-F8AF-7D0BD1F295FD}"/>
                </a:ext>
              </a:extLst>
            </p:cNvPr>
            <p:cNvSpPr/>
            <p:nvPr/>
          </p:nvSpPr>
          <p:spPr>
            <a:xfrm>
              <a:off x="5229608" y="2702445"/>
              <a:ext cx="2765924" cy="1453110"/>
            </a:xfrm>
            <a:prstGeom prst="star16">
              <a:avLst>
                <a:gd name="adj" fmla="val 3467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E166CD-27A4-69B2-46C4-3B0C4C3B41B6}"/>
                </a:ext>
              </a:extLst>
            </p:cNvPr>
            <p:cNvSpPr txBox="1"/>
            <p:nvPr/>
          </p:nvSpPr>
          <p:spPr>
            <a:xfrm>
              <a:off x="5387467" y="3136362"/>
              <a:ext cx="2450206" cy="58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Calibri" panose="020F0502020204030204" pitchFamily="34" charset="0"/>
                  <a:ea typeface="Calibri" charset="0"/>
                  <a:cs typeface="Calibri" panose="020F0502020204030204" pitchFamily="34" charset="0"/>
                </a:rPr>
                <a:t>Recruiting Symposia &amp; Organizers!</a:t>
              </a:r>
            </a:p>
          </p:txBody>
        </p:sp>
      </p:grpSp>
      <p:pic>
        <p:nvPicPr>
          <p:cNvPr id="8" name="Picture 7" descr="A person in a suit smiling&#10;&#10;Description automatically generated">
            <a:extLst>
              <a:ext uri="{FF2B5EF4-FFF2-40B4-BE49-F238E27FC236}">
                <a16:creationId xmlns:a16="http://schemas.microsoft.com/office/drawing/2014/main" id="{3B83F9CD-6FE7-9AE7-79F3-E8F0E6D8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2" y="5033455"/>
            <a:ext cx="1317144" cy="1646430"/>
          </a:xfrm>
          <a:prstGeom prst="rect">
            <a:avLst/>
          </a:prstGeom>
        </p:spPr>
      </p:pic>
      <p:graphicFrame>
        <p:nvGraphicFramePr>
          <p:cNvPr id="9" name="Shape 336">
            <a:extLst>
              <a:ext uri="{FF2B5EF4-FFF2-40B4-BE49-F238E27FC236}">
                <a16:creationId xmlns:a16="http://schemas.microsoft.com/office/drawing/2014/main" id="{FF784760-1141-2C84-EBB2-DCAF1DCF645E}"/>
              </a:ext>
            </a:extLst>
          </p:cNvPr>
          <p:cNvGraphicFramePr/>
          <p:nvPr/>
        </p:nvGraphicFramePr>
        <p:xfrm>
          <a:off x="832118" y="1343861"/>
          <a:ext cx="10104018" cy="3562456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90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Herman Mark Award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73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Overberger</a:t>
                      </a: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International Prize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4655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Industrial Polymer Scientist Award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6409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Henkel Award for Outstanding Graduate Research in Polymer Science &amp; Engineering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1491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ACS Macro Letters/Biomacromolecules/Macromolecules Young Investigator Award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31387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Industrial Innovations in Polymer Science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99035"/>
                  </a:ext>
                </a:extLst>
              </a:tr>
              <a:tr h="2105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General Topics: New Synthesis and Characterization of Polymers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621346"/>
                  </a:ext>
                </a:extLst>
              </a:tr>
              <a:tr h="2105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CME-NASA Symposium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TBD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818653"/>
                  </a:ext>
                </a:extLst>
              </a:tr>
              <a:tr h="2105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Conjugated Polymers: Past, Present, and Future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Wei You, Barry Thompson, Christine Luscombe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679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Polymers for Defense Applications: Sustainable, Adaptable, and Functional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Alice Savage, Timothy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Pruyn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Peter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Zarras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Dawanne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Poree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Jessica Cash, Robert Lambeth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55676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6257ECA-ABF4-E061-EFDF-140C0F16A779}"/>
              </a:ext>
            </a:extLst>
          </p:cNvPr>
          <p:cNvSpPr txBox="1"/>
          <p:nvPr/>
        </p:nvSpPr>
        <p:spPr>
          <a:xfrm>
            <a:off x="9847536" y="5577867"/>
            <a:ext cx="2177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Graham Collier</a:t>
            </a:r>
          </a:p>
          <a:p>
            <a:r>
              <a:rPr lang="en-US" dirty="0">
                <a:hlinkClick r:id="rId3"/>
              </a:rPr>
              <a:t>graham.collier@usm.edu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0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" name="Shape 417"/>
          <p:cNvGraphicFramePr/>
          <p:nvPr>
            <p:extLst>
              <p:ext uri="{D42A27DB-BD31-4B8C-83A1-F6EECF244321}">
                <p14:modId xmlns:p14="http://schemas.microsoft.com/office/powerpoint/2010/main" val="3363622845"/>
              </p:ext>
            </p:extLst>
          </p:nvPr>
        </p:nvGraphicFramePr>
        <p:xfrm>
          <a:off x="226032" y="1628048"/>
          <a:ext cx="11480586" cy="49203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8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791">
                  <a:extLst>
                    <a:ext uri="{9D8B030D-6E8A-4147-A177-3AD203B41FA5}">
                      <a16:colId xmlns:a16="http://schemas.microsoft.com/office/drawing/2014/main" val="3169250072"/>
                    </a:ext>
                  </a:extLst>
                </a:gridCol>
                <a:gridCol w="2003460">
                  <a:extLst>
                    <a:ext uri="{9D8B030D-6E8A-4147-A177-3AD203B41FA5}">
                      <a16:colId xmlns:a16="http://schemas.microsoft.com/office/drawing/2014/main" val="3484442015"/>
                    </a:ext>
                  </a:extLst>
                </a:gridCol>
                <a:gridCol w="1686744">
                  <a:extLst>
                    <a:ext uri="{9D8B030D-6E8A-4147-A177-3AD203B41FA5}">
                      <a16:colId xmlns:a16="http://schemas.microsoft.com/office/drawing/2014/main" val="1830616510"/>
                    </a:ext>
                  </a:extLst>
                </a:gridCol>
                <a:gridCol w="1806470">
                  <a:extLst>
                    <a:ext uri="{9D8B030D-6E8A-4147-A177-3AD203B41FA5}">
                      <a16:colId xmlns:a16="http://schemas.microsoft.com/office/drawing/2014/main" val="745689301"/>
                    </a:ext>
                  </a:extLst>
                </a:gridCol>
                <a:gridCol w="1915346">
                  <a:extLst>
                    <a:ext uri="{9D8B030D-6E8A-4147-A177-3AD203B41FA5}">
                      <a16:colId xmlns:a16="http://schemas.microsoft.com/office/drawing/2014/main" val="1843813191"/>
                    </a:ext>
                  </a:extLst>
                </a:gridCol>
              </a:tblGrid>
              <a:tr h="5725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u="none" strike="noStrike" cap="none" dirty="0">
                          <a:latin typeface="Calibri" charset="0"/>
                          <a:ea typeface="Calibri" charset="0"/>
                          <a:cs typeface="Calibri" charset="0"/>
                        </a:rPr>
                        <a:t>Date (Location)</a:t>
                      </a:r>
                      <a:endParaRPr sz="1580" u="none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Levi Moore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AFRL</a:t>
                      </a:r>
                      <a:endParaRPr sz="1580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Danniebelle Haase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Dow</a:t>
                      </a:r>
                      <a:endParaRPr sz="1580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i="0" dirty="0">
                          <a:latin typeface="Calibri" charset="0"/>
                          <a:ea typeface="Calibri" charset="0"/>
                          <a:cs typeface="Calibri" charset="0"/>
                        </a:rPr>
                        <a:t>Julia </a:t>
                      </a:r>
                      <a:r>
                        <a:rPr lang="en-US" sz="1580" b="1" i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Kalow</a:t>
                      </a:r>
                      <a:endParaRPr lang="en-US" sz="1580" b="1" i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Northwestern 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i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Graham Collier</a:t>
                      </a:r>
                      <a:endParaRPr lang="en-US" sz="1580" b="0" i="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USM</a:t>
                      </a:r>
                      <a:endParaRPr lang="en-US" sz="1580" b="1" i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i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You?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2022 (San Diego)</a:t>
                      </a:r>
                      <a:endParaRPr sz="158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b="1" i="0" u="none" strike="noStrike" cap="none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latin typeface="Calibri" charset="0"/>
                          <a:ea typeface="Calibri" charset="0"/>
                          <a:cs typeface="Calibri" charset="0"/>
                        </a:rPr>
                        <a:t>SHADOW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2022(Chicago)</a:t>
                      </a:r>
                      <a:endParaRPr sz="158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2023 (Indianapolis)</a:t>
                      </a:r>
                      <a:endParaRPr sz="1580" dirty="0">
                        <a:solidFill>
                          <a:srgbClr val="00B05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1" i="0" u="none" strike="noStrike" cap="none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sz="1580" b="1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91241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2023 (San Francisco)</a:t>
                      </a:r>
                      <a:endParaRPr sz="1580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78925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7030A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2024 (New Orleans)</a:t>
                      </a:r>
                      <a:endParaRPr sz="1580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solidFill>
                            <a:srgbClr val="7030A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lang="en-US" sz="1580" b="0" i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216419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2024 (Denver)</a:t>
                      </a:r>
                      <a:endParaRPr sz="158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</a:p>
                  </a:txBody>
                  <a:tcPr marL="105002" marR="105002" marT="52501" marB="525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sz="1580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54192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2025 (San Diego)</a:t>
                      </a:r>
                      <a:endParaRPr sz="158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580" b="0" i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sz="158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279949357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2025 (Washington, DC)</a:t>
                      </a:r>
                      <a:endParaRPr sz="1580" dirty="0">
                        <a:solidFill>
                          <a:srgbClr val="00B05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580" b="0" i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1" i="0" u="none" strike="noStrike" cap="none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lang="en-US" sz="1580" b="1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3999222335"/>
                  </a:ext>
                </a:extLst>
              </a:tr>
            </a:tbl>
          </a:graphicData>
        </a:graphic>
      </p:graphicFrame>
      <p:sp>
        <p:nvSpPr>
          <p:cNvPr id="422" name="Shape 422"/>
          <p:cNvSpPr txBox="1"/>
          <p:nvPr/>
        </p:nvSpPr>
        <p:spPr>
          <a:xfrm>
            <a:off x="749030" y="482470"/>
            <a:ext cx="2207327" cy="101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Tx/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POLY Programming Team Rotation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5E0330-8430-46C8-9AE8-460F59D7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783" y="410432"/>
            <a:ext cx="974092" cy="1217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7D2C7-41AF-4F19-A2C9-C5A1FEC41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606" y="410432"/>
            <a:ext cx="836501" cy="1228957"/>
          </a:xfrm>
          <a:prstGeom prst="rect">
            <a:avLst/>
          </a:prstGeom>
        </p:spPr>
      </p:pic>
      <p:pic>
        <p:nvPicPr>
          <p:cNvPr id="4" name="Graphic 3" descr="Employee badge with solid fill">
            <a:extLst>
              <a:ext uri="{FF2B5EF4-FFF2-40B4-BE49-F238E27FC236}">
                <a16:creationId xmlns:a16="http://schemas.microsoft.com/office/drawing/2014/main" id="{C4E5CEE6-172A-7373-28AC-F1C527DE8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8058" y="482470"/>
            <a:ext cx="1084827" cy="1084827"/>
          </a:xfrm>
          <a:prstGeom prst="rect">
            <a:avLst/>
          </a:prstGeom>
        </p:spPr>
      </p:pic>
      <p:pic>
        <p:nvPicPr>
          <p:cNvPr id="3" name="Picture 2" descr="A person in a suit smiling&#10;&#10;Description automatically generated">
            <a:extLst>
              <a:ext uri="{FF2B5EF4-FFF2-40B4-BE49-F238E27FC236}">
                <a16:creationId xmlns:a16="http://schemas.microsoft.com/office/drawing/2014/main" id="{AAD5B131-8204-998E-1C90-048CDE100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33" y="410432"/>
            <a:ext cx="991834" cy="1239793"/>
          </a:xfrm>
          <a:prstGeom prst="rect">
            <a:avLst/>
          </a:prstGeom>
        </p:spPr>
      </p:pic>
      <p:pic>
        <p:nvPicPr>
          <p:cNvPr id="5" name="Picture 4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F75AA82D-F0E6-A843-13B2-5C0779EADE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30" t="14326" r="22982" b="41059"/>
          <a:stretch/>
        </p:blipFill>
        <p:spPr>
          <a:xfrm>
            <a:off x="6678857" y="403199"/>
            <a:ext cx="991834" cy="12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81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6301E4-F745-4EBA-A6A6-AE17C151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FB9A94-7AC9-4821-86A1-24DF78E49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600201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Balance of industry/academia/government</a:t>
            </a:r>
          </a:p>
          <a:p>
            <a:pPr lvl="1"/>
            <a:r>
              <a:rPr lang="en-US" dirty="0"/>
              <a:t>Sara completed her term at the end of 2023</a:t>
            </a:r>
          </a:p>
          <a:p>
            <a:pPr lvl="2"/>
            <a:r>
              <a:rPr lang="en-US" i="1" dirty="0"/>
              <a:t>THANK YOU SO MUCH!!!</a:t>
            </a:r>
          </a:p>
          <a:p>
            <a:pPr lvl="1"/>
            <a:r>
              <a:rPr lang="en-US" dirty="0"/>
              <a:t>Actively recruiting a new programming chair</a:t>
            </a:r>
          </a:p>
          <a:p>
            <a:pPr lvl="2"/>
            <a:r>
              <a:rPr lang="en-US" dirty="0" err="1"/>
              <a:t>Dawanee</a:t>
            </a:r>
            <a:r>
              <a:rPr lang="en-US" dirty="0"/>
              <a:t> will identify a new program chair</a:t>
            </a:r>
          </a:p>
          <a:p>
            <a:pPr lvl="1"/>
            <a:r>
              <a:rPr lang="en-US" dirty="0"/>
              <a:t>POLY Program Committee Chair Rotation:</a:t>
            </a:r>
          </a:p>
          <a:p>
            <a:pPr lvl="2"/>
            <a:r>
              <a:rPr lang="en-US" i="1" dirty="0"/>
              <a:t>2024 – Levi</a:t>
            </a:r>
          </a:p>
          <a:p>
            <a:pPr lvl="2"/>
            <a:r>
              <a:rPr lang="en-US" i="1" dirty="0"/>
              <a:t>2025 – Danniebelle</a:t>
            </a:r>
          </a:p>
          <a:p>
            <a:pPr lvl="2"/>
            <a:r>
              <a:rPr lang="en-US" i="1" dirty="0"/>
              <a:t>2026 – Julia</a:t>
            </a:r>
          </a:p>
          <a:p>
            <a:pPr lvl="2"/>
            <a:r>
              <a:rPr lang="en-US" i="1" dirty="0"/>
              <a:t>2027 – Graham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708B6-BEE4-42C4-86A4-13F4F2648E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1BFB9A-BC08-4DBC-9579-F3B73F1D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994"/>
            <a:ext cx="10972800" cy="793875"/>
          </a:xfrm>
        </p:spPr>
        <p:txBody>
          <a:bodyPr/>
          <a:lstStyle/>
          <a:p>
            <a:r>
              <a:rPr lang="en-US" dirty="0"/>
              <a:t>New/Continuing Initiatives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8FFFA-66C2-477D-8049-88A3A6BA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8513"/>
            <a:ext cx="10972800" cy="50576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Knowledge continuity in business office/ program chair liaison (Thanks Kathy!) &amp; with </a:t>
            </a:r>
            <a:r>
              <a:rPr lang="en-US" dirty="0" err="1"/>
              <a:t>ExComm</a:t>
            </a:r>
            <a:r>
              <a:rPr lang="en-US" dirty="0"/>
              <a:t> (2024, Laura Stratton)</a:t>
            </a:r>
          </a:p>
          <a:p>
            <a:endParaRPr lang="en-US" dirty="0"/>
          </a:p>
          <a:p>
            <a:r>
              <a:rPr lang="en-US" dirty="0"/>
              <a:t>Programming event to thank current organizers, reporting out on Programming, and recruiting new organizers</a:t>
            </a:r>
          </a:p>
          <a:p>
            <a:pPr lvl="1"/>
            <a:r>
              <a:rPr lang="en-US" dirty="0"/>
              <a:t>Recognition paths</a:t>
            </a:r>
          </a:p>
          <a:p>
            <a:pPr lvl="1"/>
            <a:r>
              <a:rPr lang="en-US" dirty="0"/>
              <a:t>Reporting paths</a:t>
            </a:r>
          </a:p>
          <a:p>
            <a:pPr lvl="1"/>
            <a:r>
              <a:rPr lang="en-US" dirty="0"/>
              <a:t>Recruitment paths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Programming Workshop of Best Practices – July 2023; Learnings to be summarized in a document (</a:t>
            </a:r>
            <a:r>
              <a:rPr lang="en-US" dirty="0">
                <a:solidFill>
                  <a:srgbClr val="FF0000"/>
                </a:solidFill>
              </a:rPr>
              <a:t>In progress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Continuing discussions &amp; initiatives regarding DEIR in POLY Programming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9A27A-0893-4F82-B991-B12CE39FFF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7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947F-0CB1-BEFD-F519-6BE619D1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 Programming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3EBF4-5E7D-7D4C-3C73-B6D1CC9D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600" u="sng" dirty="0"/>
              <a:t>Discussion Phase: </a:t>
            </a:r>
            <a:r>
              <a:rPr lang="en-US" sz="2600" dirty="0"/>
              <a:t>gather best practices of several past program chairs (PC)</a:t>
            </a:r>
          </a:p>
          <a:p>
            <a:pPr marL="114300" indent="0">
              <a:buNone/>
            </a:pPr>
            <a:r>
              <a:rPr lang="en-US" sz="2600" dirty="0"/>
              <a:t>Questions discussed at workshop:</a:t>
            </a:r>
          </a:p>
          <a:p>
            <a:pPr marL="114300" indent="0">
              <a:buNone/>
            </a:pPr>
            <a:endParaRPr lang="en-US" sz="1200" dirty="0"/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works well in POLY programming?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can be improved? What’s not working?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some ideas you have that would help POLY innovate with regards to programming? 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would have been helpful for you to know as a new program chair that you’d want to share with future program chairs?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were some of the best technical symposia that you programmed?  Why were they successful?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have you observed makes the community eager to present in POLY?  What helps motivate you to present?  What helps students and early career chemists present?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/>
              <a:t>Special topic on innovation within general topics symposia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35563-4681-C24F-8F54-94EF4047A8F9}"/>
              </a:ext>
            </a:extLst>
          </p:cNvPr>
          <p:cNvSpPr txBox="1"/>
          <p:nvPr/>
        </p:nvSpPr>
        <p:spPr>
          <a:xfrm>
            <a:off x="1342953" y="6043476"/>
            <a:ext cx="974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Findings and best practices will be summarized in growing </a:t>
            </a:r>
            <a:r>
              <a:rPr lang="en-US" b="1" i="1" dirty="0">
                <a:solidFill>
                  <a:srgbClr val="FF0000"/>
                </a:solidFill>
              </a:rPr>
              <a:t>POLY </a:t>
            </a:r>
            <a:r>
              <a:rPr lang="en-US" sz="1400" b="1" i="1" dirty="0">
                <a:solidFill>
                  <a:srgbClr val="FF0000"/>
                </a:solidFill>
              </a:rPr>
              <a:t>Program Chair Guidebook </a:t>
            </a:r>
            <a:r>
              <a:rPr lang="en-US" sz="1400" b="1" dirty="0"/>
              <a:t>- an ongoing document summarizing findings of workshop and addition input by champions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2760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A37DA2-A772-180E-7AAA-36B28178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2229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of Meetings - 2025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91CF5E-E5DF-CE71-6DC5-EAF7F524B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645752"/>
              </p:ext>
            </p:extLst>
          </p:nvPr>
        </p:nvGraphicFramePr>
        <p:xfrm>
          <a:off x="123290" y="1344709"/>
          <a:ext cx="11897472" cy="4101272"/>
        </p:xfrm>
        <a:graphic>
          <a:graphicData uri="http://schemas.openxmlformats.org/drawingml/2006/table">
            <a:tbl>
              <a:tblPr/>
              <a:tblGrid>
                <a:gridCol w="1201248">
                  <a:extLst>
                    <a:ext uri="{9D8B030D-6E8A-4147-A177-3AD203B41FA5}">
                      <a16:colId xmlns:a16="http://schemas.microsoft.com/office/drawing/2014/main" val="3088528839"/>
                    </a:ext>
                  </a:extLst>
                </a:gridCol>
                <a:gridCol w="932885">
                  <a:extLst>
                    <a:ext uri="{9D8B030D-6E8A-4147-A177-3AD203B41FA5}">
                      <a16:colId xmlns:a16="http://schemas.microsoft.com/office/drawing/2014/main" val="682752705"/>
                    </a:ext>
                  </a:extLst>
                </a:gridCol>
                <a:gridCol w="894548">
                  <a:extLst>
                    <a:ext uri="{9D8B030D-6E8A-4147-A177-3AD203B41FA5}">
                      <a16:colId xmlns:a16="http://schemas.microsoft.com/office/drawing/2014/main" val="830551091"/>
                    </a:ext>
                  </a:extLst>
                </a:gridCol>
                <a:gridCol w="958443">
                  <a:extLst>
                    <a:ext uri="{9D8B030D-6E8A-4147-A177-3AD203B41FA5}">
                      <a16:colId xmlns:a16="http://schemas.microsoft.com/office/drawing/2014/main" val="1929202251"/>
                    </a:ext>
                  </a:extLst>
                </a:gridCol>
                <a:gridCol w="1252365">
                  <a:extLst>
                    <a:ext uri="{9D8B030D-6E8A-4147-A177-3AD203B41FA5}">
                      <a16:colId xmlns:a16="http://schemas.microsoft.com/office/drawing/2014/main" val="3959448695"/>
                    </a:ext>
                  </a:extLst>
                </a:gridCol>
                <a:gridCol w="1122602">
                  <a:extLst>
                    <a:ext uri="{9D8B030D-6E8A-4147-A177-3AD203B41FA5}">
                      <a16:colId xmlns:a16="http://schemas.microsoft.com/office/drawing/2014/main" val="4001828971"/>
                    </a:ext>
                  </a:extLst>
                </a:gridCol>
                <a:gridCol w="463678">
                  <a:extLst>
                    <a:ext uri="{9D8B030D-6E8A-4147-A177-3AD203B41FA5}">
                      <a16:colId xmlns:a16="http://schemas.microsoft.com/office/drawing/2014/main" val="2507519522"/>
                    </a:ext>
                  </a:extLst>
                </a:gridCol>
                <a:gridCol w="1090970">
                  <a:extLst>
                    <a:ext uri="{9D8B030D-6E8A-4147-A177-3AD203B41FA5}">
                      <a16:colId xmlns:a16="http://schemas.microsoft.com/office/drawing/2014/main" val="1225997106"/>
                    </a:ext>
                  </a:extLst>
                </a:gridCol>
                <a:gridCol w="1111793">
                  <a:extLst>
                    <a:ext uri="{9D8B030D-6E8A-4147-A177-3AD203B41FA5}">
                      <a16:colId xmlns:a16="http://schemas.microsoft.com/office/drawing/2014/main" val="1679632264"/>
                    </a:ext>
                  </a:extLst>
                </a:gridCol>
                <a:gridCol w="932885">
                  <a:extLst>
                    <a:ext uri="{9D8B030D-6E8A-4147-A177-3AD203B41FA5}">
                      <a16:colId xmlns:a16="http://schemas.microsoft.com/office/drawing/2014/main" val="1381198703"/>
                    </a:ext>
                  </a:extLst>
                </a:gridCol>
                <a:gridCol w="929189">
                  <a:extLst>
                    <a:ext uri="{9D8B030D-6E8A-4147-A177-3AD203B41FA5}">
                      <a16:colId xmlns:a16="http://schemas.microsoft.com/office/drawing/2014/main" val="3569362559"/>
                    </a:ext>
                  </a:extLst>
                </a:gridCol>
                <a:gridCol w="1006866">
                  <a:extLst>
                    <a:ext uri="{9D8B030D-6E8A-4147-A177-3AD203B41FA5}">
                      <a16:colId xmlns:a16="http://schemas.microsoft.com/office/drawing/2014/main" val="4124846019"/>
                    </a:ext>
                  </a:extLst>
                </a:gridCol>
              </a:tblGrid>
              <a:tr h="5492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Division/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Area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Total Assignments Beginning Spring 2025 (4.5 days) - Based on Session Averages from 2016-2023.  Sessions from Sunday - Thursday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Total Assignments Beginning Fall 2025 (3.5 days) - Based on Session Averages from 2016-2023.  Sessions from Monday - Thursday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272153"/>
                  </a:ext>
                </a:extLst>
              </a:tr>
              <a:tr h="1528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Proposed Total # of 1/2 day Sessions per Division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Non Joint Sessions per Division (from total #)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Required Joint Sessions per Division -(from Total #)</a:t>
                      </a: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Goal is 8%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Hybrid/Digital Experience  per Division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(from Total #)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- Goal is 5%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*Max Session Rooms/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Constructed Rooms based on 4.5 days (per Division)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Proposed Total # of 1/2 day Sessions per Division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Non Joint Sessions per Division (from total #)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Required Joint Sessions per Division (from Total #) -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Goal is 10%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Hybrid/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Experience Sessions per Division (from Total #) -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Goal is 25%    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*Max Session Rooms/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Constructed Rooms based on 3.5 days (per Division)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13547"/>
                  </a:ext>
                </a:extLst>
              </a:tr>
              <a:tr h="152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59986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036D44-D309-4253-0223-64B140D02D76}"/>
              </a:ext>
            </a:extLst>
          </p:cNvPr>
          <p:cNvSpPr txBox="1"/>
          <p:nvPr/>
        </p:nvSpPr>
        <p:spPr>
          <a:xfrm>
            <a:off x="1510300" y="5660032"/>
            <a:ext cx="994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hift to a more concentrated footprint and 3.5 days of programming (NO Sunday Tech Programming)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otal HDS for Fall 2025 reduced to 595 at the Washington, DC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The Spring Meetings will remain similar in size to what ACS has typically offered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8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84FFBC-E5C8-F5A8-9B30-5EEAB411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820" y="274638"/>
            <a:ext cx="1028100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of Meetings – Features of Meetings in 2025 and Beyond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4AB44-8124-530F-DFCC-344007211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Reduced session allotments</a:t>
            </a:r>
          </a:p>
          <a:p>
            <a:pPr lvl="1"/>
            <a:r>
              <a:rPr lang="en-US" dirty="0"/>
              <a:t>More joint programming is an expectation</a:t>
            </a:r>
          </a:p>
          <a:p>
            <a:pPr lvl="2"/>
            <a:r>
              <a:rPr lang="en-US" dirty="0"/>
              <a:t>Joint Programming Detail Intake Form required; Structure to be refined</a:t>
            </a:r>
          </a:p>
          <a:p>
            <a:pPr lvl="1"/>
            <a:r>
              <a:rPr lang="en-US" dirty="0"/>
              <a:t>How should award sessions be handled?</a:t>
            </a:r>
          </a:p>
          <a:p>
            <a:pPr lvl="2"/>
            <a:r>
              <a:rPr lang="en-US" dirty="0"/>
              <a:t>Working group established</a:t>
            </a:r>
          </a:p>
          <a:p>
            <a:pPr lvl="2"/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hydrid</a:t>
            </a:r>
            <a:r>
              <a:rPr lang="en-US" dirty="0"/>
              <a:t> meetings (In-Person or Global Sessions only)</a:t>
            </a:r>
          </a:p>
          <a:p>
            <a:endParaRPr lang="en-US" dirty="0"/>
          </a:p>
          <a:p>
            <a:r>
              <a:rPr lang="en-US" dirty="0"/>
              <a:t>Enhanced/Integrated poster sessions</a:t>
            </a:r>
          </a:p>
          <a:p>
            <a:endParaRPr lang="en-US" dirty="0"/>
          </a:p>
          <a:p>
            <a:r>
              <a:rPr lang="en-US" dirty="0"/>
              <a:t>Innovative Sessions</a:t>
            </a:r>
          </a:p>
        </p:txBody>
      </p:sp>
    </p:spTree>
    <p:extLst>
      <p:ext uri="{BB962C8B-B14F-4D97-AF65-F5344CB8AC3E}">
        <p14:creationId xmlns:p14="http://schemas.microsoft.com/office/powerpoint/2010/main" val="1246477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84FFBC-E5C8-F5A8-9B30-5EEAB411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820" y="274638"/>
            <a:ext cx="1028100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of Meetings – Features at Fall 2024 Denver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4AB44-8124-530F-DFCC-344007211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Innovative Sessions (Different formats – live polling, interactive features during talks, industry focus and policy related)</a:t>
            </a:r>
          </a:p>
          <a:p>
            <a:r>
              <a:rPr lang="en-US" dirty="0"/>
              <a:t>Integrated poster pilot (Sunday)</a:t>
            </a:r>
          </a:p>
          <a:p>
            <a:r>
              <a:rPr lang="en-US" dirty="0"/>
              <a:t>Escape room pilot</a:t>
            </a:r>
          </a:p>
          <a:p>
            <a:r>
              <a:rPr lang="en-US" dirty="0"/>
              <a:t>Hybrid Session format</a:t>
            </a:r>
          </a:p>
          <a:p>
            <a:r>
              <a:rPr lang="en-US" dirty="0"/>
              <a:t>Pre-record/upload eliminated</a:t>
            </a:r>
          </a:p>
          <a:p>
            <a:r>
              <a:rPr lang="en-US" dirty="0"/>
              <a:t>Poster sessions are in-person only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7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F1E62-AD94-454B-860A-7D210DE5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Voting Items &amp; Items for Evaluation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05BC0-A191-4A44-8620-2BFDADCFD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259" y="1417638"/>
            <a:ext cx="11323434" cy="5121275"/>
          </a:xfrm>
        </p:spPr>
        <p:txBody>
          <a:bodyPr>
            <a:normAutofit/>
          </a:bodyPr>
          <a:lstStyle/>
          <a:p>
            <a:pPr lvl="1"/>
            <a:r>
              <a:rPr lang="en-US" sz="3200" i="1" dirty="0">
                <a:solidFill>
                  <a:srgbClr val="FF0000"/>
                </a:solidFill>
              </a:rPr>
              <a:t>(Voting) </a:t>
            </a:r>
            <a:r>
              <a:rPr lang="en-US" sz="3200" dirty="0"/>
              <a:t>Organizer recognition/retention proposals:</a:t>
            </a:r>
          </a:p>
          <a:p>
            <a:pPr lvl="2"/>
            <a:r>
              <a:rPr lang="en-US" sz="2600" dirty="0"/>
              <a:t>Continuing Resolution on proposal to continue to produce and distribute “POLY National Meeting Symposium Organizer” recognition pins and organizational “care packages” to organizers as a method of recognition and retention</a:t>
            </a:r>
          </a:p>
          <a:p>
            <a:pPr lvl="1"/>
            <a:r>
              <a:rPr lang="en-US" sz="3000" i="1" dirty="0">
                <a:solidFill>
                  <a:srgbClr val="FF0000"/>
                </a:solidFill>
              </a:rPr>
              <a:t>(Consideration) </a:t>
            </a:r>
            <a:r>
              <a:rPr lang="en-US" sz="3000" dirty="0"/>
              <a:t>Programming Recruitment Funding: With a reduced meeting footprint, what is the appropriate level of financial support?</a:t>
            </a:r>
          </a:p>
          <a:p>
            <a:pPr lvl="3"/>
            <a:r>
              <a:rPr lang="en-US" sz="2200" dirty="0"/>
              <a:t>For pins, bags/supplies, and postage</a:t>
            </a:r>
          </a:p>
          <a:p>
            <a:pPr lvl="3"/>
            <a:r>
              <a:rPr lang="en-US" sz="2200" dirty="0"/>
              <a:t>Coffee/happy hour programming meetings to recruit organizers</a:t>
            </a:r>
          </a:p>
          <a:p>
            <a:pPr lvl="4"/>
            <a:r>
              <a:rPr lang="en-US" sz="2200" dirty="0"/>
              <a:t>ACS foresees virtual component to meetings long-term</a:t>
            </a:r>
          </a:p>
          <a:p>
            <a:pPr marL="1028700" lvl="2" indent="0">
              <a:buNone/>
            </a:pP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C4435-C9C2-44A7-BD26-46747A3958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12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96B3-6A37-4E7F-A221-594F478D9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POLY Programming</a:t>
            </a:r>
            <a:br>
              <a:rPr lang="en-US" dirty="0"/>
            </a:br>
            <a:r>
              <a:rPr lang="en-US" dirty="0"/>
              <a:t>2024 ACS Fall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06C4D-5D56-4D6F-AFD6-53D8780B1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467" y="4102100"/>
            <a:ext cx="10498666" cy="1752600"/>
          </a:xfrm>
        </p:spPr>
        <p:txBody>
          <a:bodyPr>
            <a:normAutofit lnSpcReduction="10000"/>
          </a:bodyPr>
          <a:lstStyle/>
          <a:p>
            <a:pPr marL="114300" indent="0"/>
            <a:r>
              <a:rPr lang="en-US" i="1" dirty="0"/>
              <a:t>Danniebelle Haase, Julia Kalow, Graham Collier, Levi Moore</a:t>
            </a:r>
          </a:p>
          <a:p>
            <a:pPr marL="114300" indent="0"/>
            <a:r>
              <a:rPr lang="en-US" i="1" dirty="0"/>
              <a:t>Kathy Mitchem (POLY Business Liaison), </a:t>
            </a:r>
          </a:p>
          <a:p>
            <a:pPr marL="114300" indent="0"/>
            <a:r>
              <a:rPr lang="en-US" i="1" dirty="0"/>
              <a:t>and Laura Stratton (2024 </a:t>
            </a:r>
            <a:r>
              <a:rPr lang="en-US" i="1" dirty="0" err="1"/>
              <a:t>ExComm</a:t>
            </a:r>
            <a:r>
              <a:rPr lang="en-US" i="1" dirty="0"/>
              <a:t>. Liaison)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3F1D-FE02-46F1-945F-701BA730E3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5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FE94B0-7EAB-D4F6-2CCF-A87E5DDC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725" y="523767"/>
            <a:ext cx="5825029" cy="5810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614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C61A12-6983-D417-470D-86461EA720FE}"/>
              </a:ext>
            </a:extLst>
          </p:cNvPr>
          <p:cNvSpPr/>
          <p:nvPr/>
        </p:nvSpPr>
        <p:spPr>
          <a:xfrm>
            <a:off x="3734616" y="1767006"/>
            <a:ext cx="4722768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  <a:p>
            <a:pPr algn="ctr"/>
            <a:endParaRPr lang="en-US" sz="7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7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56468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0E186-3DA1-4EFF-A368-AF74B702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1CA972-A32F-4369-B5F9-AC5EC4BA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197205"/>
            <a:ext cx="8229600" cy="4998112"/>
          </a:xfrm>
        </p:spPr>
        <p:txBody>
          <a:bodyPr>
            <a:normAutofit/>
          </a:bodyPr>
          <a:lstStyle/>
          <a:p>
            <a:r>
              <a:rPr lang="en-US" sz="2400" dirty="0"/>
              <a:t>Review of POLY at the ACS</a:t>
            </a:r>
          </a:p>
          <a:p>
            <a:pPr lvl="1"/>
            <a:r>
              <a:rPr lang="en-US" sz="2000" dirty="0"/>
              <a:t>Partial review of the 2024 ACS Spring Meeting – New Orleans</a:t>
            </a:r>
          </a:p>
          <a:p>
            <a:r>
              <a:rPr lang="en-US" sz="2400" dirty="0"/>
              <a:t>Upcoming National Meetings</a:t>
            </a:r>
          </a:p>
          <a:p>
            <a:pPr lvl="1"/>
            <a:r>
              <a:rPr lang="en-US" sz="2400" dirty="0"/>
              <a:t>Program plans and specific needs (&amp; leads)</a:t>
            </a:r>
          </a:p>
          <a:p>
            <a:pPr lvl="2"/>
            <a:r>
              <a:rPr lang="en-US" sz="2000" dirty="0"/>
              <a:t>Fall 2024 – Danniebelle Haase</a:t>
            </a:r>
          </a:p>
          <a:p>
            <a:pPr lvl="2"/>
            <a:r>
              <a:rPr lang="en-US" sz="2000" dirty="0"/>
              <a:t>Spring 2025 – Julia Kalow</a:t>
            </a:r>
          </a:p>
          <a:p>
            <a:pPr lvl="2"/>
            <a:r>
              <a:rPr lang="en-US" sz="2000" dirty="0"/>
              <a:t>Fall 2025 – Graham Collier</a:t>
            </a:r>
          </a:p>
          <a:p>
            <a:r>
              <a:rPr lang="en-US" sz="2400" dirty="0"/>
              <a:t>Future of POLY Programming	</a:t>
            </a:r>
          </a:p>
          <a:p>
            <a:pPr lvl="1"/>
            <a:r>
              <a:rPr lang="en-US" sz="2400" dirty="0"/>
              <a:t>Team composition and recommendations</a:t>
            </a:r>
          </a:p>
          <a:p>
            <a:pPr lvl="1"/>
            <a:r>
              <a:rPr lang="en-US" sz="2400" dirty="0"/>
              <a:t>New initiatives and concepts</a:t>
            </a:r>
          </a:p>
          <a:p>
            <a:pPr lvl="1"/>
            <a:r>
              <a:rPr lang="en-US" sz="2400" dirty="0"/>
              <a:t>Future of ACS Meetings update</a:t>
            </a:r>
          </a:p>
          <a:p>
            <a:r>
              <a:rPr lang="en-US" sz="2400" dirty="0"/>
              <a:t>Additional Items</a:t>
            </a:r>
          </a:p>
          <a:p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0205E-59BC-449B-9CD4-31FDEE3CABB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5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1B704A-7011-45B2-BD71-1D4ED33A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0" y="51371"/>
            <a:ext cx="10705672" cy="1004888"/>
          </a:xfrm>
        </p:spPr>
        <p:txBody>
          <a:bodyPr>
            <a:normAutofit fontScale="90000"/>
          </a:bodyPr>
          <a:lstStyle/>
          <a:p>
            <a:r>
              <a:rPr lang="en-US" dirty="0"/>
              <a:t>2023 Fall &amp; Partial 2024 Review and Report 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B8B180-28E8-42F9-8CDA-DE167D975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509" y="1115925"/>
            <a:ext cx="11209671" cy="483813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Overview of POLY meeting presentations in San Francisco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Oral presentations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261 in-person (6.3% of ACS)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115 hybrid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(3.9% of ACS)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35 virtual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(6.5% of ACS)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Poster presentations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83 in-person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(2.8% of ACS)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 virtual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(2.3% of ACS)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Brief comparison of POLY and ACS presentations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4B306-678B-4FE4-91A6-CB79D2998F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42EBC2F-2132-0C2F-E246-7362C6B17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000486"/>
              </p:ext>
            </p:extLst>
          </p:nvPr>
        </p:nvGraphicFramePr>
        <p:xfrm>
          <a:off x="1130604" y="4995420"/>
          <a:ext cx="7426351" cy="165392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56588">
                  <a:extLst>
                    <a:ext uri="{9D8B030D-6E8A-4147-A177-3AD203B41FA5}">
                      <a16:colId xmlns:a16="http://schemas.microsoft.com/office/drawing/2014/main" val="905181589"/>
                    </a:ext>
                  </a:extLst>
                </a:gridCol>
                <a:gridCol w="2049410">
                  <a:extLst>
                    <a:ext uri="{9D8B030D-6E8A-4147-A177-3AD203B41FA5}">
                      <a16:colId xmlns:a16="http://schemas.microsoft.com/office/drawing/2014/main" val="1359029138"/>
                    </a:ext>
                  </a:extLst>
                </a:gridCol>
                <a:gridCol w="1818308">
                  <a:extLst>
                    <a:ext uri="{9D8B030D-6E8A-4147-A177-3AD203B41FA5}">
                      <a16:colId xmlns:a16="http://schemas.microsoft.com/office/drawing/2014/main" val="971311464"/>
                    </a:ext>
                  </a:extLst>
                </a:gridCol>
                <a:gridCol w="1702045">
                  <a:extLst>
                    <a:ext uri="{9D8B030D-6E8A-4147-A177-3AD203B41FA5}">
                      <a16:colId xmlns:a16="http://schemas.microsoft.com/office/drawing/2014/main" val="2971764685"/>
                    </a:ext>
                  </a:extLst>
                </a:gridCol>
              </a:tblGrid>
              <a:tr h="4652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% POLY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3510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Spring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520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Fall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10801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32289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Spring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11510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226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17787E0-A0C1-745E-7C82-72BC7F3A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331" y="1760046"/>
            <a:ext cx="3252256" cy="1829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21AF4F-5DF8-4760-A68B-13A44371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955" y="3706498"/>
            <a:ext cx="3169007" cy="198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43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890315"/>
              </p:ext>
            </p:extLst>
          </p:nvPr>
        </p:nvGraphicFramePr>
        <p:xfrm>
          <a:off x="8709" y="705395"/>
          <a:ext cx="12061688" cy="615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Cabin"/>
              </a:rPr>
              <a:t>Contributions</a:t>
            </a:r>
            <a:endParaRPr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  <a:sym typeface="Cab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847-5764-41A3-B5C6-85A2FA00235B}"/>
              </a:ext>
            </a:extLst>
          </p:cNvPr>
          <p:cNvSpPr txBox="1"/>
          <p:nvPr/>
        </p:nvSpPr>
        <p:spPr>
          <a:xfrm>
            <a:off x="121603" y="6560776"/>
            <a:ext cx="11806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Philadelphia 2020- cancelled, Spring 2021 Virtual meeting did not collect division-level stats. </a:t>
            </a:r>
          </a:p>
        </p:txBody>
      </p:sp>
    </p:spTree>
    <p:extLst>
      <p:ext uri="{BB962C8B-B14F-4D97-AF65-F5344CB8AC3E}">
        <p14:creationId xmlns:p14="http://schemas.microsoft.com/office/powerpoint/2010/main" val="4217041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2654F6-6067-4D4A-A096-CA57058BB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865" y="76207"/>
            <a:ext cx="9034269" cy="670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Shape 336"/>
          <p:cNvGraphicFramePr/>
          <p:nvPr>
            <p:extLst>
              <p:ext uri="{D42A27DB-BD31-4B8C-83A1-F6EECF244321}">
                <p14:modId xmlns:p14="http://schemas.microsoft.com/office/powerpoint/2010/main" val="3671036000"/>
              </p:ext>
            </p:extLst>
          </p:nvPr>
        </p:nvGraphicFramePr>
        <p:xfrm>
          <a:off x="856174" y="785019"/>
          <a:ext cx="10479652" cy="5347481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6129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0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Title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Organizer</a:t>
                      </a:r>
                      <a:endParaRPr sz="14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Industrial Innovations in Polymer Science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Michael Petr, Dayton Street, Julienne Regele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General Topics: New Synthesis and Characterization of Polymers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Julia Kalow, Graham Collier, Ferenc Horkay, Yongfu Li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25th Anniversary of ACS Biomacromolecules Journal </a:t>
                      </a:r>
                      <a:endParaRPr sz="1400" b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Tim Deming, Matthew Becker, Sebastien Lecommandoux and Graham Smeddle 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Global Collaborations on Natural Polymers as Substitution of Synthetic Materials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Wei Gao, Jun Wang,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Qiong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Yuan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93077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Advancing Protection Through Materials Design</a:t>
                      </a:r>
                      <a:endParaRPr sz="1400" b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Amanda Forster, Joseph M. Dennis, Michael Riley,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Zois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Tsinas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Alice Savage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955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Pushing the Limits of Macromolecular Architecture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Adrian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Figg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Craig Hawker, Brent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Sumerlin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Chemistry and Physics of Polymer Interlayers for Solar Cells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Prof. Carlos Graeff , Prof. Morten Madsen, Prof. Martin Heeney, Dr. Roger Hiorns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6409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Polymer Sustainability: Renewable feedstocks and eco-friendly synthetic strategies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Chen Wang, </a:t>
                      </a:r>
                      <a:r>
                        <a:rPr lang="fr-FR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Cori Jenkins, Diego </a:t>
                      </a:r>
                      <a:r>
                        <a:rPr lang="fr-FR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Alzate</a:t>
                      </a:r>
                      <a:r>
                        <a:rPr lang="fr-FR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-Sanchez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1491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Phosphorus-Containing Polymers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Frederik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Wurm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Karen Wooley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31387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300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#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Advances in Fluorine Containing Polymers and Composites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Scott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Iacono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Abby Jennings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9903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20 years of Virginia Tech Macromolecules Innovation Institute 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Tomonori Saito, Robert Moore, Michael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Bortner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Timothy Long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849126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* CME-NASA Symposium: Elevating Polymer Chemistry to New Heights-polymers for Future Space Missions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Michael Meador, George Rodriguez, Ksenia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Takhistova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95656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Stimuli-Responsive Polymers as Functional Biomaterials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Metin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Karayilan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Gregory Peterson, Matthew L. Becker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44436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Performance Advantaged Bioproducts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Nicholas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Rorrer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0874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Elevating Waste Carbon Utilization for a Circular Economy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Yujing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Tan, Kat Knauer, Eleftheria Roumeli, Dimitris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Collias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96407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Elevating polymer science in the state of Colorado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Ethan Quinn, </a:t>
                      </a:r>
                      <a:r>
                        <a:rPr lang="da-DK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Lejla Čamdžić, Emma Rettner, Brandon Hosford</a:t>
                      </a:r>
                      <a:endParaRPr lang="en-US" sz="1400" b="0" i="0" u="none" strike="noStrike" cap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87727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Elevating the Power of Data for Materials and Chemical Scientists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Jeffry Ting, Mike </a:t>
                      </a:r>
                      <a:r>
                        <a:rPr lang="en-US" sz="1400" b="0" i="0" u="none" strike="noStrike" cap="none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Heiber</a:t>
                      </a:r>
                      <a:r>
                        <a:rPr lang="en-US" sz="1400" b="0" i="0" u="none" strike="noStrike" cap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Alix Schmidt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20604"/>
                  </a:ext>
                </a:extLst>
              </a:tr>
            </a:tbl>
          </a:graphicData>
        </a:graphic>
      </p:graphicFrame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54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Denver – Fall 2024</a:t>
            </a:r>
            <a:endParaRPr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C1015-2745-C648-9D5B-59FF85AA1265}"/>
              </a:ext>
            </a:extLst>
          </p:cNvPr>
          <p:cNvSpPr txBox="1"/>
          <p:nvPr/>
        </p:nvSpPr>
        <p:spPr>
          <a:xfrm>
            <a:off x="1180089" y="6531111"/>
            <a:ext cx="4104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Meeting Theme: Elevating Chemistry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4486F-5BF6-4442-B174-B58974E6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052" y="5492519"/>
            <a:ext cx="818444" cy="1228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03F0D-D073-4F85-15A3-CF1D675C3D27}"/>
              </a:ext>
            </a:extLst>
          </p:cNvPr>
          <p:cNvSpPr txBox="1"/>
          <p:nvPr/>
        </p:nvSpPr>
        <p:spPr>
          <a:xfrm>
            <a:off x="7791057" y="6565930"/>
            <a:ext cx="2871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* Invited only; </a:t>
            </a:r>
            <a:r>
              <a:rPr lang="en-US" sz="900" baseline="30000" dirty="0"/>
              <a:t>!</a:t>
            </a:r>
            <a:r>
              <a:rPr lang="en-US" sz="900" dirty="0"/>
              <a:t> from Spring 2024; </a:t>
            </a:r>
            <a:r>
              <a:rPr lang="en-US" sz="900" baseline="30000" dirty="0"/>
              <a:t>#</a:t>
            </a:r>
            <a:r>
              <a:rPr lang="en-US" sz="900" dirty="0"/>
              <a:t> Other constraint</a:t>
            </a:r>
          </a:p>
        </p:txBody>
      </p:sp>
    </p:spTree>
    <p:extLst>
      <p:ext uri="{BB962C8B-B14F-4D97-AF65-F5344CB8AC3E}">
        <p14:creationId xmlns:p14="http://schemas.microsoft.com/office/powerpoint/2010/main" val="238140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Shape 336"/>
          <p:cNvGraphicFramePr/>
          <p:nvPr>
            <p:extLst>
              <p:ext uri="{D42A27DB-BD31-4B8C-83A1-F6EECF244321}">
                <p14:modId xmlns:p14="http://schemas.microsoft.com/office/powerpoint/2010/main" val="1021090139"/>
              </p:ext>
            </p:extLst>
          </p:nvPr>
        </p:nvGraphicFramePr>
        <p:xfrm>
          <a:off x="1125212" y="1084273"/>
          <a:ext cx="10104018" cy="1815571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90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 Scholars Young Award in honor of Zachariah Page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Craig Hawker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73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Mark Scholars Award in honor of Brent </a:t>
                      </a: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Sumerlin</a:t>
                      </a:r>
                      <a:endParaRPr lang="en-US" sz="1600" b="0" i="0" u="none" strike="noStrike" cap="non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Krzysztof Matyjaszewski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4655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Mark Scholars Senior Award in honor of Heather Maynard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Ellen Sletten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6409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Industrial Polymer Scientist Award in honor of Carl Willis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Richard </a:t>
                      </a: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Spontak</a:t>
                      </a:r>
                      <a:endParaRPr lang="en-US" sz="1600" b="0" i="0" u="none" strike="noStrike" cap="none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1491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ACS Macro Letters/Biomacromolecules/Macromolecules Young Investigator Award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Majumder, S. Lecommandoux, M. Hillmyer, S. Rowan 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99035"/>
                  </a:ext>
                </a:extLst>
              </a:tr>
            </a:tbl>
          </a:graphicData>
        </a:graphic>
      </p:graphicFrame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1981200" y="287676"/>
            <a:ext cx="8229600" cy="54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Denver – Fall 2024</a:t>
            </a:r>
            <a:endParaRPr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C1015-2745-C648-9D5B-59FF85AA1265}"/>
              </a:ext>
            </a:extLst>
          </p:cNvPr>
          <p:cNvSpPr txBox="1"/>
          <p:nvPr/>
        </p:nvSpPr>
        <p:spPr>
          <a:xfrm>
            <a:off x="1180089" y="6531111"/>
            <a:ext cx="41046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Meeting Theme: Elevating Chemistry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4486F-5BF6-4442-B174-B58974E6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760" y="5099169"/>
            <a:ext cx="818444" cy="1228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F361D-5887-05A1-D271-20840ABCBE11}"/>
              </a:ext>
            </a:extLst>
          </p:cNvPr>
          <p:cNvSpPr txBox="1"/>
          <p:nvPr/>
        </p:nvSpPr>
        <p:spPr>
          <a:xfrm>
            <a:off x="10861964" y="6338750"/>
            <a:ext cx="133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Danniebelle Haase</a:t>
            </a:r>
          </a:p>
        </p:txBody>
      </p:sp>
    </p:spTree>
    <p:extLst>
      <p:ext uri="{BB962C8B-B14F-4D97-AF65-F5344CB8AC3E}">
        <p14:creationId xmlns:p14="http://schemas.microsoft.com/office/powerpoint/2010/main" val="11983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San Diego – Spring 2025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/>
        </p:nvGraphicFramePr>
        <p:xfrm>
          <a:off x="230983" y="1514900"/>
          <a:ext cx="11730032" cy="4993331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4953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1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103">
                  <a:extLst>
                    <a:ext uri="{9D8B030D-6E8A-4147-A177-3AD203B41FA5}">
                      <a16:colId xmlns:a16="http://schemas.microsoft.com/office/drawing/2014/main" val="3448082159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 Divisions)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In-Person ½-Day Sessions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J. Wu, M. Liu, L.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Macdougall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Excellence in Polymer Graduate Research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Coltrain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J. Self, C. Ellison, T. Long, K.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Heifferon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R. Behling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Undergraduate Research in Polymer Science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S. Morgan, H. Broadhead, S.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Nazarenko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312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 S. Marvel Creative Polymer Chemistry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T. Nelson (awards committee)  &amp; awardee designee (TBD)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3439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POLY/ PMSE Award and Plenary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Hasse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J. Kalow, G. Collier, K. Mitchem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4025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Topics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G. Collier, Y. Li, F. Horkay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~8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9327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</a:t>
                      </a:r>
                      <a:r>
                        <a:rPr lang="en-US" sz="1600" b="0" i="0" u="none" strike="noStrike" cap="none" baseline="300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Symposium on Poly(2-oxazoline)s and Related Polymers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Hoogenboom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E. Benetti, R.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Becer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2024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Molecule to Material Insights in Polymer Networks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R. Klausen, A. Nelson, S. Craig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9939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Modern Approaches to Post-Polymerization Modification 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Teator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J. Brantley, R. B. Moore, B.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Sumerlin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6786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Polymers with Inorganic Materials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Z.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Qiang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D. Patton, K. Fu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46911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Chemical Recycling and Upcycling of Polymers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PMSE, CATL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T. Saito, B. Helms, M.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Dadmun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B. Long, H.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Toraman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K.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Alexopoulos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778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Modern Organic Methods in Polymer Chemistry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ORGN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J. Lamb, N. Romero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3624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Polymers for Energy and Sustainability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Letko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C. Cooper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24174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Joe DeSimone 60</a:t>
                      </a:r>
                      <a:r>
                        <a:rPr lang="en-US" sz="1600" b="0" i="0" u="none" strike="noStrike" cap="none" baseline="300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Birthday Celebration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Bortner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M. Dulay, C. Farrell, J. Perry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6955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Biomedical Technologies: Delivery and Targeting of Therapeutics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BIOT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Chollangi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S. Dutta, D. Upadhyay, W. Suh, I. Sinha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399199"/>
                  </a:ext>
                </a:extLst>
              </a:tr>
            </a:tbl>
          </a:graphicData>
        </a:graphic>
      </p:graphicFrame>
      <p:pic>
        <p:nvPicPr>
          <p:cNvPr id="6" name="Picture 5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732B2266-9570-9F39-36BF-C873B8FBC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0" t="14326" r="22982" b="41059"/>
          <a:stretch/>
        </p:blipFill>
        <p:spPr>
          <a:xfrm>
            <a:off x="0" y="-2446"/>
            <a:ext cx="991834" cy="12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50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C7D75CF59D44A84CCBA3AEE4BDD55" ma:contentTypeVersion="9" ma:contentTypeDescription="Create a new document." ma:contentTypeScope="" ma:versionID="ea0ec8f7ed9e3790f04fb46b4c9ab285">
  <xsd:schema xmlns:xsd="http://www.w3.org/2001/XMLSchema" xmlns:xs="http://www.w3.org/2001/XMLSchema" xmlns:p="http://schemas.microsoft.com/office/2006/metadata/properties" xmlns:ns2="571dbefc-0250-476e-8805-8e6cc7ec995c" xmlns:ns3="cb42e6df-be37-43c6-b099-b13a44fb71bb" targetNamespace="http://schemas.microsoft.com/office/2006/metadata/properties" ma:root="true" ma:fieldsID="35611e19c09d3d16822d2ee6a774125b" ns2:_="" ns3:_="">
    <xsd:import namespace="571dbefc-0250-476e-8805-8e6cc7ec995c"/>
    <xsd:import namespace="cb42e6df-be37-43c6-b099-b13a44fb7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dbefc-0250-476e-8805-8e6cc7ec99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2e6df-be37-43c6-b099-b13a44fb7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E930C-D1BB-4DCC-A1A5-E7284CBAD1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1dbefc-0250-476e-8805-8e6cc7ec995c"/>
    <ds:schemaRef ds:uri="cb42e6df-be37-43c6-b099-b13a44fb7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238032-1C31-47C1-9BA8-981BBE1D8E59}">
  <ds:schemaRefs>
    <ds:schemaRef ds:uri="cb42e6df-be37-43c6-b099-b13a44fb71b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71dbefc-0250-476e-8805-8e6cc7ec995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83E920-A7B3-44F8-A2CC-AC2D93C523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27190</TotalTime>
  <Words>2034</Words>
  <Application>Microsoft Office PowerPoint</Application>
  <PresentationFormat>Widescreen</PresentationFormat>
  <Paragraphs>344</Paragraphs>
  <Slides>21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Cabin</vt:lpstr>
      <vt:lpstr>Office Theme</vt:lpstr>
      <vt:lpstr>PowerPoint Presentation</vt:lpstr>
      <vt:lpstr>POLY Programming 2024 ACS Fall Meeting</vt:lpstr>
      <vt:lpstr>Overview</vt:lpstr>
      <vt:lpstr>2023 Fall &amp; Partial 2024 Review and Report Summary</vt:lpstr>
      <vt:lpstr>Contributions</vt:lpstr>
      <vt:lpstr>PowerPoint Presentation</vt:lpstr>
      <vt:lpstr>Denver – Fall 2024</vt:lpstr>
      <vt:lpstr>Denver – Fall 2024</vt:lpstr>
      <vt:lpstr>San Diego – Spring 2025</vt:lpstr>
      <vt:lpstr>San Diego – Spring 2025</vt:lpstr>
      <vt:lpstr>Washington, DC—Fall 2025</vt:lpstr>
      <vt:lpstr>PowerPoint Presentation</vt:lpstr>
      <vt:lpstr>Team Composition</vt:lpstr>
      <vt:lpstr>New/Continuing Initiatives</vt:lpstr>
      <vt:lpstr>POLY Programming Workshop</vt:lpstr>
      <vt:lpstr>Future of Meetings - 2025</vt:lpstr>
      <vt:lpstr>Future of Meetings – Features of Meetings in 2025 and Beyond</vt:lpstr>
      <vt:lpstr>Future of Meetings – Features at Fall 2024 Denver</vt:lpstr>
      <vt:lpstr>Voting Items &amp; Items for Evaluation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Programming</dc:title>
  <dc:creator>Hayley Brown</dc:creator>
  <cp:lastModifiedBy>Haase, Danniebelle (DN)</cp:lastModifiedBy>
  <cp:revision>100</cp:revision>
  <dcterms:created xsi:type="dcterms:W3CDTF">2011-04-10T14:55:25Z</dcterms:created>
  <dcterms:modified xsi:type="dcterms:W3CDTF">2024-08-18T12:12:16Z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IQPDocumentId">
    <vt:lpwstr>31744e96-03fd-4b7a-ab90-c7a623010de6</vt:lpwstr>
  </property>
  <property fmtid="{D5CDD505-2E9C-101B-9397-08002B2CF9AE}" pid="3" name="Content_Steward">
    <vt:lpwstr>Brown H u588068</vt:lpwstr>
  </property>
  <property fmtid="{D5CDD505-2E9C-101B-9397-08002B2CF9AE}" pid="4" name="Update_Footer">
    <vt:lpwstr>No</vt:lpwstr>
  </property>
  <property fmtid="{D5CDD505-2E9C-101B-9397-08002B2CF9AE}" pid="5" name="Radio_Button">
    <vt:lpwstr>RadioButton2</vt:lpwstr>
  </property>
  <property fmtid="{D5CDD505-2E9C-101B-9397-08002B2CF9AE}" pid="6" name="Information_Classification">
    <vt:lpwstr/>
  </property>
  <property fmtid="{D5CDD505-2E9C-101B-9397-08002B2CF9AE}" pid="7" name="Record_Title_ID">
    <vt:lpwstr>72</vt:lpwstr>
  </property>
  <property fmtid="{D5CDD505-2E9C-101B-9397-08002B2CF9AE}" pid="8" name="Initial_Creation_Date">
    <vt:filetime>2011-04-10T14:55:24Z</vt:filetime>
  </property>
  <property fmtid="{D5CDD505-2E9C-101B-9397-08002B2CF9AE}" pid="9" name="Retention_Period_Start_Date">
    <vt:filetime>2021-01-16T16:02:48Z</vt:filetime>
  </property>
  <property fmtid="{D5CDD505-2E9C-101B-9397-08002B2CF9AE}" pid="10" name="Last_Reviewed_Date">
    <vt:lpwstr/>
  </property>
  <property fmtid="{D5CDD505-2E9C-101B-9397-08002B2CF9AE}" pid="11" name="Retention_Review_Frequency">
    <vt:lpwstr/>
  </property>
  <property fmtid="{D5CDD505-2E9C-101B-9397-08002B2CF9AE}" pid="12" name="ContentTypeId">
    <vt:lpwstr>0x010100438C7D75CF59D44A84CCBA3AEE4BDD55</vt:lpwstr>
  </property>
  <property fmtid="{D5CDD505-2E9C-101B-9397-08002B2CF9AE}" pid="13" name="MSIP_Label_3aac0ad3-18d9-49e9-a80d-c985041778ba_Enabled">
    <vt:lpwstr>true</vt:lpwstr>
  </property>
  <property fmtid="{D5CDD505-2E9C-101B-9397-08002B2CF9AE}" pid="14" name="MSIP_Label_3aac0ad3-18d9-49e9-a80d-c985041778ba_SetDate">
    <vt:lpwstr>2024-01-25T22:44:03Z</vt:lpwstr>
  </property>
  <property fmtid="{D5CDD505-2E9C-101B-9397-08002B2CF9AE}" pid="15" name="MSIP_Label_3aac0ad3-18d9-49e9-a80d-c985041778ba_Method">
    <vt:lpwstr>Standard</vt:lpwstr>
  </property>
  <property fmtid="{D5CDD505-2E9C-101B-9397-08002B2CF9AE}" pid="16" name="MSIP_Label_3aac0ad3-18d9-49e9-a80d-c985041778ba_Name">
    <vt:lpwstr>General Business</vt:lpwstr>
  </property>
  <property fmtid="{D5CDD505-2E9C-101B-9397-08002B2CF9AE}" pid="17" name="MSIP_Label_3aac0ad3-18d9-49e9-a80d-c985041778ba_SiteId">
    <vt:lpwstr>c3e32f53-cb7f-4809-968d-1cc4ccc785fe</vt:lpwstr>
  </property>
  <property fmtid="{D5CDD505-2E9C-101B-9397-08002B2CF9AE}" pid="18" name="MSIP_Label_3aac0ad3-18d9-49e9-a80d-c985041778ba_ActionId">
    <vt:lpwstr>82361103-ff6e-42c0-8e09-a6ee9eb5179e</vt:lpwstr>
  </property>
  <property fmtid="{D5CDD505-2E9C-101B-9397-08002B2CF9AE}" pid="19" name="MSIP_Label_3aac0ad3-18d9-49e9-a80d-c985041778ba_ContentBits">
    <vt:lpwstr>2</vt:lpwstr>
  </property>
  <property fmtid="{D5CDD505-2E9C-101B-9397-08002B2CF9AE}" pid="20" name="ClassificationContentMarkingFooterLocations">
    <vt:lpwstr>Office Theme:3</vt:lpwstr>
  </property>
  <property fmtid="{D5CDD505-2E9C-101B-9397-08002B2CF9AE}" pid="21" name="ClassificationContentMarkingFooterText">
    <vt:lpwstr>General Business</vt:lpwstr>
  </property>
</Properties>
</file>