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672" r:id="rId2"/>
    <p:sldMasterId id="2147483673" r:id="rId3"/>
    <p:sldMasterId id="2147483660" r:id="rId4"/>
    <p:sldMasterId id="2147483705" r:id="rId5"/>
  </p:sldMasterIdLst>
  <p:notesMasterIdLst>
    <p:notesMasterId r:id="rId26"/>
  </p:notesMasterIdLst>
  <p:sldIdLst>
    <p:sldId id="265" r:id="rId6"/>
    <p:sldId id="323" r:id="rId7"/>
    <p:sldId id="275" r:id="rId8"/>
    <p:sldId id="318" r:id="rId9"/>
    <p:sldId id="257" r:id="rId10"/>
    <p:sldId id="293" r:id="rId11"/>
    <p:sldId id="295" r:id="rId12"/>
    <p:sldId id="258" r:id="rId13"/>
    <p:sldId id="292" r:id="rId14"/>
    <p:sldId id="272" r:id="rId15"/>
    <p:sldId id="325" r:id="rId16"/>
    <p:sldId id="324" r:id="rId17"/>
    <p:sldId id="321" r:id="rId18"/>
    <p:sldId id="310" r:id="rId19"/>
    <p:sldId id="320" r:id="rId20"/>
    <p:sldId id="294" r:id="rId21"/>
    <p:sldId id="319" r:id="rId22"/>
    <p:sldId id="326" r:id="rId23"/>
    <p:sldId id="314" r:id="rId24"/>
    <p:sldId id="32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A8"/>
    <a:srgbClr val="DFEA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660"/>
  </p:normalViewPr>
  <p:slideViewPr>
    <p:cSldViewPr snapToGrid="0">
      <p:cViewPr varScale="1">
        <p:scale>
          <a:sx n="82" d="100"/>
          <a:sy n="82" d="100"/>
        </p:scale>
        <p:origin x="44" y="112"/>
      </p:cViewPr>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G:\My%20Drive\professional%20development\POLY%20Programming\Copy%20of%20POLY%20-%20contributions%20since%20200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00810229746801"/>
          <c:y val="3.95398993529835E-2"/>
          <c:w val="0.77981376300268801"/>
          <c:h val="0.69361134854548701"/>
        </c:manualLayout>
      </c:layout>
      <c:barChart>
        <c:barDir val="col"/>
        <c:grouping val="clustered"/>
        <c:varyColors val="0"/>
        <c:ser>
          <c:idx val="1"/>
          <c:order val="1"/>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cat>
            <c:strRef>
              <c:f>Sheet1!$A$4:$A$32</c:f>
              <c:strCache>
                <c:ptCount val="29"/>
                <c:pt idx="0">
                  <c:v>New Orleans 2008</c:v>
                </c:pt>
                <c:pt idx="1">
                  <c:v>Philadelphia 2008</c:v>
                </c:pt>
                <c:pt idx="2">
                  <c:v>Salt Lake City 2009</c:v>
                </c:pt>
                <c:pt idx="3">
                  <c:v>Washington 2009</c:v>
                </c:pt>
                <c:pt idx="4">
                  <c:v>San Francisco 2010</c:v>
                </c:pt>
                <c:pt idx="5">
                  <c:v>Boston 2010</c:v>
                </c:pt>
                <c:pt idx="6">
                  <c:v>Anaheim 2011</c:v>
                </c:pt>
                <c:pt idx="7">
                  <c:v>Denver 2011</c:v>
                </c:pt>
                <c:pt idx="8">
                  <c:v>San Diego 2012</c:v>
                </c:pt>
                <c:pt idx="9">
                  <c:v>Philadelphia 2012</c:v>
                </c:pt>
                <c:pt idx="10">
                  <c:v>New Orleans 2013</c:v>
                </c:pt>
                <c:pt idx="11">
                  <c:v>Indianapolis 2013</c:v>
                </c:pt>
                <c:pt idx="12">
                  <c:v>Dallas 2014</c:v>
                </c:pt>
                <c:pt idx="13">
                  <c:v>San Francisco 2014</c:v>
                </c:pt>
                <c:pt idx="14">
                  <c:v>Denver 2015</c:v>
                </c:pt>
                <c:pt idx="15">
                  <c:v>Boston 2015</c:v>
                </c:pt>
                <c:pt idx="16">
                  <c:v>San Diego 2016</c:v>
                </c:pt>
                <c:pt idx="17">
                  <c:v>Philadelphia 2016</c:v>
                </c:pt>
                <c:pt idx="18">
                  <c:v>San Francisco 2017</c:v>
                </c:pt>
                <c:pt idx="19">
                  <c:v>Washington DC 2017</c:v>
                </c:pt>
                <c:pt idx="20">
                  <c:v>New Orleans 2018</c:v>
                </c:pt>
                <c:pt idx="21">
                  <c:v>Boston 2018</c:v>
                </c:pt>
                <c:pt idx="22">
                  <c:v>Orlando 2019</c:v>
                </c:pt>
                <c:pt idx="23">
                  <c:v>San Deigo 2019</c:v>
                </c:pt>
                <c:pt idx="24">
                  <c:v>Philadelphia 2020</c:v>
                </c:pt>
                <c:pt idx="25">
                  <c:v>San Francisco 2020</c:v>
                </c:pt>
                <c:pt idx="26">
                  <c:v>San Antonio 2021</c:v>
                </c:pt>
                <c:pt idx="27">
                  <c:v>Atlanta 2021</c:v>
                </c:pt>
                <c:pt idx="28">
                  <c:v>San Diego 2022</c:v>
                </c:pt>
              </c:strCache>
            </c:strRef>
          </c:cat>
          <c:val>
            <c:numRef>
              <c:f>Sheet1!$D$4:$D$32</c:f>
              <c:numCache>
                <c:formatCode>General</c:formatCode>
                <c:ptCount val="29"/>
                <c:pt idx="0">
                  <c:v>710</c:v>
                </c:pt>
                <c:pt idx="1">
                  <c:v>652</c:v>
                </c:pt>
                <c:pt idx="2">
                  <c:v>415</c:v>
                </c:pt>
                <c:pt idx="3">
                  <c:v>596</c:v>
                </c:pt>
                <c:pt idx="4">
                  <c:v>562</c:v>
                </c:pt>
                <c:pt idx="5">
                  <c:v>481</c:v>
                </c:pt>
                <c:pt idx="6">
                  <c:v>423</c:v>
                </c:pt>
                <c:pt idx="7">
                  <c:v>633</c:v>
                </c:pt>
                <c:pt idx="8">
                  <c:v>497</c:v>
                </c:pt>
                <c:pt idx="9">
                  <c:v>404</c:v>
                </c:pt>
                <c:pt idx="10">
                  <c:v>634</c:v>
                </c:pt>
                <c:pt idx="11">
                  <c:v>360</c:v>
                </c:pt>
                <c:pt idx="12">
                  <c:v>698</c:v>
                </c:pt>
                <c:pt idx="13">
                  <c:v>754</c:v>
                </c:pt>
                <c:pt idx="14">
                  <c:v>518</c:v>
                </c:pt>
                <c:pt idx="15">
                  <c:v>502</c:v>
                </c:pt>
                <c:pt idx="16">
                  <c:v>603</c:v>
                </c:pt>
                <c:pt idx="17">
                  <c:v>592</c:v>
                </c:pt>
                <c:pt idx="18">
                  <c:v>650</c:v>
                </c:pt>
                <c:pt idx="19">
                  <c:v>779</c:v>
                </c:pt>
                <c:pt idx="20">
                  <c:v>671</c:v>
                </c:pt>
                <c:pt idx="21">
                  <c:v>482</c:v>
                </c:pt>
                <c:pt idx="22">
                  <c:v>605</c:v>
                </c:pt>
                <c:pt idx="23">
                  <c:v>383</c:v>
                </c:pt>
                <c:pt idx="25">
                  <c:v>217</c:v>
                </c:pt>
                <c:pt idx="27">
                  <c:v>240</c:v>
                </c:pt>
                <c:pt idx="28">
                  <c:v>463</c:v>
                </c:pt>
              </c:numCache>
            </c:numRef>
          </c:val>
          <c:extLst>
            <c:ext xmlns:c16="http://schemas.microsoft.com/office/drawing/2014/chart" uri="{C3380CC4-5D6E-409C-BE32-E72D297353CC}">
              <c16:uniqueId val="{00000000-4F75-4D72-9928-44FCC28B3A27}"/>
            </c:ext>
          </c:extLst>
        </c:ser>
        <c:dLbls>
          <c:showLegendKey val="0"/>
          <c:showVal val="0"/>
          <c:showCatName val="0"/>
          <c:showSerName val="0"/>
          <c:showPercent val="0"/>
          <c:showBubbleSize val="0"/>
        </c:dLbls>
        <c:gapWidth val="355"/>
        <c:axId val="-1033546240"/>
        <c:axId val="-1025168032"/>
      </c:barChart>
      <c:lineChart>
        <c:grouping val="standard"/>
        <c:varyColors val="0"/>
        <c:ser>
          <c:idx val="0"/>
          <c:order val="0"/>
          <c:spPr>
            <a:ln w="28575" cap="rnd">
              <a:solidFill>
                <a:schemeClr val="accent1"/>
              </a:solidFill>
              <a:round/>
            </a:ln>
            <a:effectLst/>
          </c:spPr>
          <c:marker>
            <c:symbol val="none"/>
          </c:marker>
          <c:cat>
            <c:strRef>
              <c:f>Sheet1!$A$4:$A$32</c:f>
              <c:strCache>
                <c:ptCount val="29"/>
                <c:pt idx="0">
                  <c:v>New Orleans 2008</c:v>
                </c:pt>
                <c:pt idx="1">
                  <c:v>Philadelphia 2008</c:v>
                </c:pt>
                <c:pt idx="2">
                  <c:v>Salt Lake City 2009</c:v>
                </c:pt>
                <c:pt idx="3">
                  <c:v>Washington 2009</c:v>
                </c:pt>
                <c:pt idx="4">
                  <c:v>San Francisco 2010</c:v>
                </c:pt>
                <c:pt idx="5">
                  <c:v>Boston 2010</c:v>
                </c:pt>
                <c:pt idx="6">
                  <c:v>Anaheim 2011</c:v>
                </c:pt>
                <c:pt idx="7">
                  <c:v>Denver 2011</c:v>
                </c:pt>
                <c:pt idx="8">
                  <c:v>San Diego 2012</c:v>
                </c:pt>
                <c:pt idx="9">
                  <c:v>Philadelphia 2012</c:v>
                </c:pt>
                <c:pt idx="10">
                  <c:v>New Orleans 2013</c:v>
                </c:pt>
                <c:pt idx="11">
                  <c:v>Indianapolis 2013</c:v>
                </c:pt>
                <c:pt idx="12">
                  <c:v>Dallas 2014</c:v>
                </c:pt>
                <c:pt idx="13">
                  <c:v>San Francisco 2014</c:v>
                </c:pt>
                <c:pt idx="14">
                  <c:v>Denver 2015</c:v>
                </c:pt>
                <c:pt idx="15">
                  <c:v>Boston 2015</c:v>
                </c:pt>
                <c:pt idx="16">
                  <c:v>San Diego 2016</c:v>
                </c:pt>
                <c:pt idx="17">
                  <c:v>Philadelphia 2016</c:v>
                </c:pt>
                <c:pt idx="18">
                  <c:v>San Francisco 2017</c:v>
                </c:pt>
                <c:pt idx="19">
                  <c:v>Washington DC 2017</c:v>
                </c:pt>
                <c:pt idx="20">
                  <c:v>New Orleans 2018</c:v>
                </c:pt>
                <c:pt idx="21">
                  <c:v>Boston 2018</c:v>
                </c:pt>
                <c:pt idx="22">
                  <c:v>Orlando 2019</c:v>
                </c:pt>
                <c:pt idx="23">
                  <c:v>San Deigo 2019</c:v>
                </c:pt>
                <c:pt idx="24">
                  <c:v>Philadelphia 2020</c:v>
                </c:pt>
                <c:pt idx="25">
                  <c:v>San Francisco 2020</c:v>
                </c:pt>
                <c:pt idx="26">
                  <c:v>San Antonio 2021</c:v>
                </c:pt>
                <c:pt idx="27">
                  <c:v>Atlanta 2021</c:v>
                </c:pt>
                <c:pt idx="28">
                  <c:v>San Diego 2022</c:v>
                </c:pt>
              </c:strCache>
            </c:strRef>
          </c:cat>
          <c:val>
            <c:numRef>
              <c:f>Sheet1!$E$4:$E$32</c:f>
              <c:numCache>
                <c:formatCode>General</c:formatCode>
                <c:ptCount val="29"/>
                <c:pt idx="0">
                  <c:v>13795</c:v>
                </c:pt>
                <c:pt idx="1">
                  <c:v>13997</c:v>
                </c:pt>
                <c:pt idx="2">
                  <c:v>10606</c:v>
                </c:pt>
                <c:pt idx="3">
                  <c:v>14193</c:v>
                </c:pt>
                <c:pt idx="4">
                  <c:v>18067</c:v>
                </c:pt>
                <c:pt idx="5">
                  <c:v>14072</c:v>
                </c:pt>
                <c:pt idx="6">
                  <c:v>14022</c:v>
                </c:pt>
                <c:pt idx="7">
                  <c:v>10453</c:v>
                </c:pt>
                <c:pt idx="8">
                  <c:v>16756</c:v>
                </c:pt>
                <c:pt idx="9">
                  <c:v>13228</c:v>
                </c:pt>
                <c:pt idx="10">
                  <c:v>15473</c:v>
                </c:pt>
                <c:pt idx="11">
                  <c:v>10803</c:v>
                </c:pt>
                <c:pt idx="12">
                  <c:v>13498</c:v>
                </c:pt>
                <c:pt idx="13">
                  <c:v>15774</c:v>
                </c:pt>
                <c:pt idx="14">
                  <c:v>13958</c:v>
                </c:pt>
                <c:pt idx="15" formatCode="#,##0">
                  <c:v>13928</c:v>
                </c:pt>
                <c:pt idx="16" formatCode="#,##0">
                  <c:v>16310</c:v>
                </c:pt>
                <c:pt idx="17" formatCode="#,##0">
                  <c:v>12989</c:v>
                </c:pt>
                <c:pt idx="18" formatCode="#,##0">
                  <c:v>18917</c:v>
                </c:pt>
                <c:pt idx="19" formatCode="#,##0">
                  <c:v>12944</c:v>
                </c:pt>
                <c:pt idx="20" formatCode="#,##0">
                  <c:v>16752</c:v>
                </c:pt>
                <c:pt idx="22" formatCode="#,##0">
                  <c:v>15754</c:v>
                </c:pt>
                <c:pt idx="27">
                  <c:v>6139</c:v>
                </c:pt>
              </c:numCache>
            </c:numRef>
          </c:val>
          <c:smooth val="0"/>
          <c:extLst>
            <c:ext xmlns:c16="http://schemas.microsoft.com/office/drawing/2014/chart" uri="{C3380CC4-5D6E-409C-BE32-E72D297353CC}">
              <c16:uniqueId val="{00000001-4F75-4D72-9928-44FCC28B3A27}"/>
            </c:ext>
          </c:extLst>
        </c:ser>
        <c:dLbls>
          <c:showLegendKey val="0"/>
          <c:showVal val="0"/>
          <c:showCatName val="0"/>
          <c:showSerName val="0"/>
          <c:showPercent val="0"/>
          <c:showBubbleSize val="0"/>
        </c:dLbls>
        <c:marker val="1"/>
        <c:smooth val="0"/>
        <c:axId val="-1025181120"/>
        <c:axId val="-1025176560"/>
      </c:lineChart>
      <c:catAx>
        <c:axId val="-1025181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5176560"/>
        <c:crosses val="autoZero"/>
        <c:auto val="1"/>
        <c:lblAlgn val="ctr"/>
        <c:lblOffset val="100"/>
        <c:noMultiLvlLbl val="0"/>
      </c:catAx>
      <c:valAx>
        <c:axId val="-1025176560"/>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title>
          <c:tx>
            <c:rich>
              <a:bodyPr rot="-5400000" spcFirstLastPara="1" vertOverflow="ellipsis" vert="horz" wrap="square" anchor="ctr" anchorCtr="1"/>
              <a:lstStyle/>
              <a:p>
                <a:pPr>
                  <a:defRPr sz="1800" b="0" i="0" u="none" strike="noStrike" kern="1200" cap="all" baseline="0">
                    <a:solidFill>
                      <a:srgbClr val="4F81BD"/>
                    </a:solidFill>
                    <a:latin typeface="+mn-lt"/>
                    <a:ea typeface="+mn-ea"/>
                    <a:cs typeface="+mn-cs"/>
                  </a:defRPr>
                </a:pPr>
                <a:r>
                  <a:rPr lang="en-US" sz="1800">
                    <a:solidFill>
                      <a:srgbClr val="4F81BD"/>
                    </a:solidFill>
                  </a:rPr>
                  <a:t>Total</a:t>
                </a:r>
                <a:r>
                  <a:rPr lang="en-US" sz="1800" baseline="0">
                    <a:solidFill>
                      <a:srgbClr val="4F81BD"/>
                    </a:solidFill>
                  </a:rPr>
                  <a:t> ACS Attendance</a:t>
                </a:r>
                <a:endParaRPr lang="en-US" sz="1800">
                  <a:solidFill>
                    <a:srgbClr val="4F81BD"/>
                  </a:solidFill>
                </a:endParaRPr>
              </a:p>
            </c:rich>
          </c:tx>
          <c:layout>
            <c:manualLayout>
              <c:xMode val="edge"/>
              <c:yMode val="edge"/>
              <c:x val="1.8246587691744299E-2"/>
              <c:y val="0.15848887997884301"/>
            </c:manualLayout>
          </c:layout>
          <c:overlay val="0"/>
          <c:spPr>
            <a:noFill/>
            <a:ln>
              <a:noFill/>
            </a:ln>
            <a:effectLst/>
          </c:spPr>
          <c:txPr>
            <a:bodyPr rot="-5400000" spcFirstLastPara="1" vertOverflow="ellipsis" vert="horz" wrap="square" anchor="ctr" anchorCtr="1"/>
            <a:lstStyle/>
            <a:p>
              <a:pPr>
                <a:defRPr sz="1800" b="0" i="0" u="none" strike="noStrike" kern="1200" cap="all" baseline="0">
                  <a:solidFill>
                    <a:srgbClr val="4F81BD"/>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5181120"/>
        <c:crosses val="autoZero"/>
        <c:crossBetween val="between"/>
      </c:valAx>
      <c:valAx>
        <c:axId val="-1025168032"/>
        <c:scaling>
          <c:orientation val="minMax"/>
        </c:scaling>
        <c:delete val="0"/>
        <c:axPos val="r"/>
        <c:title>
          <c:tx>
            <c:rich>
              <a:bodyPr rot="5400000" spcFirstLastPara="1" vertOverflow="ellipsis" wrap="square" anchor="ctr" anchorCtr="1"/>
              <a:lstStyle/>
              <a:p>
                <a:pPr>
                  <a:defRPr sz="1800" b="0" i="0" u="none" strike="noStrike" kern="1200" cap="all" baseline="0">
                    <a:solidFill>
                      <a:srgbClr val="C45C5A"/>
                    </a:solidFill>
                    <a:latin typeface="+mn-lt"/>
                    <a:ea typeface="+mn-ea"/>
                    <a:cs typeface="+mn-cs"/>
                  </a:defRPr>
                </a:pPr>
                <a:r>
                  <a:rPr lang="en-US" sz="1800">
                    <a:solidFill>
                      <a:srgbClr val="C45C5A"/>
                    </a:solidFill>
                  </a:rPr>
                  <a:t>POLY</a:t>
                </a:r>
                <a:r>
                  <a:rPr lang="en-US" sz="1800" baseline="0">
                    <a:solidFill>
                      <a:srgbClr val="C45C5A"/>
                    </a:solidFill>
                  </a:rPr>
                  <a:t> COntributions</a:t>
                </a:r>
                <a:endParaRPr lang="en-US" sz="1800">
                  <a:solidFill>
                    <a:srgbClr val="C45C5A"/>
                  </a:solidFill>
                </a:endParaRPr>
              </a:p>
            </c:rich>
          </c:tx>
          <c:overlay val="0"/>
          <c:spPr>
            <a:noFill/>
            <a:ln>
              <a:noFill/>
            </a:ln>
            <a:effectLst/>
          </c:spPr>
          <c:txPr>
            <a:bodyPr rot="5400000" spcFirstLastPara="1" vertOverflow="ellipsis" wrap="square" anchor="ctr" anchorCtr="1"/>
            <a:lstStyle/>
            <a:p>
              <a:pPr>
                <a:defRPr sz="1800" b="0" i="0" u="none" strike="noStrike" kern="1200" cap="all" baseline="0">
                  <a:solidFill>
                    <a:srgbClr val="C45C5A"/>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3546240"/>
        <c:crosses val="max"/>
        <c:crossBetween val="between"/>
      </c:valAx>
      <c:catAx>
        <c:axId val="-1033546240"/>
        <c:scaling>
          <c:orientation val="minMax"/>
        </c:scaling>
        <c:delete val="1"/>
        <c:axPos val="b"/>
        <c:numFmt formatCode="General" sourceLinked="1"/>
        <c:majorTickMark val="out"/>
        <c:minorTickMark val="none"/>
        <c:tickLblPos val="nextTo"/>
        <c:crossAx val="-1025168032"/>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5C2A2-1D0F-41F0-A530-15B6829C13BF}" type="datetimeFigureOut">
              <a:rPr lang="en-US" smtClean="0"/>
              <a:t>8/20/2022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EB003-C5D7-4130-9FDD-4CABB448C5AD}" type="slidenum">
              <a:rPr lang="en-US" smtClean="0"/>
              <a:t>‹#›</a:t>
            </a:fld>
            <a:endParaRPr lang="en-US"/>
          </a:p>
        </p:txBody>
      </p:sp>
    </p:spTree>
    <p:extLst>
      <p:ext uri="{BB962C8B-B14F-4D97-AF65-F5344CB8AC3E}">
        <p14:creationId xmlns:p14="http://schemas.microsoft.com/office/powerpoint/2010/main" val="4230871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0481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701675" y="4387850"/>
            <a:ext cx="5608638" cy="4156075"/>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r>
              <a:rPr lang="en-US" dirty="0"/>
              <a:t>The synthetic polymer community is beginning to harness the power of data with high-throughput experimentation to develop next generation materials. In this symposium, we aim to bring together computation and experimental experts to discuss how data science can be used to unlock unique material properties for a variety of applications.</a:t>
            </a:r>
          </a:p>
          <a:p>
            <a:pPr marL="0" lvl="0" indent="0">
              <a:spcBef>
                <a:spcPts val="360"/>
              </a:spcBef>
              <a:spcAft>
                <a:spcPts val="0"/>
              </a:spcAft>
              <a:buNone/>
            </a:pPr>
            <a:endParaRPr lang="en-US" dirty="0"/>
          </a:p>
          <a:p>
            <a:pPr marL="0" lvl="0" indent="0">
              <a:spcBef>
                <a:spcPts val="360"/>
              </a:spcBef>
              <a:spcAft>
                <a:spcPts val="0"/>
              </a:spcAft>
              <a:buNone/>
            </a:pPr>
            <a:endParaRPr lang="en-US" dirty="0"/>
          </a:p>
          <a:p>
            <a:pPr marL="0" lvl="0" indent="0">
              <a:spcBef>
                <a:spcPts val="360"/>
              </a:spcBef>
              <a:spcAft>
                <a:spcPts val="0"/>
              </a:spcAft>
              <a:buNone/>
            </a:pPr>
            <a:r>
              <a:rPr lang="en-US" dirty="0"/>
              <a:t>What is the pipeline coming in for future meetings?  </a:t>
            </a:r>
          </a:p>
          <a:p>
            <a:pPr marL="0" lvl="0" indent="0">
              <a:spcBef>
                <a:spcPts val="360"/>
              </a:spcBef>
              <a:spcAft>
                <a:spcPts val="0"/>
              </a:spcAft>
              <a:buNone/>
            </a:pPr>
            <a:endParaRPr lang="en-US" dirty="0"/>
          </a:p>
          <a:p>
            <a:pPr marL="0" lvl="0" indent="0">
              <a:spcBef>
                <a:spcPts val="360"/>
              </a:spcBef>
              <a:spcAft>
                <a:spcPts val="0"/>
              </a:spcAft>
              <a:buNone/>
            </a:pPr>
            <a:r>
              <a:rPr lang="en-US" dirty="0"/>
              <a:t>Plenary Speaker – Deadline by Fall 2022 to have in abstracts by the time MAPS closes</a:t>
            </a:r>
          </a:p>
          <a:p>
            <a:pPr marL="0" lvl="0" indent="0">
              <a:spcBef>
                <a:spcPts val="360"/>
              </a:spcBef>
              <a:spcAft>
                <a:spcPts val="0"/>
              </a:spcAft>
              <a:buNone/>
            </a:pPr>
            <a:endParaRPr lang="en-US" dirty="0"/>
          </a:p>
          <a:p>
            <a:pPr marL="0" lvl="0" indent="0">
              <a:spcBef>
                <a:spcPts val="360"/>
              </a:spcBef>
              <a:spcAft>
                <a:spcPts val="0"/>
              </a:spcAft>
              <a:buNone/>
            </a:pPr>
            <a:r>
              <a:rPr lang="en-US" sz="1800" i="0" dirty="0">
                <a:effectLst/>
                <a:latin typeface="Arial" panose="020B0604020202020204" pitchFamily="34" charset="0"/>
              </a:rPr>
              <a:t>Our symposium titled “Large Polymers the Size of Small Polymers” is a comical description of polymer topologies that result in large macromolecules occupying small hydrodynamic volumes. We expect symposium participants will detail cutting edge synthetic strategies to achieve these unique topologies, as well as the characterization methods and physical properties. Discussion about the challenges of synthesis and characterization and the potential applications of these materials is expected.</a:t>
            </a:r>
            <a:endParaRPr lang="en-US" dirty="0"/>
          </a:p>
          <a:p>
            <a:pPr marL="0" lvl="0" indent="0">
              <a:spcBef>
                <a:spcPts val="360"/>
              </a:spcBef>
              <a:spcAft>
                <a:spcPts val="0"/>
              </a:spcAft>
              <a:buNone/>
            </a:pPr>
            <a:endParaRPr lang="en-US" dirty="0"/>
          </a:p>
          <a:p>
            <a:pPr marL="0" lvl="0" indent="0">
              <a:spcBef>
                <a:spcPts val="360"/>
              </a:spcBef>
              <a:spcAft>
                <a:spcPts val="0"/>
              </a:spcAft>
              <a:buNone/>
            </a:pPr>
            <a:endParaRPr dirty="0"/>
          </a:p>
        </p:txBody>
      </p:sp>
      <p:sp>
        <p:nvSpPr>
          <p:cNvPr id="333" name="Shape 333"/>
          <p:cNvSpPr>
            <a:spLocks noGrp="1" noRot="1" noChangeAspect="1"/>
          </p:cNvSpPr>
          <p:nvPr>
            <p:ph type="sldImg" idx="2"/>
          </p:nvPr>
        </p:nvSpPr>
        <p:spPr>
          <a:xfrm>
            <a:off x="427038" y="692150"/>
            <a:ext cx="6157912"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8620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3025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FEB003-C5D7-4130-9FDD-4CABB448C5AD}" type="slidenum">
              <a:rPr lang="en-US" smtClean="0"/>
              <a:t>17</a:t>
            </a:fld>
            <a:endParaRPr lang="en-US"/>
          </a:p>
        </p:txBody>
      </p:sp>
    </p:spTree>
    <p:extLst>
      <p:ext uri="{BB962C8B-B14F-4D97-AF65-F5344CB8AC3E}">
        <p14:creationId xmlns:p14="http://schemas.microsoft.com/office/powerpoint/2010/main" val="3081300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0000FF"/>
                </a:solidFill>
              </a:rPr>
              <a:t>honorees for initial with member stakeholders</a:t>
            </a:r>
          </a:p>
          <a:p>
            <a:r>
              <a:rPr lang="en-US" sz="1200" dirty="0">
                <a:solidFill>
                  <a:srgbClr val="0000FF"/>
                </a:solidFill>
              </a:rPr>
              <a:t>and building rapport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0000FF"/>
                </a:solidFill>
              </a:rPr>
              <a:t>to represent the perspective and needs of our membership</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bin"/>
                <a:ea typeface="Cabin"/>
                <a:cs typeface="Cabin"/>
                <a:sym typeface="Cabin"/>
              </a:rPr>
              <a:t>19</a:t>
            </a:fld>
            <a:endParaRPr lang="en-US" sz="1200" b="0" i="0" u="none" strike="noStrike" cap="none" dirty="0">
              <a:solidFill>
                <a:schemeClr val="dk1"/>
              </a:solidFill>
              <a:latin typeface="Cabin"/>
              <a:ea typeface="Cabin"/>
              <a:cs typeface="Cabin"/>
              <a:sym typeface="Cabin"/>
            </a:endParaRPr>
          </a:p>
        </p:txBody>
      </p:sp>
    </p:spTree>
    <p:extLst>
      <p:ext uri="{BB962C8B-B14F-4D97-AF65-F5344CB8AC3E}">
        <p14:creationId xmlns:p14="http://schemas.microsoft.com/office/powerpoint/2010/main" val="3192610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FEB003-C5D7-4130-9FDD-4CABB448C5AD}" type="slidenum">
              <a:rPr lang="en-US" smtClean="0"/>
              <a:t>20</a:t>
            </a:fld>
            <a:endParaRPr lang="en-US"/>
          </a:p>
        </p:txBody>
      </p:sp>
    </p:spTree>
    <p:extLst>
      <p:ext uri="{BB962C8B-B14F-4D97-AF65-F5344CB8AC3E}">
        <p14:creationId xmlns:p14="http://schemas.microsoft.com/office/powerpoint/2010/main" val="356228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901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txBox="1">
            <a:spLocks noGrp="1"/>
          </p:cNvSpPr>
          <p:nvPr>
            <p:ph type="body" idx="1"/>
          </p:nvPr>
        </p:nvSpPr>
        <p:spPr>
          <a:xfrm>
            <a:off x="701675" y="4387850"/>
            <a:ext cx="5608638" cy="4156075"/>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dirty="0"/>
          </a:p>
        </p:txBody>
      </p:sp>
      <p:sp>
        <p:nvSpPr>
          <p:cNvPr id="415" name="Shape 415"/>
          <p:cNvSpPr>
            <a:spLocks noGrp="1" noRot="1" noChangeAspect="1"/>
          </p:cNvSpPr>
          <p:nvPr>
            <p:ph type="sldImg" idx="2"/>
          </p:nvPr>
        </p:nvSpPr>
        <p:spPr>
          <a:xfrm>
            <a:off x="427038" y="692150"/>
            <a:ext cx="6157912"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0347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3185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normAutofit fontScale="85000" lnSpcReduction="20000"/>
          </a:bodyPr>
          <a:lstStyle/>
          <a:p>
            <a:r>
              <a:rPr lang="en-US" sz="3200" dirty="0"/>
              <a:t>(</a:t>
            </a:r>
            <a:r>
              <a:rPr lang="en-US" sz="3200" b="1" dirty="0"/>
              <a:t>###</a:t>
            </a:r>
            <a:r>
              <a:rPr lang="en-US" sz="3200" dirty="0"/>
              <a:t> % of total)</a:t>
            </a:r>
          </a:p>
          <a:p>
            <a:pPr marL="0" marR="0">
              <a:spcBef>
                <a:spcPts val="0"/>
              </a:spcBef>
              <a:spcAft>
                <a:spcPts val="0"/>
              </a:spcAft>
            </a:pPr>
            <a:endPar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Presentation numbers will not affect the amount directly. The allocation formula for 2020 (sent in 2021) was calculated by  using average data pre pandemic. The ACS Board also supplemented it by an extra  amount but just for last year. The new allocation formula for 2021 (will be sent April),passed by Council, does not rely on presentation numbers or self reported oral session attendance. </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meeting portion of the formula is based on division member registrations at the spring and fall meetings.  This is something that can be objectively and reliably counted even with the  changing and mixed virtual and in person  posters and presentations we have now at meetings.  The important new factor for divisions during this period is to attract division members to the meetings (virtual or in person registration) with programming and sign up new division members attending the national meetings. This will exist until DAC proposes a new formula to Council. Kevin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300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701675" y="4387850"/>
            <a:ext cx="5608638" cy="4156075"/>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dirty="0"/>
          </a:p>
        </p:txBody>
      </p:sp>
      <p:sp>
        <p:nvSpPr>
          <p:cNvPr id="426" name="Shape 426"/>
          <p:cNvSpPr>
            <a:spLocks noGrp="1" noRot="1" noChangeAspect="1"/>
          </p:cNvSpPr>
          <p:nvPr>
            <p:ph type="sldImg" idx="2"/>
          </p:nvPr>
        </p:nvSpPr>
        <p:spPr>
          <a:xfrm>
            <a:off x="427038" y="692150"/>
            <a:ext cx="6157912"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9666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9018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701675" y="4387850"/>
            <a:ext cx="5608638" cy="4156075"/>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dirty="0"/>
          </a:p>
        </p:txBody>
      </p:sp>
      <p:sp>
        <p:nvSpPr>
          <p:cNvPr id="333" name="Shape 333"/>
          <p:cNvSpPr>
            <a:spLocks noGrp="1" noRot="1" noChangeAspect="1"/>
          </p:cNvSpPr>
          <p:nvPr>
            <p:ph type="sldImg" idx="2"/>
          </p:nvPr>
        </p:nvSpPr>
        <p:spPr>
          <a:xfrm>
            <a:off x="427038" y="692150"/>
            <a:ext cx="6157912"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7652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701675" y="4387850"/>
            <a:ext cx="5608638" cy="4156075"/>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r>
              <a:rPr lang="en-US" dirty="0"/>
              <a:t>Not too many repeats</a:t>
            </a:r>
          </a:p>
          <a:p>
            <a:pPr marL="0" lvl="0" indent="0">
              <a:spcBef>
                <a:spcPts val="360"/>
              </a:spcBef>
              <a:spcAft>
                <a:spcPts val="0"/>
              </a:spcAft>
              <a:buNone/>
            </a:pPr>
            <a:endParaRPr lang="en-US" dirty="0"/>
          </a:p>
          <a:p>
            <a:pPr marL="0" lvl="0" indent="0">
              <a:spcBef>
                <a:spcPts val="360"/>
              </a:spcBef>
              <a:spcAft>
                <a:spcPts val="0"/>
              </a:spcAft>
              <a:buNone/>
            </a:pPr>
            <a:r>
              <a:rPr lang="en-US" dirty="0"/>
              <a:t>What is the pipeline coming in for future meetings?  </a:t>
            </a:r>
          </a:p>
          <a:p>
            <a:pPr marL="0" lvl="0" indent="0">
              <a:spcBef>
                <a:spcPts val="360"/>
              </a:spcBef>
              <a:spcAft>
                <a:spcPts val="0"/>
              </a:spcAft>
              <a:buNone/>
            </a:pPr>
            <a:endParaRPr lang="en-US" dirty="0"/>
          </a:p>
          <a:p>
            <a:pPr marL="0" lvl="0" indent="0">
              <a:spcBef>
                <a:spcPts val="360"/>
              </a:spcBef>
              <a:spcAft>
                <a:spcPts val="0"/>
              </a:spcAft>
              <a:buNone/>
            </a:pPr>
            <a:r>
              <a:rPr lang="en-US" dirty="0"/>
              <a:t>Plenary Speaker – Deadline by Fall 2022 to have in abstracts by the time MAPS closes</a:t>
            </a:r>
          </a:p>
          <a:p>
            <a:pPr marL="0" lvl="0" indent="0">
              <a:spcBef>
                <a:spcPts val="360"/>
              </a:spcBef>
              <a:spcAft>
                <a:spcPts val="0"/>
              </a:spcAft>
              <a:buNone/>
            </a:pPr>
            <a:endParaRPr lang="en-US" dirty="0"/>
          </a:p>
          <a:p>
            <a:pPr marL="0" lvl="0" indent="0">
              <a:spcBef>
                <a:spcPts val="360"/>
              </a:spcBef>
              <a:spcAft>
                <a:spcPts val="0"/>
              </a:spcAft>
              <a:buNone/>
            </a:pPr>
            <a:r>
              <a:rPr lang="en-US" sz="1800" i="0" dirty="0">
                <a:effectLst/>
                <a:latin typeface="Arial" panose="020B0604020202020204" pitchFamily="34" charset="0"/>
              </a:rPr>
              <a:t>Our symposium titled “Large Polymers the Size of Small Polymers” is a comical description of polymer topologies that result in large macromolecules occupying small hydrodynamic volumes. We expect symposium participants will detail cutting edge synthetic strategies to achieve these unique topologies, as well as the characterization methods and physical properties. Discussion about the challenges of synthesis and characterization and the potential applications of these materials is expected.</a:t>
            </a:r>
            <a:endParaRPr lang="en-US" dirty="0"/>
          </a:p>
          <a:p>
            <a:pPr marL="0" lvl="0" indent="0">
              <a:spcBef>
                <a:spcPts val="360"/>
              </a:spcBef>
              <a:spcAft>
                <a:spcPts val="0"/>
              </a:spcAft>
              <a:buNone/>
            </a:pPr>
            <a:endParaRPr lang="en-US" dirty="0"/>
          </a:p>
          <a:p>
            <a:pPr marL="0" lvl="0" indent="0">
              <a:spcBef>
                <a:spcPts val="360"/>
              </a:spcBef>
              <a:spcAft>
                <a:spcPts val="0"/>
              </a:spcAft>
              <a:buNone/>
            </a:pPr>
            <a:endParaRPr dirty="0"/>
          </a:p>
        </p:txBody>
      </p:sp>
      <p:sp>
        <p:nvSpPr>
          <p:cNvPr id="333" name="Shape 333"/>
          <p:cNvSpPr>
            <a:spLocks noGrp="1" noRot="1" noChangeAspect="1"/>
          </p:cNvSpPr>
          <p:nvPr>
            <p:ph type="sldImg" idx="2"/>
          </p:nvPr>
        </p:nvSpPr>
        <p:spPr>
          <a:xfrm>
            <a:off x="427038" y="692150"/>
            <a:ext cx="6157912"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680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319EAA8-C691-45C7-8D31-ED49C6378901}"/>
              </a:ext>
            </a:extLst>
          </p:cNvPr>
          <p:cNvSpPr>
            <a:spLocks noGrp="1"/>
          </p:cNvSpPr>
          <p:nvPr>
            <p:ph type="body" sz="quarter" idx="10" hasCustomPrompt="1"/>
          </p:nvPr>
        </p:nvSpPr>
        <p:spPr>
          <a:xfrm>
            <a:off x="2264228" y="2083481"/>
            <a:ext cx="6473371" cy="869950"/>
          </a:xfrm>
          <a:prstGeom prst="rect">
            <a:avLst/>
          </a:prstGeom>
        </p:spPr>
        <p:txBody>
          <a:bodyPr/>
          <a:lstStyle>
            <a:lvl1pPr marL="0" indent="0" algn="ctr">
              <a:buNone/>
              <a:defRPr sz="4800" b="1">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dirty="0"/>
              <a:t>TITLE</a:t>
            </a:r>
          </a:p>
        </p:txBody>
      </p:sp>
      <p:sp>
        <p:nvSpPr>
          <p:cNvPr id="9" name="Text Placeholder 7">
            <a:extLst>
              <a:ext uri="{FF2B5EF4-FFF2-40B4-BE49-F238E27FC236}">
                <a16:creationId xmlns:a16="http://schemas.microsoft.com/office/drawing/2014/main" id="{CF3BEFBD-236F-4981-82B8-9EEEC003C918}"/>
              </a:ext>
            </a:extLst>
          </p:cNvPr>
          <p:cNvSpPr>
            <a:spLocks noGrp="1"/>
          </p:cNvSpPr>
          <p:nvPr>
            <p:ph type="body" sz="quarter" idx="11" hasCustomPrompt="1"/>
          </p:nvPr>
        </p:nvSpPr>
        <p:spPr>
          <a:xfrm>
            <a:off x="2264228" y="2994025"/>
            <a:ext cx="6473371" cy="641804"/>
          </a:xfrm>
          <a:prstGeom prst="rect">
            <a:avLst/>
          </a:prstGeom>
        </p:spPr>
        <p:txBody>
          <a:bodyPr/>
          <a:lstStyle>
            <a:lvl1pPr marL="0" indent="0" algn="ctr">
              <a:buNone/>
              <a:defRPr sz="3200" b="0">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dirty="0"/>
              <a:t>Name</a:t>
            </a:r>
          </a:p>
        </p:txBody>
      </p:sp>
      <p:sp>
        <p:nvSpPr>
          <p:cNvPr id="10" name="Text Placeholder 7">
            <a:extLst>
              <a:ext uri="{FF2B5EF4-FFF2-40B4-BE49-F238E27FC236}">
                <a16:creationId xmlns:a16="http://schemas.microsoft.com/office/drawing/2014/main" id="{F126E0AB-CA4E-40E8-8C7C-8E57A6026D2D}"/>
              </a:ext>
            </a:extLst>
          </p:cNvPr>
          <p:cNvSpPr>
            <a:spLocks noGrp="1"/>
          </p:cNvSpPr>
          <p:nvPr>
            <p:ph type="body" sz="quarter" idx="12" hasCustomPrompt="1"/>
          </p:nvPr>
        </p:nvSpPr>
        <p:spPr>
          <a:xfrm>
            <a:off x="2264228" y="3676423"/>
            <a:ext cx="6473371" cy="641804"/>
          </a:xfrm>
          <a:prstGeom prst="rect">
            <a:avLst/>
          </a:prstGeom>
        </p:spPr>
        <p:txBody>
          <a:bodyPr/>
          <a:lstStyle>
            <a:lvl1pPr marL="0" indent="0" algn="ctr">
              <a:buNone/>
              <a:defRPr sz="3200" b="0">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dirty="0"/>
              <a:t>Paper ID</a:t>
            </a:r>
          </a:p>
        </p:txBody>
      </p:sp>
      <p:sp>
        <p:nvSpPr>
          <p:cNvPr id="11" name="Text Placeholder 7">
            <a:extLst>
              <a:ext uri="{FF2B5EF4-FFF2-40B4-BE49-F238E27FC236}">
                <a16:creationId xmlns:a16="http://schemas.microsoft.com/office/drawing/2014/main" id="{38FCC5ED-F80F-4AE1-B118-649702675DF2}"/>
              </a:ext>
            </a:extLst>
          </p:cNvPr>
          <p:cNvSpPr>
            <a:spLocks noGrp="1"/>
          </p:cNvSpPr>
          <p:nvPr>
            <p:ph type="body" sz="quarter" idx="13" hasCustomPrompt="1"/>
          </p:nvPr>
        </p:nvSpPr>
        <p:spPr>
          <a:xfrm>
            <a:off x="2264228" y="4358821"/>
            <a:ext cx="6473371" cy="641804"/>
          </a:xfrm>
          <a:prstGeom prst="rect">
            <a:avLst/>
          </a:prstGeom>
        </p:spPr>
        <p:txBody>
          <a:bodyPr/>
          <a:lstStyle>
            <a:lvl1pPr marL="0" indent="0" algn="ctr">
              <a:buNone/>
              <a:defRPr sz="3200" b="0">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dirty="0"/>
              <a:t>Email </a:t>
            </a:r>
          </a:p>
        </p:txBody>
      </p:sp>
    </p:spTree>
    <p:extLst>
      <p:ext uri="{BB962C8B-B14F-4D97-AF65-F5344CB8AC3E}">
        <p14:creationId xmlns:p14="http://schemas.microsoft.com/office/powerpoint/2010/main" val="2272493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20643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8/20/2022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66161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8/20/2022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55381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8/20/2022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00337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8/20/2022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15279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22423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86032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07202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07921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F2BCAB2-87E2-4C65-8875-6FDDC96854CC}"/>
              </a:ext>
            </a:extLst>
          </p:cNvPr>
          <p:cNvSpPr>
            <a:spLocks noGrp="1"/>
          </p:cNvSpPr>
          <p:nvPr>
            <p:ph type="body" sz="quarter" idx="10" hasCustomPrompt="1"/>
          </p:nvPr>
        </p:nvSpPr>
        <p:spPr>
          <a:xfrm>
            <a:off x="674690" y="544514"/>
            <a:ext cx="10625137" cy="703716"/>
          </a:xfrm>
          <a:prstGeom prst="rect">
            <a:avLst/>
          </a:prstGeom>
        </p:spPr>
        <p:txBody>
          <a:bodyPr/>
          <a:lstStyle>
            <a:lvl1pPr marL="0" indent="0">
              <a:buNone/>
              <a:defRPr b="1">
                <a:latin typeface="Arial" panose="020B0604020202020204" pitchFamily="34" charset="0"/>
                <a:cs typeface="Arial" panose="020B0604020202020204" pitchFamily="34" charset="0"/>
              </a:defRPr>
            </a:lvl1pPr>
          </a:lstStyle>
          <a:p>
            <a:pPr lvl="0"/>
            <a:r>
              <a:rPr lang="en-US" dirty="0"/>
              <a:t>TITLE</a:t>
            </a:r>
          </a:p>
        </p:txBody>
      </p:sp>
      <p:sp>
        <p:nvSpPr>
          <p:cNvPr id="13" name="Text Placeholder 11">
            <a:extLst>
              <a:ext uri="{FF2B5EF4-FFF2-40B4-BE49-F238E27FC236}">
                <a16:creationId xmlns:a16="http://schemas.microsoft.com/office/drawing/2014/main" id="{E3654919-311D-422D-BE90-E4E396AACD49}"/>
              </a:ext>
            </a:extLst>
          </p:cNvPr>
          <p:cNvSpPr>
            <a:spLocks noGrp="1"/>
          </p:cNvSpPr>
          <p:nvPr>
            <p:ph type="body" sz="quarter" idx="11" hasCustomPrompt="1"/>
          </p:nvPr>
        </p:nvSpPr>
        <p:spPr>
          <a:xfrm>
            <a:off x="674690" y="1367972"/>
            <a:ext cx="10625137" cy="4122056"/>
          </a:xfrm>
          <a:prstGeom prst="rect">
            <a:avLst/>
          </a:prstGeom>
        </p:spPr>
        <p:txBody>
          <a:bodyPr/>
          <a:lstStyle>
            <a:lvl1pPr marL="0" indent="0">
              <a:buNone/>
              <a:defRPr sz="2000" b="0">
                <a:latin typeface="Arial" panose="020B0604020202020204" pitchFamily="34" charset="0"/>
                <a:cs typeface="Arial" panose="020B0604020202020204" pitchFamily="34" charset="0"/>
              </a:defRPr>
            </a:lvl1pPr>
          </a:lstStyle>
          <a:p>
            <a:pPr lvl="0"/>
            <a:r>
              <a:rPr lang="en-US" dirty="0"/>
              <a:t>Insert text</a:t>
            </a:r>
          </a:p>
        </p:txBody>
      </p:sp>
    </p:spTree>
    <p:extLst>
      <p:ext uri="{BB962C8B-B14F-4D97-AF65-F5344CB8AC3E}">
        <p14:creationId xmlns:p14="http://schemas.microsoft.com/office/powerpoint/2010/main" val="1496026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F2BCAB2-87E2-4C65-8875-6FDDC96854CC}"/>
              </a:ext>
            </a:extLst>
          </p:cNvPr>
          <p:cNvSpPr>
            <a:spLocks noGrp="1"/>
          </p:cNvSpPr>
          <p:nvPr>
            <p:ph type="body" sz="quarter" idx="10" hasCustomPrompt="1"/>
          </p:nvPr>
        </p:nvSpPr>
        <p:spPr>
          <a:xfrm>
            <a:off x="674688" y="544514"/>
            <a:ext cx="10625137" cy="703716"/>
          </a:xfrm>
          <a:prstGeom prst="rect">
            <a:avLst/>
          </a:prstGeom>
        </p:spPr>
        <p:txBody>
          <a:bodyPr/>
          <a:lstStyle>
            <a:lvl1pPr marL="0" indent="0">
              <a:buNone/>
              <a:defRPr b="1">
                <a:latin typeface="Arial" panose="020B0604020202020204" pitchFamily="34" charset="0"/>
                <a:cs typeface="Arial" panose="020B0604020202020204" pitchFamily="34" charset="0"/>
              </a:defRPr>
            </a:lvl1pPr>
          </a:lstStyle>
          <a:p>
            <a:pPr lvl="0"/>
            <a:r>
              <a:rPr lang="en-US" dirty="0"/>
              <a:t>TITLE</a:t>
            </a:r>
          </a:p>
        </p:txBody>
      </p:sp>
      <p:sp>
        <p:nvSpPr>
          <p:cNvPr id="13" name="Text Placeholder 11">
            <a:extLst>
              <a:ext uri="{FF2B5EF4-FFF2-40B4-BE49-F238E27FC236}">
                <a16:creationId xmlns:a16="http://schemas.microsoft.com/office/drawing/2014/main" id="{E3654919-311D-422D-BE90-E4E396AACD49}"/>
              </a:ext>
            </a:extLst>
          </p:cNvPr>
          <p:cNvSpPr>
            <a:spLocks noGrp="1"/>
          </p:cNvSpPr>
          <p:nvPr>
            <p:ph type="body" sz="quarter" idx="11" hasCustomPrompt="1"/>
          </p:nvPr>
        </p:nvSpPr>
        <p:spPr>
          <a:xfrm>
            <a:off x="674688" y="1367972"/>
            <a:ext cx="10625137" cy="4122056"/>
          </a:xfrm>
          <a:prstGeom prst="rect">
            <a:avLst/>
          </a:prstGeom>
        </p:spPr>
        <p:txBody>
          <a:bodyPr/>
          <a:lstStyle>
            <a:lvl1pPr marL="0" indent="0">
              <a:buNone/>
              <a:defRPr sz="2000" b="0">
                <a:latin typeface="Arial" panose="020B0604020202020204" pitchFamily="34" charset="0"/>
                <a:cs typeface="Arial" panose="020B0604020202020204" pitchFamily="34" charset="0"/>
              </a:defRPr>
            </a:lvl1pPr>
          </a:lstStyle>
          <a:p>
            <a:pPr lvl="0"/>
            <a:r>
              <a:rPr lang="en-US" dirty="0"/>
              <a:t>Insert text</a:t>
            </a:r>
          </a:p>
        </p:txBody>
      </p:sp>
    </p:spTree>
    <p:extLst>
      <p:ext uri="{BB962C8B-B14F-4D97-AF65-F5344CB8AC3E}">
        <p14:creationId xmlns:p14="http://schemas.microsoft.com/office/powerpoint/2010/main" val="2802368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99C1C384-41F2-427E-94C8-AC3FD5B95690}"/>
              </a:ext>
            </a:extLst>
          </p:cNvPr>
          <p:cNvSpPr>
            <a:spLocks noGrp="1"/>
          </p:cNvSpPr>
          <p:nvPr>
            <p:ph type="body" sz="quarter" idx="10" hasCustomPrompt="1"/>
          </p:nvPr>
        </p:nvSpPr>
        <p:spPr>
          <a:xfrm>
            <a:off x="674688" y="544514"/>
            <a:ext cx="10625137" cy="703716"/>
          </a:xfrm>
          <a:prstGeom prst="rect">
            <a:avLst/>
          </a:prstGeom>
        </p:spPr>
        <p:txBody>
          <a:bodyPr/>
          <a:lstStyle>
            <a:lvl1pPr marL="0" indent="0">
              <a:buNone/>
              <a:defRPr b="1">
                <a:latin typeface="Arial" panose="020B0604020202020204" pitchFamily="34" charset="0"/>
                <a:cs typeface="Arial" panose="020B0604020202020204" pitchFamily="34" charset="0"/>
              </a:defRPr>
            </a:lvl1pPr>
          </a:lstStyle>
          <a:p>
            <a:pPr lvl="0"/>
            <a:r>
              <a:rPr lang="en-US" dirty="0"/>
              <a:t>TITLE</a:t>
            </a:r>
          </a:p>
        </p:txBody>
      </p:sp>
      <p:sp>
        <p:nvSpPr>
          <p:cNvPr id="12" name="Text Placeholder 11">
            <a:extLst>
              <a:ext uri="{FF2B5EF4-FFF2-40B4-BE49-F238E27FC236}">
                <a16:creationId xmlns:a16="http://schemas.microsoft.com/office/drawing/2014/main" id="{3C67AB21-2F20-42D0-908A-29E1AEEA2753}"/>
              </a:ext>
            </a:extLst>
          </p:cNvPr>
          <p:cNvSpPr>
            <a:spLocks noGrp="1"/>
          </p:cNvSpPr>
          <p:nvPr>
            <p:ph type="body" sz="quarter" idx="11" hasCustomPrompt="1"/>
          </p:nvPr>
        </p:nvSpPr>
        <p:spPr>
          <a:xfrm>
            <a:off x="674688" y="1367973"/>
            <a:ext cx="5203825" cy="4122056"/>
          </a:xfrm>
          <a:prstGeom prst="rect">
            <a:avLst/>
          </a:prstGeom>
        </p:spPr>
        <p:txBody>
          <a:bodyPr/>
          <a:lstStyle>
            <a:lvl1pPr marL="0" indent="0">
              <a:buNone/>
              <a:defRPr sz="2000" b="0">
                <a:latin typeface="Arial" panose="020B0604020202020204" pitchFamily="34" charset="0"/>
                <a:cs typeface="Arial" panose="020B0604020202020204" pitchFamily="34" charset="0"/>
              </a:defRPr>
            </a:lvl1pPr>
          </a:lstStyle>
          <a:p>
            <a:pPr lvl="0"/>
            <a:r>
              <a:rPr lang="en-US" dirty="0"/>
              <a:t>Insert text</a:t>
            </a:r>
          </a:p>
        </p:txBody>
      </p:sp>
      <p:sp>
        <p:nvSpPr>
          <p:cNvPr id="13" name="Text Placeholder 11">
            <a:extLst>
              <a:ext uri="{FF2B5EF4-FFF2-40B4-BE49-F238E27FC236}">
                <a16:creationId xmlns:a16="http://schemas.microsoft.com/office/drawing/2014/main" id="{D3470E48-E87B-4C8F-906E-0067B902B64A}"/>
              </a:ext>
            </a:extLst>
          </p:cNvPr>
          <p:cNvSpPr>
            <a:spLocks noGrp="1"/>
          </p:cNvSpPr>
          <p:nvPr>
            <p:ph type="body" sz="quarter" idx="12" hasCustomPrompt="1"/>
          </p:nvPr>
        </p:nvSpPr>
        <p:spPr>
          <a:xfrm>
            <a:off x="6096000" y="1367972"/>
            <a:ext cx="5203825" cy="4122056"/>
          </a:xfrm>
          <a:prstGeom prst="rect">
            <a:avLst/>
          </a:prstGeom>
        </p:spPr>
        <p:txBody>
          <a:bodyPr/>
          <a:lstStyle>
            <a:lvl1pPr marL="0" indent="0">
              <a:buNone/>
              <a:defRPr sz="2000" b="0">
                <a:latin typeface="Arial" panose="020B0604020202020204" pitchFamily="34" charset="0"/>
                <a:cs typeface="Arial" panose="020B0604020202020204" pitchFamily="34" charset="0"/>
              </a:defRPr>
            </a:lvl1pPr>
          </a:lstStyle>
          <a:p>
            <a:pPr lvl="0"/>
            <a:r>
              <a:rPr lang="en-US" dirty="0"/>
              <a:t>Insert text</a:t>
            </a:r>
          </a:p>
        </p:txBody>
      </p:sp>
    </p:spTree>
    <p:extLst>
      <p:ext uri="{BB962C8B-B14F-4D97-AF65-F5344CB8AC3E}">
        <p14:creationId xmlns:p14="http://schemas.microsoft.com/office/powerpoint/2010/main" val="1755734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865C45B8-F997-4807-8C67-7E2F9177F646}"/>
              </a:ext>
            </a:extLst>
          </p:cNvPr>
          <p:cNvSpPr>
            <a:spLocks noGrp="1"/>
          </p:cNvSpPr>
          <p:nvPr>
            <p:ph type="body" sz="quarter" idx="10" hasCustomPrompt="1"/>
          </p:nvPr>
        </p:nvSpPr>
        <p:spPr>
          <a:xfrm>
            <a:off x="674688" y="544514"/>
            <a:ext cx="10625137" cy="703716"/>
          </a:xfrm>
          <a:prstGeom prst="rect">
            <a:avLst/>
          </a:prstGeom>
        </p:spPr>
        <p:txBody>
          <a:bodyPr/>
          <a:lstStyle>
            <a:lvl1pPr marL="0" indent="0">
              <a:buNone/>
              <a:defRPr b="1">
                <a:latin typeface="Arial" panose="020B0604020202020204" pitchFamily="34" charset="0"/>
                <a:cs typeface="Arial" panose="020B0604020202020204" pitchFamily="34" charset="0"/>
              </a:defRPr>
            </a:lvl1pPr>
          </a:lstStyle>
          <a:p>
            <a:pPr lvl="0"/>
            <a:r>
              <a:rPr lang="en-US" dirty="0"/>
              <a:t>TITLE</a:t>
            </a:r>
          </a:p>
        </p:txBody>
      </p:sp>
      <p:sp>
        <p:nvSpPr>
          <p:cNvPr id="4" name="Text Placeholder 11">
            <a:extLst>
              <a:ext uri="{FF2B5EF4-FFF2-40B4-BE49-F238E27FC236}">
                <a16:creationId xmlns:a16="http://schemas.microsoft.com/office/drawing/2014/main" id="{1629C293-EF02-4E92-964E-968B7FE1FED8}"/>
              </a:ext>
            </a:extLst>
          </p:cNvPr>
          <p:cNvSpPr>
            <a:spLocks noGrp="1"/>
          </p:cNvSpPr>
          <p:nvPr>
            <p:ph type="body" sz="quarter" idx="12" hasCustomPrompt="1"/>
          </p:nvPr>
        </p:nvSpPr>
        <p:spPr>
          <a:xfrm>
            <a:off x="6371771" y="1367631"/>
            <a:ext cx="4928054" cy="4122056"/>
          </a:xfrm>
          <a:prstGeom prst="rect">
            <a:avLst/>
          </a:prstGeom>
        </p:spPr>
        <p:txBody>
          <a:bodyPr/>
          <a:lstStyle>
            <a:lvl1pPr marL="0" indent="0">
              <a:buNone/>
              <a:defRPr sz="2000" b="0">
                <a:latin typeface="Arial" panose="020B0604020202020204" pitchFamily="34" charset="0"/>
                <a:cs typeface="Arial" panose="020B0604020202020204" pitchFamily="34" charset="0"/>
              </a:defRPr>
            </a:lvl1pPr>
          </a:lstStyle>
          <a:p>
            <a:pPr lvl="0"/>
            <a:r>
              <a:rPr lang="en-US" dirty="0"/>
              <a:t>Insert text</a:t>
            </a:r>
          </a:p>
        </p:txBody>
      </p:sp>
      <p:sp>
        <p:nvSpPr>
          <p:cNvPr id="6" name="Picture Placeholder 5">
            <a:extLst>
              <a:ext uri="{FF2B5EF4-FFF2-40B4-BE49-F238E27FC236}">
                <a16:creationId xmlns:a16="http://schemas.microsoft.com/office/drawing/2014/main" id="{AC569325-81B5-40AC-87F5-546323E63A0E}"/>
              </a:ext>
            </a:extLst>
          </p:cNvPr>
          <p:cNvSpPr>
            <a:spLocks noGrp="1"/>
          </p:cNvSpPr>
          <p:nvPr>
            <p:ph type="pic" sz="quarter" idx="13" hasCustomPrompt="1"/>
          </p:nvPr>
        </p:nvSpPr>
        <p:spPr>
          <a:xfrm>
            <a:off x="674688" y="1367631"/>
            <a:ext cx="5479368" cy="4122737"/>
          </a:xfrm>
          <a:prstGeom prst="rect">
            <a:avLst/>
          </a:prstGeom>
        </p:spPr>
        <p:txBody>
          <a:bodyPr/>
          <a:lstStyle>
            <a:lvl1pPr marL="0" indent="0">
              <a:buNone/>
              <a:defRPr sz="2000">
                <a:latin typeface="Arial" panose="020B0604020202020204" pitchFamily="34" charset="0"/>
                <a:cs typeface="Arial" panose="020B0604020202020204" pitchFamily="34" charset="0"/>
              </a:defRPr>
            </a:lvl1pPr>
          </a:lstStyle>
          <a:p>
            <a:r>
              <a:rPr lang="en-US" dirty="0"/>
              <a:t>Insert image</a:t>
            </a:r>
          </a:p>
        </p:txBody>
      </p:sp>
    </p:spTree>
    <p:extLst>
      <p:ext uri="{BB962C8B-B14F-4D97-AF65-F5344CB8AC3E}">
        <p14:creationId xmlns:p14="http://schemas.microsoft.com/office/powerpoint/2010/main" val="2233263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 name="Google Shape;22;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74750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bin"/>
                <a:ea typeface="Cabin"/>
                <a:cs typeface="Cabin"/>
                <a:sym typeface="Cabin"/>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bin"/>
                <a:ea typeface="Cabin"/>
                <a:cs typeface="Cabin"/>
                <a:sym typeface="Cabin"/>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8" name="Shape 18"/>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bin"/>
                <a:ea typeface="Cabin"/>
                <a:cs typeface="Cabin"/>
                <a:sym typeface="Cabin"/>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9" name="Shape 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smtClean="0">
                <a:latin typeface="Cabin"/>
                <a:ea typeface="Cabin"/>
                <a:cs typeface="Cabin"/>
                <a:sym typeface="Cabin"/>
              </a:rPr>
              <a:pPr/>
              <a:t>‹#›</a:t>
            </a:fld>
            <a:endParaRPr lang="en-US" dirty="0">
              <a:latin typeface="Cabin"/>
              <a:ea typeface="Cabin"/>
              <a:cs typeface="Cabin"/>
              <a:sym typeface="Cabin"/>
            </a:endParaRPr>
          </a:p>
        </p:txBody>
      </p:sp>
    </p:spTree>
    <p:extLst>
      <p:ext uri="{BB962C8B-B14F-4D97-AF65-F5344CB8AC3E}">
        <p14:creationId xmlns:p14="http://schemas.microsoft.com/office/powerpoint/2010/main" val="2164030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921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45237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3107047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3.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052284"/>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55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1823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4" r:id="rId3"/>
    <p:sldLayoutId id="2147483703" r:id="rId4"/>
    <p:sldLayoutId id="214748370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945410"/>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8/20/2022</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39655684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polyacs.org/symposium-proposal-online-form/"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ww.acs.org/content/acs/en/meetings/programming-resources/symposia-organizers.html" TargetMode="External"/><Relationship Id="rId5" Type="http://schemas.openxmlformats.org/officeDocument/2006/relationships/hyperlink" Target="https://www.acs.org/content/acs/en/membership-and-networks/td/manuals/future-meeting-deadlines.html" TargetMode="External"/><Relationship Id="rId4" Type="http://schemas.openxmlformats.org/officeDocument/2006/relationships/hyperlink" Target="https://polyacs.org/wp-content/uploads/2018/07/Guidelines-for-symposia-organizers-and-chairs.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tinyurl.com/2p8zedb6"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polyacs.org/symposium-proposal-online-form/"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mailto:kathyl@vt.edu"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8469BF-731E-48D6-98E7-73B35D883ACA}"/>
              </a:ext>
            </a:extLst>
          </p:cNvPr>
          <p:cNvSpPr/>
          <p:nvPr/>
        </p:nvSpPr>
        <p:spPr>
          <a:xfrm>
            <a:off x="133492" y="2259074"/>
            <a:ext cx="3262100" cy="34674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79FD5-F006-4063-8092-2AAD6ABB130A}"/>
              </a:ext>
            </a:extLst>
          </p:cNvPr>
          <p:cNvSpPr/>
          <p:nvPr/>
        </p:nvSpPr>
        <p:spPr>
          <a:xfrm>
            <a:off x="133492" y="54145"/>
            <a:ext cx="3262100" cy="2158749"/>
          </a:xfrm>
          <a:prstGeom prst="rect">
            <a:avLst/>
          </a:prstGeom>
          <a:solidFill>
            <a:srgbClr val="336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cs typeface="Arial" panose="020B0604020202020204" pitchFamily="34" charset="0"/>
              </a:rPr>
              <a:t>JOIN POLY TODAY</a:t>
            </a:r>
          </a:p>
          <a:p>
            <a:pPr algn="ct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cs typeface="Arial" panose="020B0604020202020204" pitchFamily="34" charset="0"/>
            </a:endParaRPr>
          </a:p>
          <a:p>
            <a:pPr algn="ctr"/>
            <a:r>
              <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cs typeface="Arial" panose="020B0604020202020204" pitchFamily="34" charset="0"/>
              </a:rPr>
              <a:t>1st Year Membership </a:t>
            </a:r>
          </a:p>
          <a:p>
            <a:pPr algn="ctr"/>
            <a:r>
              <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cs typeface="Arial" panose="020B0604020202020204" pitchFamily="34" charset="0"/>
              </a:rPr>
              <a:t>FREE</a:t>
            </a:r>
          </a:p>
        </p:txBody>
      </p:sp>
      <p:pic>
        <p:nvPicPr>
          <p:cNvPr id="3" name="Picture 2">
            <a:extLst>
              <a:ext uri="{FF2B5EF4-FFF2-40B4-BE49-F238E27FC236}">
                <a16:creationId xmlns:a16="http://schemas.microsoft.com/office/drawing/2014/main" id="{2E31FB45-D07B-4AD7-9573-96C6020AAEA5}"/>
              </a:ext>
            </a:extLst>
          </p:cNvPr>
          <p:cNvPicPr>
            <a:picLocks noChangeAspect="1"/>
          </p:cNvPicPr>
          <p:nvPr/>
        </p:nvPicPr>
        <p:blipFill rotWithShape="1">
          <a:blip r:embed="rId2">
            <a:extLst>
              <a:ext uri="{28A0092B-C50C-407E-A947-70E740481C1C}">
                <a14:useLocalDpi xmlns:a14="http://schemas.microsoft.com/office/drawing/2010/main" val="0"/>
              </a:ext>
            </a:extLst>
          </a:blip>
          <a:srcRect l="3817" t="535" r="7026" b="37440"/>
          <a:stretch/>
        </p:blipFill>
        <p:spPr>
          <a:xfrm>
            <a:off x="3441772" y="54145"/>
            <a:ext cx="8643853" cy="2121893"/>
          </a:xfrm>
          <a:prstGeom prst="rect">
            <a:avLst/>
          </a:prstGeom>
        </p:spPr>
      </p:pic>
      <p:sp>
        <p:nvSpPr>
          <p:cNvPr id="4" name="TextBox 7">
            <a:extLst>
              <a:ext uri="{FF2B5EF4-FFF2-40B4-BE49-F238E27FC236}">
                <a16:creationId xmlns:a16="http://schemas.microsoft.com/office/drawing/2014/main" id="{B67F882B-9FF7-488F-9582-EA9345ACD579}"/>
              </a:ext>
            </a:extLst>
          </p:cNvPr>
          <p:cNvSpPr txBox="1"/>
          <p:nvPr/>
        </p:nvSpPr>
        <p:spPr>
          <a:xfrm>
            <a:off x="3546762" y="2660078"/>
            <a:ext cx="8538863" cy="31393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t>The Division of Polymer Chemistry, Inc., (POLY) is a diverse community of scientists and engineers from academia, industry, and government, as well as fans and supporters of polymers. </a:t>
            </a:r>
          </a:p>
          <a:p>
            <a:endParaRPr lang="en-US" sz="2200" b="1" u="sng" dirty="0"/>
          </a:p>
          <a:p>
            <a:r>
              <a:rPr lang="en-US" sz="2200" b="1" u="sng" dirty="0"/>
              <a:t>Mission</a:t>
            </a:r>
            <a:r>
              <a:rPr lang="en-US" sz="2200" dirty="0"/>
              <a:t>: </a:t>
            </a:r>
            <a:r>
              <a:rPr lang="en-US" sz="2200" i="1" dirty="0"/>
              <a:t>Advance the broader polymer enterprise and its practitioners to meet the global challenges of today and the future.</a:t>
            </a:r>
            <a:endParaRPr lang="en-US" sz="2200" dirty="0"/>
          </a:p>
          <a:p>
            <a:endParaRPr lang="en-US" sz="2200" b="1" u="sng" dirty="0"/>
          </a:p>
          <a:p>
            <a:r>
              <a:rPr lang="en-US" sz="2200" b="1" u="sng" dirty="0"/>
              <a:t>Vision</a:t>
            </a:r>
            <a:r>
              <a:rPr lang="en-US" sz="2200" dirty="0"/>
              <a:t>: </a:t>
            </a:r>
            <a:r>
              <a:rPr lang="en-US" sz="2200" i="1" dirty="0"/>
              <a:t>Be the premier professional organization promoting polymer science and its value to society.</a:t>
            </a:r>
            <a:endParaRPr lang="en-US" sz="2200" dirty="0"/>
          </a:p>
        </p:txBody>
      </p:sp>
      <p:pic>
        <p:nvPicPr>
          <p:cNvPr id="7" name="Picture 6">
            <a:extLst>
              <a:ext uri="{FF2B5EF4-FFF2-40B4-BE49-F238E27FC236}">
                <a16:creationId xmlns:a16="http://schemas.microsoft.com/office/drawing/2014/main" id="{3E460113-D1B3-47E8-91D7-12F6CB65A527}"/>
              </a:ext>
            </a:extLst>
          </p:cNvPr>
          <p:cNvPicPr>
            <a:picLocks noChangeAspect="1"/>
          </p:cNvPicPr>
          <p:nvPr/>
        </p:nvPicPr>
        <p:blipFill>
          <a:blip r:embed="rId3"/>
          <a:stretch>
            <a:fillRect/>
          </a:stretch>
        </p:blipFill>
        <p:spPr>
          <a:xfrm>
            <a:off x="669463" y="2931862"/>
            <a:ext cx="2240502" cy="2240502"/>
          </a:xfrm>
          <a:prstGeom prst="rect">
            <a:avLst/>
          </a:prstGeom>
        </p:spPr>
      </p:pic>
      <p:pic>
        <p:nvPicPr>
          <p:cNvPr id="8" name="Picture 7">
            <a:extLst>
              <a:ext uri="{FF2B5EF4-FFF2-40B4-BE49-F238E27FC236}">
                <a16:creationId xmlns:a16="http://schemas.microsoft.com/office/drawing/2014/main" id="{80B1D8A2-0029-48EC-8659-84051AA6A09E}"/>
              </a:ext>
            </a:extLst>
          </p:cNvPr>
          <p:cNvPicPr>
            <a:picLocks noChangeAspect="1"/>
          </p:cNvPicPr>
          <p:nvPr/>
        </p:nvPicPr>
        <p:blipFill rotWithShape="1">
          <a:blip r:embed="rId4">
            <a:extLst>
              <a:ext uri="{28A0092B-C50C-407E-A947-70E740481C1C}">
                <a14:useLocalDpi xmlns:a14="http://schemas.microsoft.com/office/drawing/2010/main" val="0"/>
              </a:ext>
            </a:extLst>
          </a:blip>
          <a:srcRect t="19288" b="22177"/>
          <a:stretch/>
        </p:blipFill>
        <p:spPr>
          <a:xfrm>
            <a:off x="5563811" y="631062"/>
            <a:ext cx="2314806" cy="2033459"/>
          </a:xfrm>
          <a:prstGeom prst="rect">
            <a:avLst/>
          </a:prstGeom>
        </p:spPr>
      </p:pic>
    </p:spTree>
    <p:extLst>
      <p:ext uri="{BB962C8B-B14F-4D97-AF65-F5344CB8AC3E}">
        <p14:creationId xmlns:p14="http://schemas.microsoft.com/office/powerpoint/2010/main" val="342078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aphicFrame>
        <p:nvGraphicFramePr>
          <p:cNvPr id="336" name="Shape 336"/>
          <p:cNvGraphicFramePr/>
          <p:nvPr>
            <p:extLst>
              <p:ext uri="{D42A27DB-BD31-4B8C-83A1-F6EECF244321}">
                <p14:modId xmlns:p14="http://schemas.microsoft.com/office/powerpoint/2010/main" val="1349805187"/>
              </p:ext>
            </p:extLst>
          </p:nvPr>
        </p:nvGraphicFramePr>
        <p:xfrm>
          <a:off x="743131" y="717553"/>
          <a:ext cx="10189029" cy="4793972"/>
        </p:xfrm>
        <a:graphic>
          <a:graphicData uri="http://schemas.openxmlformats.org/drawingml/2006/table">
            <a:tbl>
              <a:tblPr>
                <a:gradFill>
                  <a:gsLst>
                    <a:gs pos="0">
                      <a:srgbClr val="9FC3FF"/>
                    </a:gs>
                    <a:gs pos="35000">
                      <a:srgbClr val="BDD5FF"/>
                    </a:gs>
                    <a:gs pos="100000">
                      <a:srgbClr val="E4EEFF"/>
                    </a:gs>
                  </a:gsLst>
                  <a:lin ang="16200000" scaled="0"/>
                </a:gradFill>
              </a:tblPr>
              <a:tblGrid>
                <a:gridCol w="7264257">
                  <a:extLst>
                    <a:ext uri="{9D8B030D-6E8A-4147-A177-3AD203B41FA5}">
                      <a16:colId xmlns:a16="http://schemas.microsoft.com/office/drawing/2014/main" val="20000"/>
                    </a:ext>
                  </a:extLst>
                </a:gridCol>
                <a:gridCol w="2924772">
                  <a:extLst>
                    <a:ext uri="{9D8B030D-6E8A-4147-A177-3AD203B41FA5}">
                      <a16:colId xmlns:a16="http://schemas.microsoft.com/office/drawing/2014/main" val="20001"/>
                    </a:ext>
                  </a:extLst>
                </a:gridCol>
              </a:tblGrid>
              <a:tr h="308258">
                <a:tc>
                  <a:txBody>
                    <a:bodyPr/>
                    <a:lstStyle/>
                    <a:p>
                      <a:pPr marL="0" marR="0" lvl="0" indent="0" algn="ctr" rtl="0">
                        <a:spcBef>
                          <a:spcPts val="0"/>
                        </a:spcBef>
                        <a:spcAft>
                          <a:spcPts val="0"/>
                        </a:spcAft>
                        <a:buNone/>
                      </a:pPr>
                      <a:r>
                        <a:rPr lang="en-US" sz="2400" b="1" u="none" strike="noStrike" cap="none" dirty="0">
                          <a:solidFill>
                            <a:schemeClr val="dk1"/>
                          </a:solidFill>
                          <a:latin typeface="Calibri" charset="0"/>
                          <a:ea typeface="Calibri" charset="0"/>
                          <a:cs typeface="Calibri" charset="0"/>
                          <a:sym typeface="Questrial"/>
                        </a:rPr>
                        <a:t>Symposium Title</a:t>
                      </a:r>
                      <a:endParaRPr sz="2400" b="1" i="0" u="none" strike="noStrike" cap="none" dirty="0">
                        <a:solidFill>
                          <a:schemeClr val="dk1"/>
                        </a:solidFill>
                        <a:latin typeface="Calibri" charset="0"/>
                        <a:ea typeface="Calibri" charset="0"/>
                        <a:cs typeface="Calibri" charset="0"/>
                        <a:sym typeface="Questrial"/>
                      </a:endParaRPr>
                    </a:p>
                  </a:txBody>
                  <a:tcPr marL="6075" marR="6075" marT="6075"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2400" b="1" u="none" strike="noStrike" cap="none" dirty="0">
                          <a:solidFill>
                            <a:schemeClr val="dk1"/>
                          </a:solidFill>
                          <a:latin typeface="Calibri" charset="0"/>
                          <a:ea typeface="Calibri" charset="0"/>
                          <a:cs typeface="Calibri" charset="0"/>
                          <a:sym typeface="Questrial"/>
                        </a:rPr>
                        <a:t>Symposium Organizers</a:t>
                      </a:r>
                      <a:endParaRPr sz="2400" b="1" i="0" u="none" strike="noStrike" cap="none" dirty="0">
                        <a:solidFill>
                          <a:schemeClr val="dk1"/>
                        </a:solidFill>
                        <a:latin typeface="Calibri" charset="0"/>
                        <a:ea typeface="Calibri" charset="0"/>
                        <a:cs typeface="Calibri" charset="0"/>
                        <a:sym typeface="Questrial"/>
                      </a:endParaRPr>
                    </a:p>
                  </a:txBody>
                  <a:tcPr marL="6075" marR="6075" marT="6075"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261617">
                <a:tc>
                  <a:txBody>
                    <a:bodyPr/>
                    <a:lstStyle/>
                    <a:p>
                      <a:pPr algn="ctr" fontAlgn="b"/>
                      <a:r>
                        <a:rPr lang="en-US" sz="1400" b="0" i="0" u="none" strike="noStrike" dirty="0">
                          <a:solidFill>
                            <a:srgbClr val="FF0000"/>
                          </a:solidFill>
                          <a:effectLst/>
                          <a:latin typeface="Calibri" charset="0"/>
                          <a:ea typeface="Calibri" charset="0"/>
                          <a:cs typeface="Calibri" charset="0"/>
                        </a:rPr>
                        <a:t>General Topics: New Synthesis and Characterization of Polymers</a:t>
                      </a:r>
                    </a:p>
                  </a:txBody>
                  <a:tcPr marL="7620" marR="7620" marT="7620"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r>
                        <a:rPr lang="en-US" sz="1400" b="0" i="0" u="none" strike="noStrike" dirty="0">
                          <a:solidFill>
                            <a:srgbClr val="FF0000"/>
                          </a:solidFill>
                          <a:effectLst/>
                          <a:latin typeface="Calibri" charset="0"/>
                          <a:ea typeface="Calibri" charset="0"/>
                          <a:cs typeface="Calibri" charset="0"/>
                        </a:rPr>
                        <a:t>Yongfu Li, Ferenc Horkay</a:t>
                      </a:r>
                    </a:p>
                  </a:txBody>
                  <a:tcPr marL="7620" marR="7620" marT="7620"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209350">
                <a:tc>
                  <a:txBody>
                    <a:bodyPr/>
                    <a:lstStyle/>
                    <a:p>
                      <a:pPr algn="ctr" fontAlgn="b"/>
                      <a:r>
                        <a:rPr lang="en-US" sz="1400" b="0" i="0" u="none" strike="noStrike" dirty="0">
                          <a:solidFill>
                            <a:srgbClr val="7030A0"/>
                          </a:solidFill>
                          <a:effectLst/>
                          <a:latin typeface="Calibri" charset="0"/>
                          <a:ea typeface="Calibri" charset="0"/>
                          <a:cs typeface="Calibri" charset="0"/>
                        </a:rPr>
                        <a:t>Industrial Innovations in Polymer Science </a:t>
                      </a:r>
                    </a:p>
                  </a:txBody>
                  <a:tcPr marL="7620" marR="7620" marT="7620"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7030A0"/>
                          </a:solidFill>
                          <a:effectLst/>
                          <a:latin typeface="Calibri" panose="020F0502020204030204" pitchFamily="34" charset="0"/>
                          <a:ea typeface="Calibri" charset="0"/>
                          <a:cs typeface="Calibri" panose="020F0502020204030204" pitchFamily="34" charset="0"/>
                        </a:rPr>
                        <a:t>Hayley Brown, Michael Petr, Daniel Abede</a:t>
                      </a:r>
                    </a:p>
                  </a:txBody>
                  <a:tcPr marL="7620" marR="7620" marT="7620"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110490">
                <a:tc>
                  <a:txBody>
                    <a:bodyPr/>
                    <a:lstStyle/>
                    <a:p>
                      <a:pPr marL="0" marR="0" algn="ctr">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ACS Macro Letters/Biomacromolecule/Macromolecules Young Investigator</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accent6"/>
                          </a:solidFill>
                          <a:effectLst/>
                          <a:latin typeface="Calibri"/>
                          <a:ea typeface="Calibri"/>
                          <a:cs typeface="Calibri"/>
                          <a:sym typeface="Arial"/>
                        </a:rPr>
                        <a:t>Paulomi Majumder, Jitesh Soares</a:t>
                      </a:r>
                      <a:endParaRPr lang="en-US" sz="1200" b="0" i="0" u="none" strike="noStrike" dirty="0">
                        <a:solidFill>
                          <a:schemeClr val="accent6"/>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1676369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rPr>
                        <a:t>Industrial</a:t>
                      </a:r>
                      <a:r>
                        <a:rPr lang="en-US" sz="1400" b="0" i="0" u="none" strike="noStrike" baseline="0" dirty="0">
                          <a:solidFill>
                            <a:schemeClr val="accent6"/>
                          </a:solidFill>
                          <a:effectLst/>
                          <a:latin typeface="Calibri" panose="020F0502020204030204" pitchFamily="34" charset="0"/>
                          <a:ea typeface="Calibri" charset="0"/>
                          <a:cs typeface="Calibri" panose="020F0502020204030204" pitchFamily="34" charset="0"/>
                        </a:rPr>
                        <a:t> Polymer Scientist Award </a:t>
                      </a:r>
                      <a:r>
                        <a:rPr lang="en-US" sz="1400" b="0" i="0" u="none" strike="noStrike" cap="none" dirty="0">
                          <a:solidFill>
                            <a:schemeClr val="accent6"/>
                          </a:solidFill>
                          <a:effectLst/>
                          <a:latin typeface="Calibri"/>
                          <a:ea typeface="Calibri"/>
                          <a:cs typeface="Calibri"/>
                          <a:sym typeface="Arial"/>
                        </a:rPr>
                        <a:t>in honor of Margaret (Peggy) Sheridan</a:t>
                      </a:r>
                      <a:endPar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rPr>
                        <a:t>Brett Krull, Cristina Thomas</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77341253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2022 Mark Scholar Young Award in honor of Zachary Hudson</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rPr>
                        <a:t>Hayley Brown</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868662500"/>
                  </a:ext>
                </a:extLst>
              </a:tr>
              <a:tr h="2093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2022 Mark Scholar Award in honor of Kate Beers</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r>
                        <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rPr>
                        <a:t>Eric Lin, Chris Stafford, Chris Soles (NIST)</a:t>
                      </a: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6"/>
                  </a:ext>
                </a:extLst>
              </a:tr>
              <a:tr h="122493">
                <a:tc>
                  <a:txBody>
                    <a:bodyPr/>
                    <a:lstStyle/>
                    <a:p>
                      <a:pPr marL="0" marR="0" algn="ctr">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2022 Mark Scholar Senior Award in honor of Marc Hillmyer </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r>
                        <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rPr>
                        <a:t>Tim Lodge</a:t>
                      </a: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851373399"/>
                  </a:ext>
                </a:extLst>
              </a:tr>
              <a:tr h="2093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accent6"/>
                          </a:solidFill>
                          <a:effectLst/>
                          <a:latin typeface="Calibri"/>
                          <a:ea typeface="Calibri"/>
                          <a:cs typeface="Calibri"/>
                          <a:sym typeface="Arial"/>
                        </a:rPr>
                        <a:t>2022 ACS Award in Applied Polymer Science in honor of Prof. Richard Kaner (PMSE session/POLY co-sponsored)</a:t>
                      </a:r>
                      <a:endPar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endParaRP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r>
                        <a:rPr lang="en-US" sz="1400" b="0" i="0" u="none" strike="noStrike" cap="none" dirty="0">
                          <a:solidFill>
                            <a:schemeClr val="accent6"/>
                          </a:solidFill>
                          <a:effectLst/>
                          <a:latin typeface="Calibri"/>
                          <a:ea typeface="Calibri"/>
                          <a:cs typeface="Calibri"/>
                          <a:sym typeface="Arial"/>
                        </a:rPr>
                        <a:t>Prof. John Reynolds, Prof. Yue Wang </a:t>
                      </a:r>
                      <a:endParaRPr lang="en-US" sz="1200" b="0" i="0" u="none" strike="noStrike" dirty="0">
                        <a:solidFill>
                          <a:schemeClr val="accent6"/>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247507735"/>
                  </a:ext>
                </a:extLst>
              </a:tr>
              <a:tr h="2093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00B0F0"/>
                          </a:solidFill>
                          <a:effectLst/>
                          <a:latin typeface="Calibri"/>
                          <a:ea typeface="Calibri"/>
                          <a:cs typeface="Calibri"/>
                          <a:sym typeface="Arial"/>
                        </a:rPr>
                        <a:t>Next-generation synthesis and structure for pi-conjugated polymers </a:t>
                      </a:r>
                      <a:endParaRPr lang="en-US" sz="14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r>
                        <a:rPr lang="en-US" sz="1400" b="0" i="0" u="none" strike="noStrike" dirty="0">
                          <a:solidFill>
                            <a:srgbClr val="00B0F0"/>
                          </a:solidFill>
                          <a:effectLst/>
                          <a:latin typeface="Calibri" panose="020F0502020204030204" pitchFamily="34" charset="0"/>
                          <a:ea typeface="Calibri" charset="0"/>
                          <a:cs typeface="Calibri" panose="020F0502020204030204" pitchFamily="34" charset="0"/>
                        </a:rPr>
                        <a:t>Nag </a:t>
                      </a:r>
                      <a:r>
                        <a:rPr lang="en-US" sz="1400" b="0" i="0" u="none" strike="noStrike" cap="none" dirty="0">
                          <a:solidFill>
                            <a:srgbClr val="00B0F0"/>
                          </a:solidFill>
                          <a:effectLst/>
                          <a:latin typeface="Calibri"/>
                          <a:ea typeface="Calibri"/>
                          <a:cs typeface="Calibri"/>
                          <a:sym typeface="Arial"/>
                        </a:rPr>
                        <a:t>Gavvalapalli</a:t>
                      </a:r>
                      <a:endParaRPr lang="en-US" sz="1400" b="0" i="0" u="none" strike="noStrike" dirty="0">
                        <a:solidFill>
                          <a:srgbClr val="00B0F0"/>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4106370648"/>
                  </a:ext>
                </a:extLst>
              </a:tr>
              <a:tr h="2093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Green Polymer Chemistry and Sustainability</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r>
                        <a:rPr lang="en-US" sz="1400" b="0" i="0" u="none" strike="noStrike" dirty="0">
                          <a:solidFill>
                            <a:srgbClr val="00B0F0"/>
                          </a:solidFill>
                          <a:effectLst/>
                          <a:latin typeface="Calibri" panose="020F0502020204030204" pitchFamily="34" charset="0"/>
                          <a:ea typeface="Calibri" charset="0"/>
                          <a:cs typeface="Calibri" panose="020F0502020204030204" pitchFamily="34" charset="0"/>
                        </a:rPr>
                        <a:t>HN Cheng, Richard Gross</a:t>
                      </a: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437160092"/>
                  </a:ext>
                </a:extLst>
              </a:tr>
              <a:tr h="110490">
                <a:tc>
                  <a:txBody>
                    <a:bodyPr/>
                    <a:lstStyle/>
                    <a:p>
                      <a:pPr marL="0" marR="0" algn="ctr">
                        <a:spcBef>
                          <a:spcPts val="0"/>
                        </a:spcBef>
                        <a:spcAft>
                          <a:spcPts val="0"/>
                        </a:spcAft>
                      </a:pPr>
                      <a:r>
                        <a:rPr lang="en-US" sz="1400" b="0" i="0" u="none" strike="noStrike" cap="none" dirty="0">
                          <a:solidFill>
                            <a:srgbClr val="00B0F0"/>
                          </a:solidFill>
                          <a:effectLst/>
                          <a:latin typeface="Calibri"/>
                          <a:ea typeface="Calibri"/>
                          <a:cs typeface="Calibri"/>
                          <a:sym typeface="Arial"/>
                        </a:rPr>
                        <a:t>Dynamic Covalent and Supramolecular Polymer Networks</a:t>
                      </a:r>
                      <a:endParaRPr lang="en-US" sz="14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400" b="0" i="0" u="none" strike="noStrike" cap="none" dirty="0">
                          <a:solidFill>
                            <a:srgbClr val="00B0F0"/>
                          </a:solidFill>
                          <a:latin typeface="Calibri" panose="020F0502020204030204" pitchFamily="34" charset="0"/>
                          <a:cs typeface="Calibri" panose="020F0502020204030204" pitchFamily="34" charset="0"/>
                          <a:sym typeface="Arial"/>
                        </a:rPr>
                        <a:t>Svetlana Morozova</a:t>
                      </a: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351293077"/>
                  </a:ext>
                </a:extLst>
              </a:tr>
              <a:tr h="110490">
                <a:tc>
                  <a:txBody>
                    <a:bodyPr/>
                    <a:lstStyle/>
                    <a:p>
                      <a:pPr marL="0" marR="0" algn="ctr">
                        <a:spcBef>
                          <a:spcPts val="0"/>
                        </a:spcBef>
                        <a:spcAft>
                          <a:spcPts val="0"/>
                        </a:spcAft>
                      </a:pPr>
                      <a:r>
                        <a:rPr lang="en-US" sz="1400" b="0" i="0" u="none" strike="noStrike" cap="none" dirty="0">
                          <a:solidFill>
                            <a:srgbClr val="00B0F0"/>
                          </a:solidFill>
                          <a:effectLst/>
                          <a:latin typeface="Calibri"/>
                          <a:ea typeface="Calibri"/>
                          <a:cs typeface="Calibri"/>
                          <a:sym typeface="Arial"/>
                        </a:rPr>
                        <a:t>Characterization of Sustainable Polymers</a:t>
                      </a:r>
                      <a:endParaRPr lang="en-US" sz="14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400" b="0" i="0" u="none" strike="noStrike" cap="none" dirty="0">
                          <a:solidFill>
                            <a:srgbClr val="00B0F0"/>
                          </a:solidFill>
                          <a:latin typeface="Calibri" panose="020F0502020204030204" pitchFamily="34" charset="0"/>
                          <a:cs typeface="Calibri" panose="020F0502020204030204" pitchFamily="34" charset="0"/>
                          <a:sym typeface="Arial"/>
                        </a:rPr>
                        <a:t>Yujing Tan (ytan@dow.com)</a:t>
                      </a: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672947779"/>
                  </a:ext>
                </a:extLst>
              </a:tr>
              <a:tr h="217170">
                <a:tc>
                  <a:txBody>
                    <a:bodyPr/>
                    <a:lstStyle/>
                    <a:p>
                      <a:pPr algn="ctr" fontAlgn="b"/>
                      <a:r>
                        <a:rPr lang="en-US" sz="1400" b="0" i="0" u="none" strike="noStrike" cap="none" dirty="0">
                          <a:solidFill>
                            <a:srgbClr val="00B0F0"/>
                          </a:solidFill>
                          <a:effectLst/>
                          <a:latin typeface="Calibri"/>
                          <a:ea typeface="Calibri"/>
                          <a:cs typeface="Calibri"/>
                          <a:sym typeface="Arial"/>
                        </a:rPr>
                        <a:t>Federally Funded Research for Polymer Circularity</a:t>
                      </a:r>
                      <a:endParaRPr lang="en-US" sz="1400" b="0" i="0" u="none" strike="noStrike" dirty="0">
                        <a:solidFill>
                          <a:srgbClr val="00B0F0"/>
                        </a:solidFill>
                        <a:effectLst/>
                        <a:latin typeface="Calibri" panose="020F0502020204030204" pitchFamily="34" charset="0"/>
                        <a:ea typeface="Calibri" charset="0"/>
                        <a:cs typeface="Calibri" panose="020F0502020204030204" pitchFamily="34" charset="0"/>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400" b="0" i="0" u="none" strike="noStrike" cap="none" dirty="0">
                          <a:solidFill>
                            <a:srgbClr val="00B0F0"/>
                          </a:solidFill>
                          <a:latin typeface="Calibri" panose="020F0502020204030204" pitchFamily="34" charset="0"/>
                          <a:cs typeface="Calibri" panose="020F0502020204030204" pitchFamily="34" charset="0"/>
                          <a:sym typeface="Arial"/>
                        </a:rPr>
                        <a:t>Kate Peretti (DOE), Kate Beers (NIST), Christy Payne (NSF)</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158352611"/>
                  </a:ext>
                </a:extLst>
              </a:tr>
              <a:tr h="217170">
                <a:tc>
                  <a:txBody>
                    <a:bodyPr/>
                    <a:lstStyle/>
                    <a:p>
                      <a:pPr algn="ctr" fontAlgn="b"/>
                      <a:r>
                        <a:rPr lang="en-US" sz="1400" b="0" i="0" u="none" strike="noStrike" cap="none" dirty="0">
                          <a:solidFill>
                            <a:srgbClr val="00B0F0"/>
                          </a:solidFill>
                          <a:effectLst/>
                          <a:latin typeface="Calibri"/>
                          <a:ea typeface="Calibri"/>
                          <a:cs typeface="Calibri"/>
                          <a:sym typeface="Arial"/>
                        </a:rPr>
                        <a:t>Circular Economy of Polymers </a:t>
                      </a:r>
                      <a:endParaRPr lang="en-US" sz="1400" b="0" i="0" u="none" strike="noStrike" dirty="0">
                        <a:solidFill>
                          <a:srgbClr val="00B0F0"/>
                        </a:solidFill>
                        <a:effectLst/>
                        <a:latin typeface="Calibri" panose="020F0502020204030204" pitchFamily="34" charset="0"/>
                        <a:ea typeface="Calibri" charset="0"/>
                        <a:cs typeface="Calibri" panose="020F0502020204030204" pitchFamily="34" charset="0"/>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400" b="0" i="0" u="none" strike="noStrike" cap="none" dirty="0">
                          <a:solidFill>
                            <a:srgbClr val="00B0F0"/>
                          </a:solidFill>
                          <a:latin typeface="Calibri" panose="020F0502020204030204" pitchFamily="34" charset="0"/>
                          <a:cs typeface="Calibri" panose="020F0502020204030204" pitchFamily="34" charset="0"/>
                          <a:sym typeface="Arial"/>
                        </a:rPr>
                        <a:t>Dimitris Collias, (P&amp;G) James Martin, Yujing Tan </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466026550"/>
                  </a:ext>
                </a:extLst>
              </a:tr>
              <a:tr h="0">
                <a:tc>
                  <a:txBody>
                    <a:bodyPr/>
                    <a:lstStyle/>
                    <a:p>
                      <a:pPr algn="ctr" fontAlgn="b"/>
                      <a:r>
                        <a:rPr lang="en-US" sz="1400" b="0" i="0" u="none" strike="noStrike" dirty="0">
                          <a:solidFill>
                            <a:srgbClr val="00B0F0"/>
                          </a:solidFill>
                          <a:effectLst/>
                          <a:latin typeface="Calibri" panose="020F0502020204030204" pitchFamily="34" charset="0"/>
                          <a:ea typeface="Calibri" charset="0"/>
                          <a:cs typeface="Calibri" panose="020F0502020204030204" pitchFamily="34" charset="0"/>
                        </a:rPr>
                        <a:t>Design of Polymers Toward Upcycling</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400" b="0" i="0" u="none" strike="noStrike" cap="none" dirty="0">
                          <a:solidFill>
                            <a:srgbClr val="00B0F0"/>
                          </a:solidFill>
                          <a:latin typeface="Calibri" panose="020F0502020204030204" pitchFamily="34" charset="0"/>
                          <a:cs typeface="Calibri" panose="020F0502020204030204" pitchFamily="34" charset="0"/>
                          <a:sym typeface="Arial"/>
                        </a:rPr>
                        <a:t>Tomonori Saito, Brent Summerlin, Julia </a:t>
                      </a:r>
                      <a:r>
                        <a:rPr lang="en-US" sz="1400" b="0" i="0" u="none" strike="noStrike" cap="none" dirty="0" err="1">
                          <a:solidFill>
                            <a:srgbClr val="00B0F0"/>
                          </a:solidFill>
                          <a:latin typeface="Calibri" panose="020F0502020204030204" pitchFamily="34" charset="0"/>
                          <a:cs typeface="Calibri" panose="020F0502020204030204" pitchFamily="34" charset="0"/>
                          <a:sym typeface="Arial"/>
                        </a:rPr>
                        <a:t>Kalow</a:t>
                      </a:r>
                      <a:endParaRPr lang="en-US" sz="1400" b="0" i="0" u="none" strike="noStrike" cap="none" dirty="0">
                        <a:solidFill>
                          <a:srgbClr val="00B0F0"/>
                        </a:solidFill>
                        <a:latin typeface="Calibri" panose="020F0502020204030204" pitchFamily="34" charset="0"/>
                        <a:cs typeface="Calibri" panose="020F0502020204030204" pitchFamily="34" charset="0"/>
                        <a:sym typeface="Arial"/>
                      </a:endParaRP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962731589"/>
                  </a:ext>
                </a:extLst>
              </a:tr>
            </a:tbl>
          </a:graphicData>
        </a:graphic>
      </p:graphicFrame>
      <p:sp>
        <p:nvSpPr>
          <p:cNvPr id="335" name="Shape 335"/>
          <p:cNvSpPr txBox="1">
            <a:spLocks noGrp="1"/>
          </p:cNvSpPr>
          <p:nvPr>
            <p:ph type="title"/>
          </p:nvPr>
        </p:nvSpPr>
        <p:spPr>
          <a:xfrm>
            <a:off x="1981200" y="-94590"/>
            <a:ext cx="8229600" cy="1143000"/>
          </a:xfrm>
          <a:prstGeom prst="rect">
            <a:avLst/>
          </a:prstGeom>
          <a:noFill/>
          <a:ln>
            <a:noFill/>
          </a:ln>
        </p:spPr>
        <p:txBody>
          <a:bodyPr spcFirstLastPara="1" wrap="square" lIns="91425" tIns="45700" rIns="91425" bIns="45700" anchor="ctr" anchorCtr="0">
            <a:noAutofit/>
          </a:bodyPr>
          <a:lstStyle/>
          <a:p>
            <a:r>
              <a:rPr lang="en-US" sz="4000" b="1" dirty="0">
                <a:latin typeface="Calibri" charset="0"/>
                <a:ea typeface="Calibri" charset="0"/>
                <a:cs typeface="Calibri" charset="0"/>
              </a:rPr>
              <a:t>Chicago – Fall 2022 </a:t>
            </a:r>
            <a:r>
              <a:rPr lang="en-US" sz="2400" dirty="0">
                <a:latin typeface="Calibri" charset="0"/>
                <a:ea typeface="Calibri" charset="0"/>
                <a:cs typeface="Calibri" charset="0"/>
              </a:rPr>
              <a:t>(Aug 21-25)</a:t>
            </a:r>
            <a:endParaRPr sz="4000" dirty="0">
              <a:latin typeface="Calibri" charset="0"/>
              <a:ea typeface="Calibri" charset="0"/>
              <a:cs typeface="Calibri" charset="0"/>
            </a:endParaRPr>
          </a:p>
        </p:txBody>
      </p:sp>
      <p:sp>
        <p:nvSpPr>
          <p:cNvPr id="2" name="TextBox 1">
            <a:extLst>
              <a:ext uri="{FF2B5EF4-FFF2-40B4-BE49-F238E27FC236}">
                <a16:creationId xmlns:a16="http://schemas.microsoft.com/office/drawing/2014/main" id="{E76C1015-2745-C648-9D5B-59FF85AA1265}"/>
              </a:ext>
            </a:extLst>
          </p:cNvPr>
          <p:cNvSpPr txBox="1"/>
          <p:nvPr/>
        </p:nvSpPr>
        <p:spPr>
          <a:xfrm rot="16200000">
            <a:off x="-4079572" y="879133"/>
            <a:ext cx="9030586" cy="338554"/>
          </a:xfrm>
          <a:prstGeom prst="rect">
            <a:avLst/>
          </a:prstGeom>
          <a:noFill/>
        </p:spPr>
        <p:txBody>
          <a:bodyPr wrap="square" rtlCol="0">
            <a:spAutoFit/>
          </a:bodyPr>
          <a:lstStyle/>
          <a:p>
            <a:r>
              <a:rPr lang="en-US" sz="1600" b="1" dirty="0">
                <a:latin typeface="Calibri" charset="0"/>
                <a:ea typeface="Calibri" charset="0"/>
                <a:cs typeface="Calibri" charset="0"/>
              </a:rPr>
              <a:t>Meeting Theme: Sustainability in a Changing World</a:t>
            </a:r>
          </a:p>
        </p:txBody>
      </p:sp>
      <p:pic>
        <p:nvPicPr>
          <p:cNvPr id="9" name="Picture 2" descr="Photo of Robert Mathers">
            <a:extLst>
              <a:ext uri="{FF2B5EF4-FFF2-40B4-BE49-F238E27FC236}">
                <a16:creationId xmlns:a16="http://schemas.microsoft.com/office/drawing/2014/main" id="{909E2BFD-20FA-4A18-94D0-2CF58F38B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0292" y="4386982"/>
            <a:ext cx="941376" cy="1176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001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81D278-28AD-4383-82F8-929245C973C1}"/>
              </a:ext>
            </a:extLst>
          </p:cNvPr>
          <p:cNvSpPr>
            <a:spLocks noGrp="1"/>
          </p:cNvSpPr>
          <p:nvPr>
            <p:ph type="body" sz="quarter" idx="10"/>
          </p:nvPr>
        </p:nvSpPr>
        <p:spPr>
          <a:xfrm>
            <a:off x="693165" y="321921"/>
            <a:ext cx="10625137" cy="703716"/>
          </a:xfrm>
        </p:spPr>
        <p:txBody>
          <a:bodyPr/>
          <a:lstStyle/>
          <a:p>
            <a:pPr algn="r"/>
            <a:r>
              <a:rPr lang="en-US" sz="3200" dirty="0"/>
              <a:t>Thank You – POLY Session Organizers</a:t>
            </a:r>
          </a:p>
        </p:txBody>
      </p:sp>
      <p:grpSp>
        <p:nvGrpSpPr>
          <p:cNvPr id="6" name="Group 5">
            <a:extLst>
              <a:ext uri="{FF2B5EF4-FFF2-40B4-BE49-F238E27FC236}">
                <a16:creationId xmlns:a16="http://schemas.microsoft.com/office/drawing/2014/main" id="{1539C9E9-F04C-E067-961A-7FA2CA4C9689}"/>
              </a:ext>
            </a:extLst>
          </p:cNvPr>
          <p:cNvGrpSpPr/>
          <p:nvPr/>
        </p:nvGrpSpPr>
        <p:grpSpPr>
          <a:xfrm>
            <a:off x="420045" y="100471"/>
            <a:ext cx="1916348" cy="1271086"/>
            <a:chOff x="249780" y="113096"/>
            <a:chExt cx="2077785" cy="1378165"/>
          </a:xfrm>
        </p:grpSpPr>
        <p:pic>
          <p:nvPicPr>
            <p:cNvPr id="7" name="Picture 6" descr="Background pattern&#10;&#10;Description automatically generated">
              <a:extLst>
                <a:ext uri="{FF2B5EF4-FFF2-40B4-BE49-F238E27FC236}">
                  <a16:creationId xmlns:a16="http://schemas.microsoft.com/office/drawing/2014/main" id="{614F2074-9AC9-FCD0-19E7-AA55F54DD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80" y="113096"/>
              <a:ext cx="952881" cy="1339273"/>
            </a:xfrm>
            <a:prstGeom prst="rect">
              <a:avLst/>
            </a:prstGeom>
          </p:spPr>
        </p:pic>
        <p:sp>
          <p:nvSpPr>
            <p:cNvPr id="8" name="TextBox 7">
              <a:extLst>
                <a:ext uri="{FF2B5EF4-FFF2-40B4-BE49-F238E27FC236}">
                  <a16:creationId xmlns:a16="http://schemas.microsoft.com/office/drawing/2014/main" id="{B0F7B257-CA50-2825-6C2D-8D4FCE262C79}"/>
                </a:ext>
              </a:extLst>
            </p:cNvPr>
            <p:cNvSpPr txBox="1"/>
            <p:nvPr/>
          </p:nvSpPr>
          <p:spPr>
            <a:xfrm>
              <a:off x="711201" y="990704"/>
              <a:ext cx="1616364" cy="500557"/>
            </a:xfrm>
            <a:prstGeom prst="rect">
              <a:avLst/>
            </a:prstGeom>
            <a:noFill/>
          </p:spPr>
          <p:txBody>
            <a:bodyPr wrap="square" rtlCol="0">
              <a:spAutoFit/>
            </a:bodyPr>
            <a:lstStyle/>
            <a:p>
              <a:pPr marL="0" marR="0" lvl="0" indent="0" algn="l" defTabSz="82290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E"/>
                  </a:solidFill>
                  <a:effectLst/>
                  <a:uLnTx/>
                  <a:uFillTx/>
                  <a:latin typeface="Arial" panose="020B0604020202020204" pitchFamily="34" charset="0"/>
                  <a:ea typeface="+mn-ea"/>
                  <a:cs typeface="Arial" panose="020B0604020202020204" pitchFamily="34" charset="0"/>
                </a:rPr>
                <a:t>ACS Division of </a:t>
              </a:r>
            </a:p>
            <a:p>
              <a:pPr marL="0" marR="0" lvl="0" indent="0" algn="l" defTabSz="82290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E"/>
                  </a:solidFill>
                  <a:effectLst/>
                  <a:uLnTx/>
                  <a:uFillTx/>
                  <a:latin typeface="Arial" panose="020B0604020202020204" pitchFamily="34" charset="0"/>
                  <a:ea typeface="+mn-ea"/>
                  <a:cs typeface="Arial" panose="020B0604020202020204" pitchFamily="34" charset="0"/>
                </a:rPr>
                <a:t>Polymer Chemistry</a:t>
              </a:r>
            </a:p>
          </p:txBody>
        </p:sp>
      </p:grpSp>
      <p:sp>
        <p:nvSpPr>
          <p:cNvPr id="10" name="Text Placeholder 1">
            <a:extLst>
              <a:ext uri="{FF2B5EF4-FFF2-40B4-BE49-F238E27FC236}">
                <a16:creationId xmlns:a16="http://schemas.microsoft.com/office/drawing/2014/main" id="{366F81AF-529D-FD89-5C9F-9A30CE90D898}"/>
              </a:ext>
            </a:extLst>
          </p:cNvPr>
          <p:cNvSpPr txBox="1">
            <a:spLocks/>
          </p:cNvSpPr>
          <p:nvPr/>
        </p:nvSpPr>
        <p:spPr>
          <a:xfrm>
            <a:off x="369654" y="1638405"/>
            <a:ext cx="3375694" cy="31223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71500" rtl="0" eaLnBrk="1" fontAlgn="auto" latinLnBrk="0" hangingPunct="1">
              <a:lnSpc>
                <a:spcPct val="90000"/>
              </a:lnSpc>
              <a:spcBef>
                <a:spcPts val="625"/>
              </a:spcBef>
              <a:spcAft>
                <a:spcPts val="0"/>
              </a:spcAft>
              <a:buClrTx/>
              <a:buSzTx/>
              <a:buFont typeface="Arial" panose="020B0604020202020204" pitchFamily="34" charset="0"/>
              <a:buNone/>
              <a:tabLst/>
              <a:defRPr/>
            </a:pPr>
            <a:r>
              <a:rPr kumimoji="0" lang="en-US" sz="2074"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Programming Team</a:t>
            </a:r>
          </a:p>
          <a:p>
            <a:pPr marL="0" marR="0" lvl="0" indent="0" algn="l" defTabSz="571500" rtl="0" eaLnBrk="1" fontAlgn="auto" latinLnBrk="0" hangingPunct="1">
              <a:lnSpc>
                <a:spcPct val="90000"/>
              </a:lnSpc>
              <a:spcBef>
                <a:spcPts val="625"/>
              </a:spcBef>
              <a:spcAft>
                <a:spcPts val="0"/>
              </a:spcAft>
              <a:buClrTx/>
              <a:buSzTx/>
              <a:buFont typeface="Arial" panose="020B0604020202020204" pitchFamily="34" charset="0"/>
              <a:buNone/>
              <a:tabLst/>
              <a:defRPr/>
            </a:pPr>
            <a:endParaRPr kumimoji="0" lang="en-US" sz="296"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571500" rtl="0" eaLnBrk="1" fontAlgn="auto" latinLnBrk="0" hangingPunct="1">
              <a:lnSpc>
                <a:spcPct val="90000"/>
              </a:lnSpc>
              <a:spcBef>
                <a:spcPts val="625"/>
              </a:spcBef>
              <a:spcAft>
                <a:spcPts val="0"/>
              </a:spcAft>
              <a:buClrTx/>
              <a:buSzTx/>
              <a:buFont typeface="Arial" panose="020B0604020202020204" pitchFamily="34" charset="0"/>
              <a:buNone/>
              <a:tabLst/>
              <a:defRPr/>
            </a:pPr>
            <a:r>
              <a:rPr kumimoji="0" lang="en-US" sz="207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Lead: Robert Mathers</a:t>
            </a:r>
          </a:p>
          <a:p>
            <a:pPr marL="0" marR="0" lvl="0" indent="0" algn="l" defTabSz="571500" rtl="0" eaLnBrk="1" fontAlgn="auto" latinLnBrk="0" hangingPunct="1">
              <a:lnSpc>
                <a:spcPct val="90000"/>
              </a:lnSpc>
              <a:spcBef>
                <a:spcPts val="625"/>
              </a:spcBef>
              <a:spcAft>
                <a:spcPts val="0"/>
              </a:spcAft>
              <a:buClrTx/>
              <a:buSzTx/>
              <a:buFont typeface="Arial" panose="020B0604020202020204" pitchFamily="34" charset="0"/>
              <a:buNone/>
              <a:tabLst/>
              <a:defRPr/>
            </a:pPr>
            <a:r>
              <a:rPr kumimoji="0" lang="en-US" sz="2074"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Danniebelle</a:t>
            </a:r>
            <a:r>
              <a:rPr kumimoji="0" lang="en-US" sz="207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74"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Haase</a:t>
            </a:r>
            <a:endParaRPr kumimoji="0" lang="en-US" sz="207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571500" rtl="0" eaLnBrk="1" fontAlgn="auto" latinLnBrk="0" hangingPunct="1">
              <a:lnSpc>
                <a:spcPct val="90000"/>
              </a:lnSpc>
              <a:spcBef>
                <a:spcPts val="625"/>
              </a:spcBef>
              <a:spcAft>
                <a:spcPts val="0"/>
              </a:spcAft>
              <a:buClrTx/>
              <a:buSzTx/>
              <a:buFont typeface="Arial" panose="020B0604020202020204" pitchFamily="34" charset="0"/>
              <a:buNone/>
              <a:tabLst/>
              <a:defRPr/>
            </a:pPr>
            <a:r>
              <a:rPr kumimoji="0" lang="en-US" sz="207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Sara </a:t>
            </a:r>
            <a:r>
              <a:rPr kumimoji="0" lang="en-US" sz="2074"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Orski</a:t>
            </a:r>
            <a:endParaRPr kumimoji="0" lang="en-US" sz="207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571500" rtl="0" eaLnBrk="1" fontAlgn="auto" latinLnBrk="0" hangingPunct="1">
              <a:lnSpc>
                <a:spcPct val="90000"/>
              </a:lnSpc>
              <a:spcBef>
                <a:spcPts val="625"/>
              </a:spcBef>
              <a:spcAft>
                <a:spcPts val="0"/>
              </a:spcAft>
              <a:buClrTx/>
              <a:buSzTx/>
              <a:buFont typeface="Arial" panose="020B0604020202020204" pitchFamily="34" charset="0"/>
              <a:buNone/>
              <a:tabLst/>
              <a:defRPr/>
            </a:pPr>
            <a:r>
              <a:rPr kumimoji="0" lang="en-US" sz="207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Levi Moore</a:t>
            </a:r>
          </a:p>
          <a:p>
            <a:pPr marL="0" marR="0" lvl="0" indent="0" algn="l" defTabSz="571500" rtl="0" eaLnBrk="1" fontAlgn="auto" latinLnBrk="0" hangingPunct="1">
              <a:lnSpc>
                <a:spcPct val="90000"/>
              </a:lnSpc>
              <a:spcBef>
                <a:spcPts val="625"/>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571500" rtl="0" eaLnBrk="1" fontAlgn="auto" latinLnBrk="0" hangingPunct="1">
              <a:lnSpc>
                <a:spcPct val="90000"/>
              </a:lnSpc>
              <a:spcBef>
                <a:spcPts val="625"/>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Diagram, text&#10;&#10;Description automatically generated">
            <a:extLst>
              <a:ext uri="{FF2B5EF4-FFF2-40B4-BE49-F238E27FC236}">
                <a16:creationId xmlns:a16="http://schemas.microsoft.com/office/drawing/2014/main" id="{4FEB9C5D-C08D-6982-A7D2-5A5EEC4F4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52" y="3972016"/>
            <a:ext cx="2307106" cy="2251911"/>
          </a:xfrm>
          <a:prstGeom prst="rect">
            <a:avLst/>
          </a:prstGeom>
        </p:spPr>
      </p:pic>
      <p:pic>
        <p:nvPicPr>
          <p:cNvPr id="11" name="Picture 10">
            <a:extLst>
              <a:ext uri="{FF2B5EF4-FFF2-40B4-BE49-F238E27FC236}">
                <a16:creationId xmlns:a16="http://schemas.microsoft.com/office/drawing/2014/main" id="{E7107D83-3573-D109-866C-9DCD9B0BE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03110"/>
            <a:ext cx="12192000" cy="1089891"/>
          </a:xfrm>
          <a:prstGeom prst="rect">
            <a:avLst/>
          </a:prstGeom>
        </p:spPr>
      </p:pic>
      <p:sp>
        <p:nvSpPr>
          <p:cNvPr id="9" name="Text Placeholder 1">
            <a:extLst>
              <a:ext uri="{FF2B5EF4-FFF2-40B4-BE49-F238E27FC236}">
                <a16:creationId xmlns:a16="http://schemas.microsoft.com/office/drawing/2014/main" id="{60EA2101-1F69-AB9E-867E-567732034841}"/>
              </a:ext>
            </a:extLst>
          </p:cNvPr>
          <p:cNvSpPr txBox="1">
            <a:spLocks/>
          </p:cNvSpPr>
          <p:nvPr/>
        </p:nvSpPr>
        <p:spPr>
          <a:xfrm>
            <a:off x="3939509" y="1024229"/>
            <a:ext cx="7670603" cy="5511850"/>
          </a:xfrm>
          <a:prstGeom prst="rect">
            <a:avLst/>
          </a:prstGeom>
        </p:spPr>
        <p:txBody>
          <a:bodyPr numCol="3"/>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Daniel Abebe</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Kathryn Beers</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Hayley Brown</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H.N. Cheng</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Dimitris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Collias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Piril</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Ertem</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Yanli</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Feng</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Derek Gates</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Nagarjuna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Gavvalapalli</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Richard Gross</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Ferenc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Horkay</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Zachary Hudson</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Martin James</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Julia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Kalow</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Brett Krull</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Yongfu</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Li</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Eric Lin</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Shiyong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Liu</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Timothy Lodge</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Paulomi</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Majumder</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David Meunier</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Svetlana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Morozova</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Christina Payne</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Kathryn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Peretti</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Michael Petr</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Ralm</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Ricarte</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Tomonori Saito</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Jitesh Soares</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Christopher Soles</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Christopher Stafford</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Brent Sumerlin</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Yujing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Tan</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Jia Tang</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 Tovar</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Cristina Urdaneta Thomas</a:t>
            </a:r>
          </a:p>
          <a:p>
            <a:pPr marL="0" marR="0" lvl="0" indent="0" algn="l" defTabSz="571500" rtl="0" eaLnBrk="1" fontAlgn="auto" latinLnBrk="0" hangingPunct="1">
              <a:lnSpc>
                <a:spcPct val="107000"/>
              </a:lnSpc>
              <a:spcBef>
                <a:spcPts val="0"/>
              </a:spcBef>
              <a:spcAft>
                <a:spcPts val="800"/>
              </a:spcAft>
              <a:buClrTx/>
              <a:buSzTx/>
              <a:buFont typeface="Arial" panose="020B0604020202020204" pitchFamily="34" charset="0"/>
              <a:buNone/>
              <a:tabLst>
                <a:tab pos="853451" algn="l"/>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Chunxiao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Zheng</a:t>
            </a:r>
          </a:p>
          <a:p>
            <a:pPr marL="0" marR="0" lvl="0" indent="0" algn="l" defTabSz="571500" rtl="0" eaLnBrk="1" fontAlgn="auto" latinLnBrk="0" hangingPunct="1">
              <a:lnSpc>
                <a:spcPct val="90000"/>
              </a:lnSpc>
              <a:spcBef>
                <a:spcPts val="625"/>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9513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8469BF-731E-48D6-98E7-73B35D883ACA}"/>
              </a:ext>
            </a:extLst>
          </p:cNvPr>
          <p:cNvSpPr/>
          <p:nvPr/>
        </p:nvSpPr>
        <p:spPr>
          <a:xfrm>
            <a:off x="133492" y="2259074"/>
            <a:ext cx="3262100" cy="34674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79FD5-F006-4063-8092-2AAD6ABB130A}"/>
              </a:ext>
            </a:extLst>
          </p:cNvPr>
          <p:cNvSpPr/>
          <p:nvPr/>
        </p:nvSpPr>
        <p:spPr>
          <a:xfrm>
            <a:off x="133492" y="54145"/>
            <a:ext cx="3262100" cy="2158749"/>
          </a:xfrm>
          <a:prstGeom prst="rect">
            <a:avLst/>
          </a:prstGeom>
          <a:solidFill>
            <a:srgbClr val="336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cs typeface="Arial" panose="020B0604020202020204" pitchFamily="34" charset="0"/>
              </a:rPr>
              <a:t>JOIN POLY TODAY</a:t>
            </a:r>
          </a:p>
          <a:p>
            <a:pPr algn="ct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cs typeface="Arial" panose="020B0604020202020204" pitchFamily="34" charset="0"/>
            </a:endParaRPr>
          </a:p>
          <a:p>
            <a:pPr algn="ctr"/>
            <a:r>
              <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cs typeface="Arial" panose="020B0604020202020204" pitchFamily="34" charset="0"/>
              </a:rPr>
              <a:t>1st Year Membership </a:t>
            </a:r>
          </a:p>
          <a:p>
            <a:pPr algn="ctr"/>
            <a:r>
              <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cs typeface="Arial" panose="020B0604020202020204" pitchFamily="34" charset="0"/>
              </a:rPr>
              <a:t>FREE</a:t>
            </a:r>
          </a:p>
        </p:txBody>
      </p:sp>
      <p:pic>
        <p:nvPicPr>
          <p:cNvPr id="3" name="Picture 2">
            <a:extLst>
              <a:ext uri="{FF2B5EF4-FFF2-40B4-BE49-F238E27FC236}">
                <a16:creationId xmlns:a16="http://schemas.microsoft.com/office/drawing/2014/main" id="{2E31FB45-D07B-4AD7-9573-96C6020AAEA5}"/>
              </a:ext>
            </a:extLst>
          </p:cNvPr>
          <p:cNvPicPr>
            <a:picLocks noChangeAspect="1"/>
          </p:cNvPicPr>
          <p:nvPr/>
        </p:nvPicPr>
        <p:blipFill rotWithShape="1">
          <a:blip r:embed="rId2">
            <a:extLst>
              <a:ext uri="{28A0092B-C50C-407E-A947-70E740481C1C}">
                <a14:useLocalDpi xmlns:a14="http://schemas.microsoft.com/office/drawing/2010/main" val="0"/>
              </a:ext>
            </a:extLst>
          </a:blip>
          <a:srcRect l="3817" t="535" r="7026" b="37440"/>
          <a:stretch/>
        </p:blipFill>
        <p:spPr>
          <a:xfrm>
            <a:off x="3441772" y="54145"/>
            <a:ext cx="8643853" cy="2121893"/>
          </a:xfrm>
          <a:prstGeom prst="rect">
            <a:avLst/>
          </a:prstGeom>
        </p:spPr>
      </p:pic>
      <p:sp>
        <p:nvSpPr>
          <p:cNvPr id="4" name="TextBox 7">
            <a:extLst>
              <a:ext uri="{FF2B5EF4-FFF2-40B4-BE49-F238E27FC236}">
                <a16:creationId xmlns:a16="http://schemas.microsoft.com/office/drawing/2014/main" id="{B67F882B-9FF7-488F-9582-EA9345ACD579}"/>
              </a:ext>
            </a:extLst>
          </p:cNvPr>
          <p:cNvSpPr txBox="1"/>
          <p:nvPr/>
        </p:nvSpPr>
        <p:spPr>
          <a:xfrm>
            <a:off x="3546762" y="2660078"/>
            <a:ext cx="8538863" cy="31393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t>The Division of Polymer Chemistry, Inc., (POLY) is a diverse community of scientists and engineers from academia, industry, and government, as well as fans and supporters of polymers. </a:t>
            </a:r>
          </a:p>
          <a:p>
            <a:endParaRPr lang="en-US" sz="2200" b="1" u="sng" dirty="0"/>
          </a:p>
          <a:p>
            <a:r>
              <a:rPr lang="en-US" sz="2200" b="1" u="sng" dirty="0"/>
              <a:t>Mission</a:t>
            </a:r>
            <a:r>
              <a:rPr lang="en-US" sz="2200" dirty="0"/>
              <a:t>: </a:t>
            </a:r>
            <a:r>
              <a:rPr lang="en-US" sz="2200" i="1" dirty="0"/>
              <a:t>Advance the broader polymer enterprise and its practitioners to meet the global challenges of today and the future.</a:t>
            </a:r>
            <a:endParaRPr lang="en-US" sz="2200" dirty="0"/>
          </a:p>
          <a:p>
            <a:endParaRPr lang="en-US" sz="2200" b="1" u="sng" dirty="0"/>
          </a:p>
          <a:p>
            <a:r>
              <a:rPr lang="en-US" sz="2200" b="1" u="sng" dirty="0"/>
              <a:t>Vision</a:t>
            </a:r>
            <a:r>
              <a:rPr lang="en-US" sz="2200" dirty="0"/>
              <a:t>: </a:t>
            </a:r>
            <a:r>
              <a:rPr lang="en-US" sz="2200" i="1" dirty="0"/>
              <a:t>Be the premier professional organization promoting polymer science and its value to society.</a:t>
            </a:r>
            <a:endParaRPr lang="en-US" sz="2200" dirty="0"/>
          </a:p>
        </p:txBody>
      </p:sp>
      <p:pic>
        <p:nvPicPr>
          <p:cNvPr id="7" name="Picture 6">
            <a:extLst>
              <a:ext uri="{FF2B5EF4-FFF2-40B4-BE49-F238E27FC236}">
                <a16:creationId xmlns:a16="http://schemas.microsoft.com/office/drawing/2014/main" id="{3E460113-D1B3-47E8-91D7-12F6CB65A527}"/>
              </a:ext>
            </a:extLst>
          </p:cNvPr>
          <p:cNvPicPr>
            <a:picLocks noChangeAspect="1"/>
          </p:cNvPicPr>
          <p:nvPr/>
        </p:nvPicPr>
        <p:blipFill>
          <a:blip r:embed="rId3"/>
          <a:stretch>
            <a:fillRect/>
          </a:stretch>
        </p:blipFill>
        <p:spPr>
          <a:xfrm>
            <a:off x="669463" y="2931862"/>
            <a:ext cx="2240502" cy="2240502"/>
          </a:xfrm>
          <a:prstGeom prst="rect">
            <a:avLst/>
          </a:prstGeom>
        </p:spPr>
      </p:pic>
      <p:pic>
        <p:nvPicPr>
          <p:cNvPr id="8" name="Picture 7">
            <a:extLst>
              <a:ext uri="{FF2B5EF4-FFF2-40B4-BE49-F238E27FC236}">
                <a16:creationId xmlns:a16="http://schemas.microsoft.com/office/drawing/2014/main" id="{80B1D8A2-0029-48EC-8659-84051AA6A09E}"/>
              </a:ext>
            </a:extLst>
          </p:cNvPr>
          <p:cNvPicPr>
            <a:picLocks noChangeAspect="1"/>
          </p:cNvPicPr>
          <p:nvPr/>
        </p:nvPicPr>
        <p:blipFill rotWithShape="1">
          <a:blip r:embed="rId4">
            <a:extLst>
              <a:ext uri="{28A0092B-C50C-407E-A947-70E740481C1C}">
                <a14:useLocalDpi xmlns:a14="http://schemas.microsoft.com/office/drawing/2010/main" val="0"/>
              </a:ext>
            </a:extLst>
          </a:blip>
          <a:srcRect t="19288" b="22177"/>
          <a:stretch/>
        </p:blipFill>
        <p:spPr>
          <a:xfrm>
            <a:off x="5563811" y="631062"/>
            <a:ext cx="2314806" cy="2033459"/>
          </a:xfrm>
          <a:prstGeom prst="rect">
            <a:avLst/>
          </a:prstGeom>
        </p:spPr>
      </p:pic>
    </p:spTree>
    <p:extLst>
      <p:ext uri="{BB962C8B-B14F-4D97-AF65-F5344CB8AC3E}">
        <p14:creationId xmlns:p14="http://schemas.microsoft.com/office/powerpoint/2010/main" val="4144604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B3BC-E45B-44F9-94DD-B7132E0AB0E4}"/>
              </a:ext>
            </a:extLst>
          </p:cNvPr>
          <p:cNvSpPr>
            <a:spLocks noGrp="1"/>
          </p:cNvSpPr>
          <p:nvPr>
            <p:ph type="title"/>
          </p:nvPr>
        </p:nvSpPr>
        <p:spPr>
          <a:xfrm>
            <a:off x="-3711389" y="0"/>
            <a:ext cx="10972800" cy="1143000"/>
          </a:xfrm>
        </p:spPr>
        <p:txBody>
          <a:bodyPr/>
          <a:lstStyle/>
          <a:p>
            <a:r>
              <a:rPr lang="en-US" b="1" dirty="0"/>
              <a:t>Chicago Grid</a:t>
            </a:r>
          </a:p>
        </p:txBody>
      </p:sp>
      <p:pic>
        <p:nvPicPr>
          <p:cNvPr id="4" name="Picture 3">
            <a:extLst>
              <a:ext uri="{FF2B5EF4-FFF2-40B4-BE49-F238E27FC236}">
                <a16:creationId xmlns:a16="http://schemas.microsoft.com/office/drawing/2014/main" id="{543F236C-C57C-4992-91EB-3833147284E5}"/>
              </a:ext>
            </a:extLst>
          </p:cNvPr>
          <p:cNvPicPr>
            <a:picLocks noChangeAspect="1"/>
          </p:cNvPicPr>
          <p:nvPr/>
        </p:nvPicPr>
        <p:blipFill>
          <a:blip r:embed="rId2"/>
          <a:stretch>
            <a:fillRect/>
          </a:stretch>
        </p:blipFill>
        <p:spPr>
          <a:xfrm>
            <a:off x="3861365" y="116542"/>
            <a:ext cx="7918838" cy="5889812"/>
          </a:xfrm>
          <a:prstGeom prst="rect">
            <a:avLst/>
          </a:prstGeom>
        </p:spPr>
      </p:pic>
      <p:sp>
        <p:nvSpPr>
          <p:cNvPr id="5" name="TextBox 4">
            <a:extLst>
              <a:ext uri="{FF2B5EF4-FFF2-40B4-BE49-F238E27FC236}">
                <a16:creationId xmlns:a16="http://schemas.microsoft.com/office/drawing/2014/main" id="{26A612EB-D218-4743-B01C-8B81245C1BF2}"/>
              </a:ext>
            </a:extLst>
          </p:cNvPr>
          <p:cNvSpPr txBox="1"/>
          <p:nvPr/>
        </p:nvSpPr>
        <p:spPr>
          <a:xfrm>
            <a:off x="411797" y="998668"/>
            <a:ext cx="2931459" cy="2862322"/>
          </a:xfrm>
          <a:prstGeom prst="rect">
            <a:avLst/>
          </a:prstGeom>
          <a:noFill/>
        </p:spPr>
        <p:txBody>
          <a:bodyPr wrap="square" rtlCol="0">
            <a:spAutoFit/>
          </a:bodyPr>
          <a:lstStyle/>
          <a:p>
            <a:pPr algn="ctr"/>
            <a:r>
              <a:rPr lang="en-US" u="sng" dirty="0"/>
              <a:t>Posters:</a:t>
            </a:r>
          </a:p>
          <a:p>
            <a:pPr algn="ctr"/>
            <a:r>
              <a:rPr lang="en-US" dirty="0"/>
              <a:t>Monday – Sci Mix</a:t>
            </a:r>
          </a:p>
          <a:p>
            <a:pPr algn="ctr"/>
            <a:r>
              <a:rPr lang="en-US" dirty="0"/>
              <a:t>Tuesday – POLY/PMSE</a:t>
            </a:r>
          </a:p>
          <a:p>
            <a:pPr algn="ctr"/>
            <a:endParaRPr lang="en-US" dirty="0"/>
          </a:p>
          <a:p>
            <a:pPr algn="ctr"/>
            <a:r>
              <a:rPr lang="en-US" u="sng" dirty="0"/>
              <a:t>Awards and Plenary: </a:t>
            </a:r>
            <a:r>
              <a:rPr lang="en-US" dirty="0"/>
              <a:t>Wednesday</a:t>
            </a:r>
          </a:p>
          <a:p>
            <a:pPr algn="ctr"/>
            <a:endParaRPr lang="en-US" dirty="0"/>
          </a:p>
          <a:p>
            <a:pPr algn="ctr"/>
            <a:r>
              <a:rPr lang="en-US" dirty="0"/>
              <a:t>Speaker:</a:t>
            </a:r>
          </a:p>
          <a:p>
            <a:pPr algn="ctr"/>
            <a:r>
              <a:rPr lang="en-US" dirty="0"/>
              <a:t>Dr. Kathryn Beers</a:t>
            </a:r>
          </a:p>
          <a:p>
            <a:endParaRPr lang="en-US" dirty="0"/>
          </a:p>
        </p:txBody>
      </p:sp>
      <p:pic>
        <p:nvPicPr>
          <p:cNvPr id="6" name="Picture 5">
            <a:extLst>
              <a:ext uri="{FF2B5EF4-FFF2-40B4-BE49-F238E27FC236}">
                <a16:creationId xmlns:a16="http://schemas.microsoft.com/office/drawing/2014/main" id="{A7E94C68-85FB-4890-A107-C9A25F245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00" y="3738880"/>
            <a:ext cx="1602651" cy="2003314"/>
          </a:xfrm>
          <a:prstGeom prst="rect">
            <a:avLst/>
          </a:prstGeom>
        </p:spPr>
      </p:pic>
    </p:spTree>
    <p:extLst>
      <p:ext uri="{BB962C8B-B14F-4D97-AF65-F5344CB8AC3E}">
        <p14:creationId xmlns:p14="http://schemas.microsoft.com/office/powerpoint/2010/main" val="3646343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1981200" y="0"/>
            <a:ext cx="8229600" cy="1143000"/>
          </a:xfrm>
          <a:prstGeom prst="rect">
            <a:avLst/>
          </a:prstGeom>
          <a:noFill/>
          <a:ln>
            <a:noFill/>
          </a:ln>
        </p:spPr>
        <p:txBody>
          <a:bodyPr spcFirstLastPara="1" wrap="square" lIns="91425" tIns="45700" rIns="91425" bIns="45700" anchor="ctr" anchorCtr="0">
            <a:noAutofit/>
          </a:bodyPr>
          <a:lstStyle/>
          <a:p>
            <a:r>
              <a:rPr lang="en-US" b="1" dirty="0">
                <a:latin typeface="Calibri" panose="020F0502020204030204" pitchFamily="34" charset="0"/>
                <a:ea typeface="Calibri" charset="0"/>
                <a:cs typeface="Calibri" panose="020F0502020204030204" pitchFamily="34" charset="0"/>
              </a:rPr>
              <a:t>Indianapolis – Spring 2023</a:t>
            </a:r>
            <a:endParaRPr b="1" dirty="0">
              <a:latin typeface="Calibri" panose="020F0502020204030204" pitchFamily="34" charset="0"/>
              <a:ea typeface="Calibri" charset="0"/>
              <a:cs typeface="Calibri" panose="020F0502020204030204" pitchFamily="34" charset="0"/>
            </a:endParaRPr>
          </a:p>
        </p:txBody>
      </p:sp>
      <p:sp>
        <p:nvSpPr>
          <p:cNvPr id="2" name="TextBox 1">
            <a:extLst>
              <a:ext uri="{FF2B5EF4-FFF2-40B4-BE49-F238E27FC236}">
                <a16:creationId xmlns:a16="http://schemas.microsoft.com/office/drawing/2014/main" id="{E76C1015-2745-C648-9D5B-59FF85AA1265}"/>
              </a:ext>
            </a:extLst>
          </p:cNvPr>
          <p:cNvSpPr txBox="1"/>
          <p:nvPr/>
        </p:nvSpPr>
        <p:spPr>
          <a:xfrm rot="16200000">
            <a:off x="-3963775" y="3166595"/>
            <a:ext cx="9030586" cy="369332"/>
          </a:xfrm>
          <a:prstGeom prst="rect">
            <a:avLst/>
          </a:prstGeom>
          <a:noFill/>
        </p:spPr>
        <p:txBody>
          <a:bodyPr wrap="square" rtlCol="0">
            <a:spAutoFit/>
          </a:bodyPr>
          <a:lstStyle/>
          <a:p>
            <a:pPr algn="ctr"/>
            <a:r>
              <a:rPr lang="en-US" sz="1800" b="1" dirty="0">
                <a:latin typeface="Calibri" panose="020F0502020204030204" pitchFamily="34" charset="0"/>
                <a:ea typeface="Calibri" charset="0"/>
                <a:cs typeface="Calibri" panose="020F0502020204030204" pitchFamily="34" charset="0"/>
              </a:rPr>
              <a:t>Meeting Theme: Crossroads of Chemistry</a:t>
            </a:r>
          </a:p>
        </p:txBody>
      </p:sp>
      <p:sp>
        <p:nvSpPr>
          <p:cNvPr id="7" name="Footer Placeholder 6">
            <a:extLst>
              <a:ext uri="{FF2B5EF4-FFF2-40B4-BE49-F238E27FC236}">
                <a16:creationId xmlns:a16="http://schemas.microsoft.com/office/drawing/2014/main" id="{3B1D2702-3AC1-41CA-A950-A13FDCAC55DA}"/>
              </a:ext>
            </a:extLst>
          </p:cNvPr>
          <p:cNvSpPr>
            <a:spLocks noGrp="1"/>
          </p:cNvSpPr>
          <p:nvPr>
            <p:ph type="ftr" idx="11"/>
          </p:nvPr>
        </p:nvSpPr>
        <p:spPr/>
        <p:txBody>
          <a:bodyPr/>
          <a:lstStyle/>
          <a:p>
            <a:endParaRPr lang="en-US"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2C4486F-5BF6-4442-B174-B58974E61BAE}"/>
              </a:ext>
            </a:extLst>
          </p:cNvPr>
          <p:cNvPicPr>
            <a:picLocks noChangeAspect="1"/>
          </p:cNvPicPr>
          <p:nvPr/>
        </p:nvPicPr>
        <p:blipFill>
          <a:blip r:embed="rId3"/>
          <a:stretch>
            <a:fillRect/>
          </a:stretch>
        </p:blipFill>
        <p:spPr>
          <a:xfrm>
            <a:off x="11122696" y="4363080"/>
            <a:ext cx="818444" cy="1228957"/>
          </a:xfrm>
          <a:prstGeom prst="rect">
            <a:avLst/>
          </a:prstGeom>
        </p:spPr>
      </p:pic>
      <p:sp>
        <p:nvSpPr>
          <p:cNvPr id="4" name="TextBox 3">
            <a:extLst>
              <a:ext uri="{FF2B5EF4-FFF2-40B4-BE49-F238E27FC236}">
                <a16:creationId xmlns:a16="http://schemas.microsoft.com/office/drawing/2014/main" id="{B6337E1F-187A-4CA7-8AA3-EB188E1299F2}"/>
              </a:ext>
            </a:extLst>
          </p:cNvPr>
          <p:cNvSpPr txBox="1"/>
          <p:nvPr/>
        </p:nvSpPr>
        <p:spPr>
          <a:xfrm>
            <a:off x="813285" y="5479718"/>
            <a:ext cx="10232310" cy="646331"/>
          </a:xfrm>
          <a:prstGeom prst="rect">
            <a:avLst/>
          </a:prstGeom>
          <a:noFill/>
        </p:spPr>
        <p:txBody>
          <a:bodyPr wrap="square" rtlCol="0">
            <a:spAutoFit/>
          </a:bodyPr>
          <a:lstStyle/>
          <a:p>
            <a:pPr algn="ctr"/>
            <a:r>
              <a:rPr lang="en-US" dirty="0">
                <a:solidFill>
                  <a:srgbClr val="FF0000"/>
                </a:solidFill>
              </a:rPr>
              <a:t>Coordinating with PMSE and BIOT at this meeting: </a:t>
            </a:r>
          </a:p>
          <a:p>
            <a:pPr algn="ctr"/>
            <a:r>
              <a:rPr lang="en-US" dirty="0">
                <a:solidFill>
                  <a:srgbClr val="FF0000"/>
                </a:solidFill>
              </a:rPr>
              <a:t>co-locating request &amp; co-sponsorship/advertising of related symposia</a:t>
            </a:r>
          </a:p>
        </p:txBody>
      </p:sp>
      <p:graphicFrame>
        <p:nvGraphicFramePr>
          <p:cNvPr id="11" name="Shape 336">
            <a:extLst>
              <a:ext uri="{FF2B5EF4-FFF2-40B4-BE49-F238E27FC236}">
                <a16:creationId xmlns:a16="http://schemas.microsoft.com/office/drawing/2014/main" id="{16984878-DCA7-4AF3-B928-04EA472471E7}"/>
              </a:ext>
            </a:extLst>
          </p:cNvPr>
          <p:cNvGraphicFramePr/>
          <p:nvPr>
            <p:extLst>
              <p:ext uri="{D42A27DB-BD31-4B8C-83A1-F6EECF244321}">
                <p14:modId xmlns:p14="http://schemas.microsoft.com/office/powerpoint/2010/main" val="1384801293"/>
              </p:ext>
            </p:extLst>
          </p:nvPr>
        </p:nvGraphicFramePr>
        <p:xfrm>
          <a:off x="979845" y="825215"/>
          <a:ext cx="9684038" cy="4577011"/>
        </p:xfrm>
        <a:graphic>
          <a:graphicData uri="http://schemas.openxmlformats.org/drawingml/2006/table">
            <a:tbl>
              <a:tblPr>
                <a:gradFill>
                  <a:gsLst>
                    <a:gs pos="0">
                      <a:srgbClr val="9FC3FF"/>
                    </a:gs>
                    <a:gs pos="35000">
                      <a:srgbClr val="BDD5FF"/>
                    </a:gs>
                    <a:gs pos="100000">
                      <a:srgbClr val="E4EEFF"/>
                    </a:gs>
                  </a:gsLst>
                  <a:lin ang="16200000" scaled="0"/>
                </a:gradFill>
              </a:tblPr>
              <a:tblGrid>
                <a:gridCol w="6382038">
                  <a:extLst>
                    <a:ext uri="{9D8B030D-6E8A-4147-A177-3AD203B41FA5}">
                      <a16:colId xmlns:a16="http://schemas.microsoft.com/office/drawing/2014/main" val="20000"/>
                    </a:ext>
                  </a:extLst>
                </a:gridCol>
                <a:gridCol w="3302000">
                  <a:extLst>
                    <a:ext uri="{9D8B030D-6E8A-4147-A177-3AD203B41FA5}">
                      <a16:colId xmlns:a16="http://schemas.microsoft.com/office/drawing/2014/main" val="20001"/>
                    </a:ext>
                  </a:extLst>
                </a:gridCol>
              </a:tblGrid>
              <a:tr h="310606">
                <a:tc>
                  <a:txBody>
                    <a:bodyPr/>
                    <a:lstStyle/>
                    <a:p>
                      <a:pPr marL="0" marR="0" lvl="0" indent="0" algn="ctr" rtl="0">
                        <a:spcBef>
                          <a:spcPts val="0"/>
                        </a:spcBef>
                        <a:spcAft>
                          <a:spcPts val="0"/>
                        </a:spcAft>
                        <a:buNone/>
                      </a:pPr>
                      <a:r>
                        <a:rPr lang="en-US" sz="1200" b="1" u="none" strike="noStrike" cap="none" dirty="0">
                          <a:solidFill>
                            <a:schemeClr val="dk1"/>
                          </a:solidFill>
                          <a:latin typeface="Calibri" charset="0"/>
                          <a:ea typeface="Calibri" charset="0"/>
                          <a:cs typeface="Calibri" charset="0"/>
                          <a:sym typeface="Questrial"/>
                        </a:rPr>
                        <a:t>Symposium Title</a:t>
                      </a:r>
                      <a:endParaRPr sz="1200" b="1" i="0" u="none" strike="noStrike" cap="none" dirty="0">
                        <a:solidFill>
                          <a:schemeClr val="dk1"/>
                        </a:solidFill>
                        <a:latin typeface="Calibri" charset="0"/>
                        <a:ea typeface="Calibri" charset="0"/>
                        <a:cs typeface="Calibri" charset="0"/>
                        <a:sym typeface="Questrial"/>
                      </a:endParaRPr>
                    </a:p>
                  </a:txBody>
                  <a:tcPr marL="6075" marR="6075" marT="6075" marB="0" anchor="ctr">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b="1" u="none" strike="noStrike" cap="none" dirty="0">
                          <a:solidFill>
                            <a:schemeClr val="dk1"/>
                          </a:solidFill>
                          <a:latin typeface="Calibri" charset="0"/>
                          <a:ea typeface="Calibri" charset="0"/>
                          <a:cs typeface="Calibri" charset="0"/>
                          <a:sym typeface="Questrial"/>
                        </a:rPr>
                        <a:t>Symposium Organizer</a:t>
                      </a:r>
                      <a:endParaRPr sz="1200" b="1" i="0" u="none" strike="noStrike" cap="none" dirty="0">
                        <a:solidFill>
                          <a:schemeClr val="dk1"/>
                        </a:solidFill>
                        <a:latin typeface="Calibri" charset="0"/>
                        <a:ea typeface="Calibri" charset="0"/>
                        <a:cs typeface="Calibri" charset="0"/>
                        <a:sym typeface="Questrial"/>
                      </a:endParaRPr>
                    </a:p>
                  </a:txBody>
                  <a:tcPr marL="6075" marR="6075" marT="6075" marB="0" anchor="ctr">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0">
                <a:tc>
                  <a:txBody>
                    <a:bodyPr/>
                    <a:lstStyle/>
                    <a:p>
                      <a:pPr algn="ctr" fontAlgn="b"/>
                      <a:r>
                        <a:rPr lang="en-US" sz="1200" b="0" i="0" u="none" strike="noStrike" dirty="0">
                          <a:solidFill>
                            <a:schemeClr val="tx1"/>
                          </a:solidFill>
                          <a:effectLst/>
                          <a:latin typeface="Calibri" panose="020F0502020204030204" pitchFamily="34" charset="0"/>
                          <a:ea typeface="Calibri" charset="0"/>
                          <a:cs typeface="Calibri" panose="020F0502020204030204" pitchFamily="34" charset="0"/>
                        </a:rPr>
                        <a:t>ACS Award (will know Fall 2022 if any awardees from POLY) </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chemeClr val="tx1"/>
                        </a:solidFill>
                        <a:effectLst/>
                        <a:latin typeface="Calibri" panose="020F0502020204030204" pitchFamily="34" charset="0"/>
                        <a:ea typeface="Calibri" charset="0"/>
                        <a:cs typeface="Calibri" panose="020F0502020204030204" pitchFamily="34" charset="0"/>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773412532"/>
                  </a:ext>
                </a:extLst>
              </a:tr>
              <a:tr h="110127">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00B050"/>
                          </a:solidFill>
                          <a:effectLst/>
                          <a:latin typeface="Calibri" charset="0"/>
                          <a:ea typeface="Calibri" charset="0"/>
                          <a:cs typeface="Calibri" charset="0"/>
                        </a:rPr>
                        <a:t>Industrial Innovations in Polymer Science </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r>
                        <a:rPr lang="en-US" sz="1200" b="0" i="0" u="none" strike="noStrike" dirty="0">
                          <a:solidFill>
                            <a:srgbClr val="00B050"/>
                          </a:solidFill>
                          <a:effectLst/>
                          <a:latin typeface="Calibri" panose="020F0502020204030204" pitchFamily="34" charset="0"/>
                          <a:ea typeface="Calibri" charset="0"/>
                          <a:cs typeface="Calibri" panose="020F0502020204030204" pitchFamily="34" charset="0"/>
                        </a:rPr>
                        <a:t>Michael Minkler, Ashleigh Dahlstrom, Wenjun Wu</a:t>
                      </a:r>
                    </a:p>
                  </a:txBody>
                  <a:tcPr marL="7620" marR="7620" marT="7620" marB="0" anchor="ctr">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6"/>
                  </a:ext>
                </a:extLst>
              </a:tr>
              <a:tr h="209350">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FF0000"/>
                          </a:solidFill>
                          <a:effectLst/>
                          <a:latin typeface="Calibri" charset="0"/>
                          <a:ea typeface="Calibri" charset="0"/>
                          <a:cs typeface="Calibri" charset="0"/>
                        </a:rPr>
                        <a:t>General Topics: The Intersection of Inorganic and Polymer Chemistry</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b"/>
                      <a:r>
                        <a:rPr lang="en-US" sz="1200" b="0" i="0" u="none" strike="noStrike" dirty="0">
                          <a:solidFill>
                            <a:srgbClr val="FF0000"/>
                          </a:solidFill>
                          <a:effectLst/>
                          <a:latin typeface="Calibri" panose="020F0502020204030204" pitchFamily="34" charset="0"/>
                          <a:ea typeface="Calibri" charset="0"/>
                          <a:cs typeface="Calibri" panose="020F0502020204030204" pitchFamily="34" charset="0"/>
                        </a:rPr>
                        <a:t>Li, Horkay</a:t>
                      </a:r>
                    </a:p>
                  </a:txBody>
                  <a:tcPr marL="7620" marR="7620" marT="7620" marB="0" anchor="ctr">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4106370648"/>
                  </a:ext>
                </a:extLst>
              </a:tr>
              <a:tr h="209350">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FF0000"/>
                          </a:solidFill>
                          <a:effectLst/>
                          <a:latin typeface="Calibri" charset="0"/>
                          <a:ea typeface="Calibri" charset="0"/>
                          <a:cs typeface="Calibri" charset="0"/>
                        </a:rPr>
                        <a:t>General Topics: New Concepts in Polymer Chemistry</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FF0000"/>
                          </a:solidFill>
                          <a:effectLst/>
                          <a:latin typeface="Calibri" panose="020F0502020204030204" pitchFamily="34" charset="0"/>
                          <a:ea typeface="Calibri" charset="0"/>
                          <a:cs typeface="Calibri" panose="020F0502020204030204" pitchFamily="34" charset="0"/>
                        </a:rPr>
                        <a:t>Li, Horkay</a:t>
                      </a:r>
                    </a:p>
                  </a:txBody>
                  <a:tcPr marL="7620" marR="7620" marT="7620" marB="0" anchor="ctr">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627158074"/>
                  </a:ext>
                </a:extLst>
              </a:tr>
              <a:tr h="209350">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FF0000"/>
                          </a:solidFill>
                          <a:effectLst/>
                          <a:latin typeface="Calibri" charset="0"/>
                          <a:ea typeface="Calibri" charset="0"/>
                          <a:cs typeface="Calibri" charset="0"/>
                        </a:rPr>
                        <a:t>General Topics: Crosslinked and Linear Polymers</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FF0000"/>
                          </a:solidFill>
                          <a:effectLst/>
                          <a:latin typeface="Calibri" panose="020F0502020204030204" pitchFamily="34" charset="0"/>
                          <a:ea typeface="Calibri" charset="0"/>
                          <a:cs typeface="Calibri" panose="020F0502020204030204" pitchFamily="34" charset="0"/>
                        </a:rPr>
                        <a:t>Li, Horkay</a:t>
                      </a:r>
                    </a:p>
                  </a:txBody>
                  <a:tcPr marL="7620" marR="7620" marT="7620" marB="0" anchor="ctr">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161434395"/>
                  </a:ext>
                </a:extLst>
              </a:tr>
              <a:tr h="209350">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FF0000"/>
                          </a:solidFill>
                          <a:effectLst/>
                          <a:latin typeface="Calibri" charset="0"/>
                          <a:ea typeface="Calibri" charset="0"/>
                          <a:cs typeface="Calibri" charset="0"/>
                        </a:rPr>
                        <a:t>General Topics: New Synthesis and Characterization of Polymers</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FF0000"/>
                          </a:solidFill>
                          <a:effectLst/>
                          <a:latin typeface="Calibri" panose="020F0502020204030204" pitchFamily="34" charset="0"/>
                          <a:ea typeface="Calibri" charset="0"/>
                          <a:cs typeface="Calibri" panose="020F0502020204030204" pitchFamily="34" charset="0"/>
                        </a:rPr>
                        <a:t>Li, Horkay</a:t>
                      </a:r>
                    </a:p>
                  </a:txBody>
                  <a:tcPr marL="7620" marR="7620" marT="7620" marB="0" anchor="ctr">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054799396"/>
                  </a:ext>
                </a:extLst>
              </a:tr>
              <a:tr h="110490">
                <a:tc>
                  <a:txBody>
                    <a:bodyPr/>
                    <a:lstStyle/>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dirty="0">
                          <a:solidFill>
                            <a:srgbClr val="FFC000"/>
                          </a:solidFill>
                          <a:effectLst/>
                          <a:latin typeface="Calibri" panose="020F0502020204030204" pitchFamily="34" charset="0"/>
                          <a:ea typeface="Arial"/>
                          <a:cs typeface="Calibri" panose="020F0502020204030204" pitchFamily="34" charset="0"/>
                          <a:sym typeface="Arial"/>
                        </a:rPr>
                        <a:t>Undergraduate Research in Polymer Science </a:t>
                      </a:r>
                      <a:endParaRPr sz="1200" b="0" u="none" strike="noStrike" cap="none" dirty="0">
                        <a:solidFill>
                          <a:srgbClr val="FFC000"/>
                        </a:solidFill>
                        <a:latin typeface="Calibri" panose="020F0502020204030204" pitchFamily="34" charset="0"/>
                        <a:cs typeface="Calibri" panose="020F0502020204030204" pitchFamily="34" charset="0"/>
                      </a:endParaRPr>
                    </a:p>
                  </a:txBody>
                  <a:tcPr marL="7625" marR="7625" marT="7625"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0" u="none" strike="noStrike" cap="none" dirty="0">
                          <a:solidFill>
                            <a:srgbClr val="FFC000"/>
                          </a:solidFill>
                          <a:latin typeface="Calibri" panose="020F0502020204030204" pitchFamily="34" charset="0"/>
                          <a:cs typeface="Calibri" panose="020F0502020204030204" pitchFamily="34" charset="0"/>
                          <a:sym typeface="Arial"/>
                        </a:rPr>
                        <a:t>Sarah Morgan, Sergei </a:t>
                      </a:r>
                      <a:r>
                        <a:rPr lang="en-US" sz="1200" b="0" i="0" u="none" strike="noStrike" cap="none" dirty="0" err="1">
                          <a:solidFill>
                            <a:srgbClr val="FFC000"/>
                          </a:solidFill>
                          <a:latin typeface="Calibri" panose="020F0502020204030204" pitchFamily="34" charset="0"/>
                          <a:cs typeface="Calibri" panose="020F0502020204030204" pitchFamily="34" charset="0"/>
                          <a:sym typeface="Arial"/>
                        </a:rPr>
                        <a:t>Nazarenko</a:t>
                      </a:r>
                      <a:r>
                        <a:rPr lang="en-US" sz="1200" b="0" i="0" u="none" strike="noStrike" cap="none" dirty="0">
                          <a:solidFill>
                            <a:srgbClr val="FFC000"/>
                          </a:solidFill>
                          <a:latin typeface="Calibri" panose="020F0502020204030204" pitchFamily="34" charset="0"/>
                          <a:cs typeface="Calibri" panose="020F0502020204030204" pitchFamily="34" charset="0"/>
                          <a:sym typeface="Arial"/>
                        </a:rPr>
                        <a:t>, Heather Broadhead</a:t>
                      </a:r>
                    </a:p>
                  </a:txBody>
                  <a:tcPr marL="7620" marR="7620" marT="7620" marB="0" anchor="ctr">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351293077"/>
                  </a:ext>
                </a:extLst>
              </a:tr>
              <a:tr h="217170">
                <a:tc>
                  <a:txBody>
                    <a:bodyPr/>
                    <a:lstStyle/>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dirty="0">
                          <a:solidFill>
                            <a:srgbClr val="FFC000"/>
                          </a:solidFill>
                          <a:effectLst/>
                          <a:latin typeface="Calibri" panose="020F0502020204030204" pitchFamily="34" charset="0"/>
                          <a:ea typeface="Arial"/>
                          <a:cs typeface="Calibri" panose="020F0502020204030204" pitchFamily="34" charset="0"/>
                          <a:sym typeface="Arial"/>
                        </a:rPr>
                        <a:t>Carl S Marvel Award for Creative Polymer Chemistry</a:t>
                      </a:r>
                      <a:endParaRPr sz="1200" b="0" u="none" strike="noStrike" cap="none" dirty="0">
                        <a:solidFill>
                          <a:srgbClr val="FFC000"/>
                        </a:solidFill>
                        <a:latin typeface="Calibri" panose="020F0502020204030204" pitchFamily="34" charset="0"/>
                        <a:cs typeface="Calibri" panose="020F0502020204030204" pitchFamily="34" charset="0"/>
                      </a:endParaRP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0" u="none" strike="noStrike" cap="none" dirty="0">
                          <a:solidFill>
                            <a:srgbClr val="FFC000"/>
                          </a:solidFill>
                          <a:latin typeface="Calibri" panose="020F0502020204030204" pitchFamily="34" charset="0"/>
                          <a:cs typeface="Calibri" panose="020F0502020204030204" pitchFamily="34" charset="0"/>
                          <a:sym typeface="Arial"/>
                        </a:rPr>
                        <a:t>Kathy Mitchem, Danniebelle Haase</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838955086"/>
                  </a:ext>
                </a:extLst>
              </a:tr>
              <a:tr h="110493">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200" b="0" i="0" u="none" strike="noStrike" cap="none" dirty="0">
                          <a:solidFill>
                            <a:srgbClr val="FFC000"/>
                          </a:solidFill>
                          <a:effectLst/>
                          <a:latin typeface="Calibri" panose="020F0502020204030204" pitchFamily="34" charset="0"/>
                          <a:ea typeface="Arial"/>
                          <a:cs typeface="Calibri" panose="020F0502020204030204" pitchFamily="34" charset="0"/>
                          <a:sym typeface="Arial"/>
                        </a:rPr>
                        <a:t>Excellence in Graduate Polymer Research</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0" u="none" strike="noStrike" cap="none" dirty="0">
                          <a:solidFill>
                            <a:srgbClr val="FFC000"/>
                          </a:solidFill>
                          <a:latin typeface="Calibri" panose="020F0502020204030204" pitchFamily="34" charset="0"/>
                          <a:cs typeface="Calibri" panose="020F0502020204030204" pitchFamily="34" charset="0"/>
                          <a:sym typeface="Arial"/>
                        </a:rPr>
                        <a:t>Christine Coltrain, Jeffrey Self,</a:t>
                      </a:r>
                    </a:p>
                    <a:p>
                      <a:pPr algn="ctr"/>
                      <a:r>
                        <a:rPr lang="en-US" sz="1200" b="0" i="0" u="none" strike="noStrike" cap="none" dirty="0">
                          <a:solidFill>
                            <a:srgbClr val="FFC000"/>
                          </a:solidFill>
                          <a:latin typeface="Calibri" panose="020F0502020204030204" pitchFamily="34" charset="0"/>
                          <a:cs typeface="Calibri" panose="020F0502020204030204" pitchFamily="34" charset="0"/>
                          <a:sym typeface="Arial"/>
                        </a:rPr>
                        <a:t>Chris Ellison, Timothy Long (Others TBD)</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158352611"/>
                  </a:ext>
                </a:extLst>
              </a:tr>
              <a:tr h="217170">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200" b="0" i="0" u="none" strike="noStrike" cap="none" dirty="0">
                          <a:solidFill>
                            <a:srgbClr val="0070C0"/>
                          </a:solidFill>
                          <a:effectLst/>
                          <a:latin typeface="Calibri" panose="020F0502020204030204" pitchFamily="34" charset="0"/>
                          <a:ea typeface="Arial"/>
                          <a:cs typeface="Calibri" panose="020F0502020204030204" pitchFamily="34" charset="0"/>
                          <a:sym typeface="Arial"/>
                        </a:rPr>
                        <a:t>Large Polymers the Size of Small Polymers</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1" u="none" strike="noStrike" cap="none" dirty="0">
                          <a:solidFill>
                            <a:srgbClr val="0070C0"/>
                          </a:solidFill>
                          <a:latin typeface="Calibri" panose="020F0502020204030204" pitchFamily="34" charset="0"/>
                          <a:cs typeface="Calibri" panose="020F0502020204030204" pitchFamily="34" charset="0"/>
                          <a:sym typeface="Arial"/>
                        </a:rPr>
                        <a:t>Julia </a:t>
                      </a:r>
                      <a:r>
                        <a:rPr lang="en-US" sz="1200" b="0" i="1" u="none" strike="noStrike" cap="none" dirty="0" err="1">
                          <a:solidFill>
                            <a:srgbClr val="0070C0"/>
                          </a:solidFill>
                          <a:latin typeface="Calibri" panose="020F0502020204030204" pitchFamily="34" charset="0"/>
                          <a:cs typeface="Calibri" panose="020F0502020204030204" pitchFamily="34" charset="0"/>
                          <a:sym typeface="Arial"/>
                        </a:rPr>
                        <a:t>Pribyl</a:t>
                      </a:r>
                      <a:r>
                        <a:rPr lang="en-US" sz="1200" b="0" i="1" u="none" strike="noStrike" cap="none" dirty="0">
                          <a:solidFill>
                            <a:srgbClr val="0070C0"/>
                          </a:solidFill>
                          <a:latin typeface="Calibri" panose="020F0502020204030204" pitchFamily="34" charset="0"/>
                          <a:cs typeface="Calibri" panose="020F0502020204030204" pitchFamily="34" charset="0"/>
                          <a:sym typeface="Arial"/>
                        </a:rPr>
                        <a:t> Ham, Matt Golder, Yutan </a:t>
                      </a:r>
                      <a:r>
                        <a:rPr lang="en-US" sz="1200" b="0" i="1" u="none" strike="noStrike" cap="none" dirty="0" err="1">
                          <a:solidFill>
                            <a:srgbClr val="0070C0"/>
                          </a:solidFill>
                          <a:latin typeface="Calibri" panose="020F0502020204030204" pitchFamily="34" charset="0"/>
                          <a:cs typeface="Calibri" panose="020F0502020204030204" pitchFamily="34" charset="0"/>
                          <a:sym typeface="Arial"/>
                        </a:rPr>
                        <a:t>Getzler</a:t>
                      </a:r>
                      <a:r>
                        <a:rPr lang="en-US" sz="1200" b="0" i="1" u="none" strike="noStrike" cap="none" dirty="0">
                          <a:solidFill>
                            <a:srgbClr val="0070C0"/>
                          </a:solidFill>
                          <a:latin typeface="Calibri" panose="020F0502020204030204" pitchFamily="34" charset="0"/>
                          <a:cs typeface="Calibri" panose="020F0502020204030204" pitchFamily="34" charset="0"/>
                          <a:sym typeface="Arial"/>
                        </a:rPr>
                        <a:t>, AJ </a:t>
                      </a:r>
                      <a:r>
                        <a:rPr lang="en-US" sz="1200" b="0" i="1" u="none" strike="noStrike" cap="none" dirty="0" err="1">
                          <a:solidFill>
                            <a:srgbClr val="0070C0"/>
                          </a:solidFill>
                          <a:latin typeface="Calibri" panose="020F0502020204030204" pitchFamily="34" charset="0"/>
                          <a:cs typeface="Calibri" panose="020F0502020204030204" pitchFamily="34" charset="0"/>
                          <a:sym typeface="Arial"/>
                        </a:rPr>
                        <a:t>Boydston</a:t>
                      </a:r>
                      <a:endParaRPr lang="en-US" sz="1200" b="0" i="1" u="none" strike="noStrike" cap="none" dirty="0">
                        <a:solidFill>
                          <a:srgbClr val="0070C0"/>
                        </a:solidFill>
                        <a:latin typeface="Calibri" panose="020F0502020204030204" pitchFamily="34" charset="0"/>
                        <a:cs typeface="Calibri" panose="020F0502020204030204" pitchFamily="34" charset="0"/>
                        <a:sym typeface="Arial"/>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340964091"/>
                  </a:ext>
                </a:extLst>
              </a:tr>
              <a:tr h="217170">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200" b="0" i="0" u="none" strike="noStrike" cap="none" dirty="0">
                          <a:solidFill>
                            <a:srgbClr val="0070C0"/>
                          </a:solidFill>
                          <a:effectLst/>
                          <a:latin typeface="Calibri" panose="020F0502020204030204" pitchFamily="34" charset="0"/>
                          <a:ea typeface="Arial"/>
                          <a:cs typeface="Calibri" panose="020F0502020204030204" pitchFamily="34" charset="0"/>
                          <a:sym typeface="Arial"/>
                        </a:rPr>
                        <a:t>Crossroads of Polymer, Composite, and Sustainable Energy</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1" u="none" strike="noStrike" cap="none" dirty="0">
                          <a:solidFill>
                            <a:srgbClr val="0070C0"/>
                          </a:solidFill>
                          <a:latin typeface="Calibri" panose="020F0502020204030204" pitchFamily="34" charset="0"/>
                          <a:cs typeface="Calibri" panose="020F0502020204030204" pitchFamily="34" charset="0"/>
                          <a:sym typeface="Arial"/>
                        </a:rPr>
                        <a:t>Wei Gao, </a:t>
                      </a:r>
                      <a:r>
                        <a:rPr lang="en-US" sz="1200" b="0" i="1" u="none" strike="noStrike" cap="none" dirty="0" err="1">
                          <a:solidFill>
                            <a:srgbClr val="0070C0"/>
                          </a:solidFill>
                          <a:latin typeface="Calibri" panose="020F0502020204030204" pitchFamily="34" charset="0"/>
                          <a:cs typeface="Calibri" panose="020F0502020204030204" pitchFamily="34" charset="0"/>
                          <a:sym typeface="Arial"/>
                        </a:rPr>
                        <a:t>Jingbo</a:t>
                      </a:r>
                      <a:r>
                        <a:rPr lang="en-US" sz="1200" b="0" i="1" u="none" strike="noStrike" cap="none" dirty="0">
                          <a:solidFill>
                            <a:srgbClr val="0070C0"/>
                          </a:solidFill>
                          <a:latin typeface="Calibri" panose="020F0502020204030204" pitchFamily="34" charset="0"/>
                          <a:cs typeface="Calibri" panose="020F0502020204030204" pitchFamily="34" charset="0"/>
                          <a:sym typeface="Arial"/>
                        </a:rPr>
                        <a:t> Liu, Yunlong Zhang, Marinda Wu</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265414910"/>
                  </a:ext>
                </a:extLst>
              </a:tr>
              <a:tr h="217170">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200" b="0" i="0" u="none" strike="noStrike" cap="none" dirty="0">
                          <a:solidFill>
                            <a:srgbClr val="0070C0"/>
                          </a:solidFill>
                          <a:effectLst/>
                          <a:latin typeface="Calibri" panose="020F0502020204030204" pitchFamily="34" charset="0"/>
                          <a:ea typeface="Arial"/>
                          <a:cs typeface="Calibri" panose="020F0502020204030204" pitchFamily="34" charset="0"/>
                          <a:sym typeface="Arial"/>
                        </a:rPr>
                        <a:t>Advances in Biomass-based Biodegradable Polymers</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1" u="none" strike="noStrike" cap="none" dirty="0" err="1">
                          <a:solidFill>
                            <a:srgbClr val="0070C0"/>
                          </a:solidFill>
                          <a:latin typeface="Calibri" panose="020F0502020204030204" pitchFamily="34" charset="0"/>
                          <a:cs typeface="Calibri" panose="020F0502020204030204" pitchFamily="34" charset="0"/>
                          <a:sym typeface="Arial"/>
                        </a:rPr>
                        <a:t>Hoyong</a:t>
                      </a:r>
                      <a:r>
                        <a:rPr lang="en-US" sz="1200" b="0" i="1" u="none" strike="noStrike" cap="none" dirty="0">
                          <a:solidFill>
                            <a:srgbClr val="0070C0"/>
                          </a:solidFill>
                          <a:latin typeface="Calibri" panose="020F0502020204030204" pitchFamily="34" charset="0"/>
                          <a:cs typeface="Calibri" panose="020F0502020204030204" pitchFamily="34" charset="0"/>
                          <a:sym typeface="Arial"/>
                        </a:rPr>
                        <a:t> Chung </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613313874"/>
                  </a:ext>
                </a:extLst>
              </a:tr>
              <a:tr h="217170">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200" b="0" i="0" u="none" strike="noStrike" cap="none" dirty="0">
                          <a:solidFill>
                            <a:srgbClr val="0070C0"/>
                          </a:solidFill>
                          <a:effectLst/>
                          <a:latin typeface="Calibri" panose="020F0502020204030204" pitchFamily="34" charset="0"/>
                          <a:ea typeface="Arial"/>
                          <a:cs typeface="Calibri" panose="020F0502020204030204" pitchFamily="34" charset="0"/>
                          <a:sym typeface="Arial"/>
                        </a:rPr>
                        <a:t>Challenges and Opportunities in Semiconducting Polymers</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1" u="none" strike="noStrike" cap="none" dirty="0" err="1">
                          <a:solidFill>
                            <a:srgbClr val="0070C0"/>
                          </a:solidFill>
                          <a:latin typeface="Calibri" panose="020F0502020204030204" pitchFamily="34" charset="0"/>
                          <a:cs typeface="Calibri" panose="020F0502020204030204" pitchFamily="34" charset="0"/>
                          <a:sym typeface="Arial"/>
                        </a:rPr>
                        <a:t>Jianguo</a:t>
                      </a:r>
                      <a:r>
                        <a:rPr lang="en-US" sz="1200" b="0" i="1" u="none" strike="noStrike" cap="none" dirty="0">
                          <a:solidFill>
                            <a:srgbClr val="0070C0"/>
                          </a:solidFill>
                          <a:latin typeface="Calibri" panose="020F0502020204030204" pitchFamily="34" charset="0"/>
                          <a:cs typeface="Calibri" panose="020F0502020204030204" pitchFamily="34" charset="0"/>
                          <a:sym typeface="Arial"/>
                        </a:rPr>
                        <a:t> Mei</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727399035"/>
                  </a:ext>
                </a:extLst>
              </a:tr>
              <a:tr h="217170">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200" b="0" i="0" u="none" strike="noStrike" cap="none" dirty="0">
                          <a:solidFill>
                            <a:srgbClr val="0070C0"/>
                          </a:solidFill>
                          <a:effectLst/>
                          <a:latin typeface="Calibri" panose="020F0502020204030204" pitchFamily="34" charset="0"/>
                          <a:ea typeface="Arial"/>
                          <a:cs typeface="Calibri" panose="020F0502020204030204" pitchFamily="34" charset="0"/>
                          <a:sym typeface="Arial"/>
                        </a:rPr>
                        <a:t>Polymers at the Interface of Biology</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1" u="none" strike="noStrike" cap="none" dirty="0">
                          <a:solidFill>
                            <a:srgbClr val="0070C0"/>
                          </a:solidFill>
                          <a:latin typeface="Calibri" panose="020F0502020204030204" pitchFamily="34" charset="0"/>
                          <a:cs typeface="Calibri" panose="020F0502020204030204" pitchFamily="34" charset="0"/>
                          <a:sym typeface="Arial"/>
                        </a:rPr>
                        <a:t>Tim Deming, Jessica R Kramer, Harm Anton Klok, Colin </a:t>
                      </a:r>
                      <a:r>
                        <a:rPr lang="en-US" sz="1200" b="0" i="1" u="none" strike="noStrike" cap="none" dirty="0" err="1">
                          <a:solidFill>
                            <a:srgbClr val="0070C0"/>
                          </a:solidFill>
                          <a:latin typeface="Calibri" panose="020F0502020204030204" pitchFamily="34" charset="0"/>
                          <a:cs typeface="Calibri" panose="020F0502020204030204" pitchFamily="34" charset="0"/>
                          <a:sym typeface="Arial"/>
                        </a:rPr>
                        <a:t>Bonduelle</a:t>
                      </a:r>
                      <a:endParaRPr lang="en-US" sz="1200" b="0" i="1" u="none" strike="noStrike" cap="none" dirty="0">
                        <a:solidFill>
                          <a:srgbClr val="0070C0"/>
                        </a:solidFill>
                        <a:latin typeface="Calibri" panose="020F0502020204030204" pitchFamily="34" charset="0"/>
                        <a:cs typeface="Calibri" panose="020F0502020204030204" pitchFamily="34" charset="0"/>
                        <a:sym typeface="Arial"/>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397849126"/>
                  </a:ext>
                </a:extLst>
              </a:tr>
              <a:tr h="217170">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200" b="0" i="0" u="none" strike="noStrike" cap="none" dirty="0">
                          <a:solidFill>
                            <a:srgbClr val="0070C0"/>
                          </a:solidFill>
                          <a:effectLst/>
                          <a:latin typeface="Calibri" panose="020F0502020204030204" pitchFamily="34" charset="0"/>
                          <a:ea typeface="+mn-ea"/>
                          <a:cs typeface="Calibri" panose="020F0502020204030204" pitchFamily="34" charset="0"/>
                          <a:sym typeface="Arial"/>
                        </a:rPr>
                        <a:t>Imaging Biopolymers and Biological Assemblies in Living Systems</a:t>
                      </a:r>
                      <a:endParaRPr lang="en-US" sz="1200" b="0" i="0" u="none" strike="noStrike" cap="none" dirty="0">
                        <a:solidFill>
                          <a:srgbClr val="0070C0"/>
                        </a:solidFill>
                        <a:effectLst/>
                        <a:latin typeface="Calibri" panose="020F0502020204030204" pitchFamily="34" charset="0"/>
                        <a:ea typeface="Arial"/>
                        <a:cs typeface="Calibri" panose="020F0502020204030204" pitchFamily="34" charset="0"/>
                        <a:sym typeface="Arial"/>
                      </a:endParaRP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1" u="none" strike="noStrike" cap="none" dirty="0">
                          <a:solidFill>
                            <a:srgbClr val="0070C0"/>
                          </a:solidFill>
                          <a:latin typeface="Calibri" panose="020F0502020204030204" pitchFamily="34" charset="0"/>
                          <a:cs typeface="Calibri" panose="020F0502020204030204" pitchFamily="34" charset="0"/>
                          <a:sym typeface="Arial"/>
                        </a:rPr>
                        <a:t>Yan Yu, ‪Jiajie </a:t>
                      </a:r>
                      <a:r>
                        <a:rPr lang="en-US" sz="1200" b="0" i="1" u="none" strike="noStrike" cap="none" dirty="0" err="1">
                          <a:solidFill>
                            <a:srgbClr val="0070C0"/>
                          </a:solidFill>
                          <a:latin typeface="Calibri" panose="020F0502020204030204" pitchFamily="34" charset="0"/>
                          <a:cs typeface="Calibri" panose="020F0502020204030204" pitchFamily="34" charset="0"/>
                          <a:sym typeface="Arial"/>
                        </a:rPr>
                        <a:t>Diao</a:t>
                      </a:r>
                      <a:endParaRPr lang="en-US" sz="1200" b="0" i="1" u="none" strike="noStrike" cap="none" dirty="0">
                        <a:solidFill>
                          <a:srgbClr val="0070C0"/>
                        </a:solidFill>
                        <a:latin typeface="Calibri" panose="020F0502020204030204" pitchFamily="34" charset="0"/>
                        <a:cs typeface="Calibri" panose="020F0502020204030204" pitchFamily="34" charset="0"/>
                        <a:sym typeface="Arial"/>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680195656"/>
                  </a:ext>
                </a:extLst>
              </a:tr>
              <a:tr h="217170">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200" b="0" i="0" u="none" strike="noStrike" cap="none" dirty="0">
                          <a:solidFill>
                            <a:srgbClr val="0070C0"/>
                          </a:solidFill>
                          <a:effectLst/>
                          <a:latin typeface="Calibri" panose="020F0502020204030204" pitchFamily="34" charset="0"/>
                          <a:ea typeface="Arial"/>
                          <a:cs typeface="Calibri" panose="020F0502020204030204" pitchFamily="34" charset="0"/>
                          <a:sym typeface="Arial"/>
                        </a:rPr>
                        <a:t>Polymers at the Crossroads: Molecular Circularity by Design</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1" u="none" strike="noStrike" cap="none" dirty="0">
                          <a:solidFill>
                            <a:srgbClr val="0070C0"/>
                          </a:solidFill>
                          <a:latin typeface="Calibri" panose="020F0502020204030204" pitchFamily="34" charset="0"/>
                          <a:cs typeface="Calibri" panose="020F0502020204030204" pitchFamily="34" charset="0"/>
                          <a:sym typeface="Arial"/>
                        </a:rPr>
                        <a:t>Eric Cochran, </a:t>
                      </a:r>
                      <a:r>
                        <a:rPr lang="nn-NO" sz="1200" b="0" i="1" u="none" strike="noStrike" cap="none" dirty="0">
                          <a:solidFill>
                            <a:srgbClr val="0070C0"/>
                          </a:solidFill>
                          <a:latin typeface="Calibri" panose="020F0502020204030204" pitchFamily="34" charset="0"/>
                          <a:cs typeface="Calibri" panose="020F0502020204030204" pitchFamily="34" charset="0"/>
                          <a:sym typeface="Arial"/>
                        </a:rPr>
                        <a:t>Dhananjay Dileep, Erik Hagberg</a:t>
                      </a:r>
                      <a:endParaRPr lang="en-US" sz="1200" b="0" i="1" u="none" strike="noStrike" cap="none" dirty="0">
                        <a:solidFill>
                          <a:srgbClr val="0070C0"/>
                        </a:solidFill>
                        <a:latin typeface="Calibri" panose="020F0502020204030204" pitchFamily="34" charset="0"/>
                        <a:cs typeface="Calibri" panose="020F0502020204030204" pitchFamily="34" charset="0"/>
                        <a:sym typeface="Arial"/>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24844436"/>
                  </a:ext>
                </a:extLst>
              </a:tr>
              <a:tr h="217170">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200" b="0" i="0" u="none" strike="noStrike" cap="none" dirty="0">
                          <a:solidFill>
                            <a:srgbClr val="0070C0"/>
                          </a:solidFill>
                          <a:effectLst/>
                          <a:latin typeface="Calibri" panose="020F0502020204030204" pitchFamily="34" charset="0"/>
                          <a:ea typeface="Arial"/>
                          <a:cs typeface="Calibri" panose="020F0502020204030204" pitchFamily="34" charset="0"/>
                          <a:sym typeface="Arial"/>
                        </a:rPr>
                        <a:t>Polymer Dynamics across Multiple Length and Time Scales</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1" u="none" strike="noStrike" cap="none" dirty="0">
                          <a:solidFill>
                            <a:srgbClr val="0070C0"/>
                          </a:solidFill>
                          <a:latin typeface="Calibri" panose="020F0502020204030204" pitchFamily="34" charset="0"/>
                          <a:cs typeface="Calibri" panose="020F0502020204030204" pitchFamily="34" charset="0"/>
                          <a:sym typeface="Arial"/>
                        </a:rPr>
                        <a:t>Lisa Hall, </a:t>
                      </a:r>
                      <a:r>
                        <a:rPr lang="fi-FI" sz="1200" b="0" i="1" u="none" strike="noStrike" cap="none" dirty="0">
                          <a:solidFill>
                            <a:srgbClr val="0070C0"/>
                          </a:solidFill>
                          <a:latin typeface="Calibri" panose="020F0502020204030204" pitchFamily="34" charset="0"/>
                          <a:cs typeface="Calibri" panose="020F0502020204030204" pitchFamily="34" charset="0"/>
                          <a:sym typeface="Arial"/>
                        </a:rPr>
                        <a:t>Joshua Sangoro</a:t>
                      </a:r>
                      <a:endParaRPr lang="en-US" sz="1200" b="0" i="1" u="none" strike="noStrike" cap="none" dirty="0">
                        <a:solidFill>
                          <a:srgbClr val="0070C0"/>
                        </a:solidFill>
                        <a:latin typeface="Calibri" panose="020F0502020204030204" pitchFamily="34" charset="0"/>
                        <a:cs typeface="Calibri" panose="020F0502020204030204" pitchFamily="34" charset="0"/>
                        <a:sym typeface="Arial"/>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522008744"/>
                  </a:ext>
                </a:extLst>
              </a:tr>
              <a:tr h="217170">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200" b="0" i="0" u="none" strike="noStrike" cap="none" dirty="0">
                          <a:solidFill>
                            <a:srgbClr val="0070C0"/>
                          </a:solidFill>
                          <a:effectLst/>
                          <a:latin typeface="Calibri" panose="020F0502020204030204" pitchFamily="34" charset="0"/>
                          <a:ea typeface="Arial"/>
                          <a:cs typeface="Calibri" panose="020F0502020204030204" pitchFamily="34" charset="0"/>
                          <a:sym typeface="Arial"/>
                        </a:rPr>
                        <a:t>Polymer Science of Everyday Things</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1" u="none" strike="noStrike" cap="none" dirty="0">
                          <a:solidFill>
                            <a:srgbClr val="0070C0"/>
                          </a:solidFill>
                          <a:latin typeface="Calibri" panose="020F0502020204030204" pitchFamily="34" charset="0"/>
                          <a:cs typeface="Calibri" panose="020F0502020204030204" pitchFamily="34" charset="0"/>
                          <a:sym typeface="Arial"/>
                        </a:rPr>
                        <a:t>Danniebelle Haase</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948487727"/>
                  </a:ext>
                </a:extLst>
              </a:tr>
            </a:tbl>
          </a:graphicData>
        </a:graphic>
      </p:graphicFrame>
    </p:spTree>
    <p:extLst>
      <p:ext uri="{BB962C8B-B14F-4D97-AF65-F5344CB8AC3E}">
        <p14:creationId xmlns:p14="http://schemas.microsoft.com/office/powerpoint/2010/main" val="1558435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aphicFrame>
        <p:nvGraphicFramePr>
          <p:cNvPr id="336" name="Shape 336"/>
          <p:cNvGraphicFramePr/>
          <p:nvPr>
            <p:extLst>
              <p:ext uri="{D42A27DB-BD31-4B8C-83A1-F6EECF244321}">
                <p14:modId xmlns:p14="http://schemas.microsoft.com/office/powerpoint/2010/main" val="3596352446"/>
              </p:ext>
            </p:extLst>
          </p:nvPr>
        </p:nvGraphicFramePr>
        <p:xfrm>
          <a:off x="1408960" y="835070"/>
          <a:ext cx="8862635" cy="4546165"/>
        </p:xfrm>
        <a:graphic>
          <a:graphicData uri="http://schemas.openxmlformats.org/drawingml/2006/table">
            <a:tbl>
              <a:tblPr>
                <a:gradFill>
                  <a:gsLst>
                    <a:gs pos="0">
                      <a:srgbClr val="9FC3FF"/>
                    </a:gs>
                    <a:gs pos="35000">
                      <a:srgbClr val="BDD5FF"/>
                    </a:gs>
                    <a:gs pos="100000">
                      <a:srgbClr val="E4EEFF"/>
                    </a:gs>
                  </a:gsLst>
                  <a:lin ang="16200000" scaled="0"/>
                </a:gradFill>
              </a:tblPr>
              <a:tblGrid>
                <a:gridCol w="6318606">
                  <a:extLst>
                    <a:ext uri="{9D8B030D-6E8A-4147-A177-3AD203B41FA5}">
                      <a16:colId xmlns:a16="http://schemas.microsoft.com/office/drawing/2014/main" val="20000"/>
                    </a:ext>
                  </a:extLst>
                </a:gridCol>
                <a:gridCol w="2544029">
                  <a:extLst>
                    <a:ext uri="{9D8B030D-6E8A-4147-A177-3AD203B41FA5}">
                      <a16:colId xmlns:a16="http://schemas.microsoft.com/office/drawing/2014/main" val="20001"/>
                    </a:ext>
                  </a:extLst>
                </a:gridCol>
              </a:tblGrid>
              <a:tr h="393225">
                <a:tc>
                  <a:txBody>
                    <a:bodyPr/>
                    <a:lstStyle/>
                    <a:p>
                      <a:pPr marL="0" marR="0" lvl="0" indent="0" algn="ctr" rtl="0">
                        <a:spcBef>
                          <a:spcPts val="0"/>
                        </a:spcBef>
                        <a:spcAft>
                          <a:spcPts val="0"/>
                        </a:spcAft>
                        <a:buNone/>
                      </a:pPr>
                      <a:r>
                        <a:rPr lang="en-US" sz="1200" b="1" u="none" strike="noStrike" cap="none" dirty="0">
                          <a:solidFill>
                            <a:schemeClr val="dk1"/>
                          </a:solidFill>
                          <a:latin typeface="Calibri" charset="0"/>
                          <a:ea typeface="Calibri" charset="0"/>
                          <a:cs typeface="Calibri" charset="0"/>
                          <a:sym typeface="Questrial"/>
                        </a:rPr>
                        <a:t>Symposium Title</a:t>
                      </a:r>
                      <a:endParaRPr sz="1200" b="1" i="0" u="none" strike="noStrike" cap="none" dirty="0">
                        <a:solidFill>
                          <a:schemeClr val="dk1"/>
                        </a:solidFill>
                        <a:latin typeface="Calibri" charset="0"/>
                        <a:ea typeface="Calibri" charset="0"/>
                        <a:cs typeface="Calibri" charset="0"/>
                        <a:sym typeface="Questrial"/>
                      </a:endParaRPr>
                    </a:p>
                  </a:txBody>
                  <a:tcPr marL="6075" marR="6075" marT="6075"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b="1" u="none" strike="noStrike" cap="none" dirty="0">
                          <a:solidFill>
                            <a:schemeClr val="dk1"/>
                          </a:solidFill>
                          <a:latin typeface="Calibri" charset="0"/>
                          <a:ea typeface="Calibri" charset="0"/>
                          <a:cs typeface="Calibri" charset="0"/>
                          <a:sym typeface="Questrial"/>
                        </a:rPr>
                        <a:t>Symposium Organizer</a:t>
                      </a:r>
                      <a:endParaRPr sz="1200" b="1" i="0" u="none" strike="noStrike" cap="none" dirty="0">
                        <a:solidFill>
                          <a:schemeClr val="dk1"/>
                        </a:solidFill>
                        <a:latin typeface="Calibri" charset="0"/>
                        <a:ea typeface="Calibri" charset="0"/>
                        <a:cs typeface="Calibri" charset="0"/>
                        <a:sym typeface="Questrial"/>
                      </a:endParaRPr>
                    </a:p>
                  </a:txBody>
                  <a:tcPr marL="6075" marR="6075" marT="6075"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209350">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400" b="0" i="0" u="none" strike="noStrike" dirty="0">
                          <a:solidFill>
                            <a:srgbClr val="FF0000"/>
                          </a:solidFill>
                          <a:effectLst/>
                          <a:latin typeface="Calibri" charset="0"/>
                          <a:ea typeface="Calibri" charset="0"/>
                          <a:cs typeface="Calibri" charset="0"/>
                        </a:rPr>
                        <a:t>Industrial Innovations in Polymer Science </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r>
                        <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rPr>
                        <a:t>Brown, Lipscomb</a:t>
                      </a: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6"/>
                  </a:ext>
                </a:extLst>
              </a:tr>
              <a:tr h="206841">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400" b="0" i="0" u="none" strike="noStrike" dirty="0">
                          <a:solidFill>
                            <a:srgbClr val="FF0000"/>
                          </a:solidFill>
                          <a:effectLst/>
                          <a:latin typeface="Calibri" charset="0"/>
                          <a:ea typeface="Calibri" charset="0"/>
                          <a:cs typeface="Calibri" charset="0"/>
                        </a:rPr>
                        <a:t>General Topics: New Synthesis and Characterization of Polymers</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b"/>
                      <a:r>
                        <a:rPr lang="en-US" sz="1400" b="0" i="0" u="none" strike="noStrike" dirty="0">
                          <a:solidFill>
                            <a:srgbClr val="0070C0"/>
                          </a:solidFill>
                          <a:effectLst/>
                          <a:latin typeface="Calibri" panose="020F0502020204030204" pitchFamily="34" charset="0"/>
                          <a:ea typeface="Calibri" charset="0"/>
                          <a:cs typeface="Calibri" panose="020F0502020204030204" pitchFamily="34" charset="0"/>
                        </a:rPr>
                        <a:t>Li, Horkay</a:t>
                      </a: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4106370648"/>
                  </a:ext>
                </a:extLst>
              </a:tr>
              <a:tr h="110493">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C000"/>
                          </a:solidFill>
                          <a:effectLst/>
                          <a:latin typeface="Calibri" panose="020F0502020204030204" pitchFamily="34" charset="0"/>
                          <a:ea typeface="Arial"/>
                          <a:cs typeface="Calibri" panose="020F0502020204030204" pitchFamily="34" charset="0"/>
                          <a:sym typeface="Arial"/>
                        </a:rPr>
                        <a:t> Undergraduate Research in Polymer Science </a:t>
                      </a:r>
                      <a:endParaRPr sz="1400" b="0" u="none" strike="noStrike" cap="none" dirty="0">
                        <a:solidFill>
                          <a:srgbClr val="FFC000"/>
                        </a:solidFill>
                        <a:latin typeface="Calibri" panose="020F0502020204030204" pitchFamily="34" charset="0"/>
                        <a:cs typeface="Calibri" panose="020F0502020204030204" pitchFamily="34" charset="0"/>
                      </a:endParaRPr>
                    </a:p>
                  </a:txBody>
                  <a:tcPr marL="7625" marR="7625" marT="7625"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400" b="0" i="0" u="none" strike="noStrike" cap="none" dirty="0">
                          <a:solidFill>
                            <a:srgbClr val="FFC000"/>
                          </a:solidFill>
                          <a:latin typeface="Calibri" panose="020F0502020204030204" pitchFamily="34" charset="0"/>
                          <a:cs typeface="Calibri" panose="020F0502020204030204" pitchFamily="34" charset="0"/>
                          <a:sym typeface="Arial"/>
                        </a:rPr>
                        <a:t>TBD</a:t>
                      </a: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351293077"/>
                  </a:ext>
                </a:extLst>
              </a:tr>
              <a:tr h="0">
                <a:tc>
                  <a:txBody>
                    <a:bodyPr/>
                    <a:lstStyle/>
                    <a:p>
                      <a:pPr algn="ctr" fontAlgn="b"/>
                      <a:r>
                        <a:rPr lang="en-US" sz="1400" b="0" i="0" u="none" strike="noStrike" dirty="0">
                          <a:solidFill>
                            <a:srgbClr val="FFC000"/>
                          </a:solidFill>
                          <a:effectLst/>
                          <a:latin typeface="Calibri" panose="020F0502020204030204" pitchFamily="34" charset="0"/>
                          <a:ea typeface="Calibri" charset="0"/>
                          <a:cs typeface="Calibri" panose="020F0502020204030204" pitchFamily="34" charset="0"/>
                        </a:rPr>
                        <a:t>Henkel Outstanding Graduate Research Award</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FFC000"/>
                          </a:solidFill>
                          <a:latin typeface="Calibri" panose="020F0502020204030204" pitchFamily="34" charset="0"/>
                          <a:cs typeface="Calibri" panose="020F0502020204030204" pitchFamily="34" charset="0"/>
                          <a:sym typeface="Arial"/>
                        </a:rPr>
                        <a:t>TBD</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45331436"/>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err="1">
                          <a:solidFill>
                            <a:srgbClr val="FFC000"/>
                          </a:solidFill>
                          <a:latin typeface="Calibri" panose="020F0502020204030204" pitchFamily="34" charset="0"/>
                          <a:cs typeface="Calibri" panose="020F0502020204030204" pitchFamily="34" charset="0"/>
                        </a:rPr>
                        <a:t>Overberger</a:t>
                      </a:r>
                      <a:r>
                        <a:rPr lang="en-US" sz="1400" b="0" u="none" strike="noStrike" cap="none" dirty="0">
                          <a:solidFill>
                            <a:srgbClr val="FFC000"/>
                          </a:solidFill>
                          <a:latin typeface="Calibri" panose="020F0502020204030204" pitchFamily="34" charset="0"/>
                          <a:cs typeface="Calibri" panose="020F0502020204030204" pitchFamily="34" charset="0"/>
                        </a:rPr>
                        <a:t> International Prize</a:t>
                      </a:r>
                      <a:endParaRPr sz="1400" b="0" u="none" strike="noStrike" cap="none" dirty="0">
                        <a:solidFill>
                          <a:srgbClr val="FFC000"/>
                        </a:solidFill>
                        <a:latin typeface="Calibri" panose="020F0502020204030204" pitchFamily="34" charset="0"/>
                        <a:cs typeface="Calibri" panose="020F0502020204030204" pitchFamily="34" charset="0"/>
                      </a:endParaRP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FFC000"/>
                          </a:solidFill>
                          <a:latin typeface="Calibri" panose="020F0502020204030204" pitchFamily="34" charset="0"/>
                          <a:cs typeface="Calibri" panose="020F0502020204030204" pitchFamily="34" charset="0"/>
                          <a:sym typeface="Arial"/>
                        </a:rPr>
                        <a:t>TBD</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343686476"/>
                  </a:ext>
                </a:extLst>
              </a:tr>
              <a:tr h="217170">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C000"/>
                          </a:solidFill>
                          <a:effectLst/>
                          <a:latin typeface="Calibri" panose="020F0502020204030204" pitchFamily="34" charset="0"/>
                          <a:ea typeface="Arial"/>
                          <a:cs typeface="Calibri" panose="020F0502020204030204" pitchFamily="34" charset="0"/>
                          <a:sym typeface="Arial"/>
                        </a:rPr>
                        <a:t>The Herman Mark Award</a:t>
                      </a:r>
                      <a:endParaRPr sz="1400" b="0" u="none" strike="noStrike" cap="none" dirty="0">
                        <a:solidFill>
                          <a:srgbClr val="FFC000"/>
                        </a:solidFill>
                        <a:latin typeface="Calibri" panose="020F0502020204030204" pitchFamily="34" charset="0"/>
                        <a:cs typeface="Calibri" panose="020F0502020204030204" pitchFamily="34" charset="0"/>
                      </a:endParaRP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FFC000"/>
                          </a:solidFill>
                          <a:latin typeface="Calibri" panose="020F0502020204030204" pitchFamily="34" charset="0"/>
                          <a:cs typeface="Calibri" panose="020F0502020204030204" pitchFamily="34" charset="0"/>
                          <a:sym typeface="Arial"/>
                        </a:rPr>
                        <a:t>TBD</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838955086"/>
                  </a:ext>
                </a:extLst>
              </a:tr>
              <a:tr h="110493">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400" b="0" i="0" u="none" strike="noStrike" cap="none" dirty="0">
                          <a:solidFill>
                            <a:srgbClr val="FFC000"/>
                          </a:solidFill>
                          <a:effectLst/>
                          <a:latin typeface="Calibri" panose="020F0502020204030204" pitchFamily="34" charset="0"/>
                          <a:ea typeface="Arial"/>
                          <a:cs typeface="Calibri" panose="020F0502020204030204" pitchFamily="34" charset="0"/>
                          <a:sym typeface="Arial"/>
                        </a:rPr>
                        <a:t>Biomacromolecules / Macromolecules</a:t>
                      </a:r>
                    </a:p>
                  </a:txBody>
                  <a:tcPr marL="7625" marR="7625" marT="7625"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FFC000"/>
                          </a:solidFill>
                          <a:latin typeface="Calibri" panose="020F0502020204030204" pitchFamily="34" charset="0"/>
                          <a:cs typeface="Calibri" panose="020F0502020204030204" pitchFamily="34" charset="0"/>
                          <a:sym typeface="Arial"/>
                        </a:rPr>
                        <a:t>TBD</a:t>
                      </a:r>
                      <a:endParaRPr lang="en-US" sz="1400" b="0" i="1" u="none" strike="noStrike" cap="none" dirty="0">
                        <a:solidFill>
                          <a:srgbClr val="0070C0"/>
                        </a:solidFill>
                        <a:latin typeface="Calibri" panose="020F0502020204030204" pitchFamily="34" charset="0"/>
                        <a:cs typeface="Calibri" panose="020F0502020204030204" pitchFamily="34" charset="0"/>
                        <a:sym typeface="Arial"/>
                      </a:endParaRP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158352611"/>
                  </a:ext>
                </a:extLst>
              </a:tr>
              <a:tr h="73662">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400" b="0" i="0" u="none" strike="noStrike" cap="none" dirty="0">
                          <a:solidFill>
                            <a:srgbClr val="FFC000"/>
                          </a:solidFill>
                          <a:effectLst/>
                          <a:latin typeface="Calibri" panose="020F0502020204030204" pitchFamily="34" charset="0"/>
                          <a:ea typeface="Arial"/>
                          <a:cs typeface="Calibri" panose="020F0502020204030204" pitchFamily="34" charset="0"/>
                          <a:sym typeface="Arial"/>
                        </a:rPr>
                        <a:t>Young Industrial Polymer Scientists Award (YIPS)</a:t>
                      </a:r>
                    </a:p>
                  </a:txBody>
                  <a:tcPr marL="7625" marR="7625" marT="7625"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FFC000"/>
                          </a:solidFill>
                          <a:latin typeface="Calibri" panose="020F0502020204030204" pitchFamily="34" charset="0"/>
                          <a:cs typeface="Calibri" panose="020F0502020204030204" pitchFamily="34" charset="0"/>
                          <a:sym typeface="Arial"/>
                        </a:rPr>
                        <a:t>TBD</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040246554"/>
                  </a:ext>
                </a:extLst>
              </a:tr>
              <a:tr h="217170">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400" b="0" i="0" u="none" strike="noStrike" cap="none" dirty="0">
                          <a:solidFill>
                            <a:srgbClr val="0070C0"/>
                          </a:solidFill>
                          <a:effectLst/>
                          <a:latin typeface="Calibri" panose="020F0502020204030204" pitchFamily="34" charset="0"/>
                          <a:ea typeface="Arial"/>
                          <a:cs typeface="Calibri" panose="020F0502020204030204" pitchFamily="34" charset="0"/>
                          <a:sym typeface="Arial"/>
                        </a:rPr>
                        <a:t>Computational Strategies for Biological Materials Discovery </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400" b="0" i="1" u="none" strike="noStrike" cap="none" dirty="0">
                          <a:solidFill>
                            <a:srgbClr val="0070C0"/>
                          </a:solidFill>
                          <a:latin typeface="Calibri" panose="020F0502020204030204" pitchFamily="34" charset="0"/>
                          <a:cs typeface="Calibri" panose="020F0502020204030204" pitchFamily="34" charset="0"/>
                          <a:sym typeface="Arial"/>
                        </a:rPr>
                        <a:t>Lipscomb, Bishop</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340964091"/>
                  </a:ext>
                </a:extLst>
              </a:tr>
              <a:tr h="73662">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400" b="0" i="0" u="none" strike="noStrike" cap="none" dirty="0">
                          <a:solidFill>
                            <a:srgbClr val="0070C0"/>
                          </a:solidFill>
                          <a:effectLst/>
                          <a:latin typeface="Calibri" panose="020F0502020204030204" pitchFamily="34" charset="0"/>
                          <a:ea typeface="Arial"/>
                          <a:cs typeface="Calibri" panose="020F0502020204030204" pitchFamily="34" charset="0"/>
                          <a:sym typeface="Arial"/>
                        </a:rPr>
                        <a:t>Polymer Mechanochemistry</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u="none" strike="noStrike" cap="none" dirty="0">
                          <a:solidFill>
                            <a:srgbClr val="0070C0"/>
                          </a:solidFill>
                          <a:latin typeface="Calibri" panose="020F0502020204030204" pitchFamily="34" charset="0"/>
                          <a:cs typeface="Calibri" panose="020F0502020204030204" pitchFamily="34" charset="0"/>
                          <a:sym typeface="Arial"/>
                        </a:rPr>
                        <a:t>Harm-Anton Klok, Robert Göstl, Jeff Moore, Andreas Herrmann</a:t>
                      </a:r>
                    </a:p>
                    <a:p>
                      <a:pPr algn="ctr"/>
                      <a:endParaRPr lang="en-US" sz="1400" b="0" i="1" u="none" strike="noStrike" cap="none" dirty="0">
                        <a:solidFill>
                          <a:srgbClr val="0070C0"/>
                        </a:solidFill>
                        <a:latin typeface="Calibri" panose="020F0502020204030204" pitchFamily="34" charset="0"/>
                        <a:cs typeface="Calibri" panose="020F0502020204030204" pitchFamily="34" charset="0"/>
                        <a:sym typeface="Arial"/>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680195656"/>
                  </a:ext>
                </a:extLst>
              </a:tr>
              <a:tr h="147323">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400" b="0" i="0" u="none" strike="noStrike" cap="none" dirty="0">
                          <a:solidFill>
                            <a:srgbClr val="0070C0"/>
                          </a:solidFill>
                          <a:effectLst/>
                          <a:latin typeface="Calibri" panose="020F0502020204030204" pitchFamily="34" charset="0"/>
                          <a:ea typeface="Arial"/>
                          <a:cs typeface="Calibri" panose="020F0502020204030204" pitchFamily="34" charset="0"/>
                          <a:sym typeface="Arial"/>
                        </a:rPr>
                        <a:t>High-throughput and data-driven approaches to next generation macromolecular materials</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u="none" strike="noStrike" cap="none" dirty="0">
                          <a:solidFill>
                            <a:srgbClr val="0070C0"/>
                          </a:solidFill>
                          <a:latin typeface="Calibri" panose="020F0502020204030204" pitchFamily="34" charset="0"/>
                          <a:cs typeface="Calibri" panose="020F0502020204030204" pitchFamily="34" charset="0"/>
                          <a:sym typeface="Arial"/>
                        </a:rPr>
                        <a:t>Abigail Knight, Adam Gormley</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779697345"/>
                  </a:ext>
                </a:extLst>
              </a:tr>
              <a:tr h="410944">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400" b="0" i="0" u="none" strike="noStrike" cap="none" dirty="0" err="1">
                          <a:solidFill>
                            <a:srgbClr val="0070C0"/>
                          </a:solidFill>
                          <a:effectLst/>
                          <a:latin typeface="Calibri" panose="020F0502020204030204" pitchFamily="34" charset="0"/>
                          <a:ea typeface="Arial"/>
                          <a:cs typeface="Calibri" panose="020F0502020204030204" pitchFamily="34" charset="0"/>
                          <a:sym typeface="Arial"/>
                        </a:rPr>
                        <a:t>Biorelated</a:t>
                      </a:r>
                      <a:r>
                        <a:rPr lang="en-US" sz="1400" b="0" i="0" u="none" strike="noStrike" cap="none" dirty="0">
                          <a:solidFill>
                            <a:srgbClr val="0070C0"/>
                          </a:solidFill>
                          <a:effectLst/>
                          <a:latin typeface="Calibri" panose="020F0502020204030204" pitchFamily="34" charset="0"/>
                          <a:ea typeface="Arial"/>
                          <a:cs typeface="Calibri" panose="020F0502020204030204" pitchFamily="34" charset="0"/>
                          <a:sym typeface="Arial"/>
                        </a:rPr>
                        <a:t> Polymers (honoring Dr. Ray </a:t>
                      </a:r>
                      <a:r>
                        <a:rPr lang="en-US" sz="1400" b="0" i="0" u="none" strike="noStrike" cap="none" dirty="0" err="1">
                          <a:solidFill>
                            <a:srgbClr val="0070C0"/>
                          </a:solidFill>
                          <a:effectLst/>
                          <a:latin typeface="Calibri" panose="020F0502020204030204" pitchFamily="34" charset="0"/>
                          <a:ea typeface="Arial"/>
                          <a:cs typeface="Calibri" panose="020F0502020204030204" pitchFamily="34" charset="0"/>
                          <a:sym typeface="Arial"/>
                        </a:rPr>
                        <a:t>Ottenbrite’s</a:t>
                      </a:r>
                      <a:r>
                        <a:rPr lang="en-US" sz="1400" b="0" i="0" u="none" strike="noStrike" cap="none" dirty="0">
                          <a:solidFill>
                            <a:srgbClr val="0070C0"/>
                          </a:solidFill>
                          <a:effectLst/>
                          <a:latin typeface="Calibri" panose="020F0502020204030204" pitchFamily="34" charset="0"/>
                          <a:ea typeface="Arial"/>
                          <a:cs typeface="Calibri" panose="020F0502020204030204" pitchFamily="34" charset="0"/>
                          <a:sym typeface="Arial"/>
                        </a:rPr>
                        <a:t> contributions to POLY and biopolymer research)</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400" b="0" i="1" u="none" strike="noStrike" cap="none" dirty="0">
                          <a:solidFill>
                            <a:srgbClr val="0070C0"/>
                          </a:solidFill>
                          <a:latin typeface="Calibri" panose="020F0502020204030204" pitchFamily="34" charset="0"/>
                          <a:cs typeface="Calibri" panose="020F0502020204030204" pitchFamily="34" charset="0"/>
                          <a:sym typeface="Arial"/>
                        </a:rPr>
                        <a:t>Carmen Scholz, Joerg </a:t>
                      </a:r>
                      <a:r>
                        <a:rPr lang="en-US" sz="1400" b="0" i="1" u="none" strike="noStrike" cap="none" dirty="0" err="1">
                          <a:solidFill>
                            <a:srgbClr val="0070C0"/>
                          </a:solidFill>
                          <a:latin typeface="Calibri" panose="020F0502020204030204" pitchFamily="34" charset="0"/>
                          <a:cs typeface="Calibri" panose="020F0502020204030204" pitchFamily="34" charset="0"/>
                          <a:sym typeface="Arial"/>
                        </a:rPr>
                        <a:t>Kressler</a:t>
                      </a:r>
                      <a:r>
                        <a:rPr lang="en-US" sz="1400" b="0" i="1" u="none" strike="noStrike" cap="none" dirty="0">
                          <a:solidFill>
                            <a:srgbClr val="0070C0"/>
                          </a:solidFill>
                          <a:latin typeface="Calibri" panose="020F0502020204030204" pitchFamily="34" charset="0"/>
                          <a:cs typeface="Calibri" panose="020F0502020204030204" pitchFamily="34" charset="0"/>
                          <a:sym typeface="Arial"/>
                        </a:rPr>
                        <a:t>, Kathryn Uhrich, Stefanie </a:t>
                      </a:r>
                      <a:r>
                        <a:rPr lang="en-US" sz="1400" b="0" i="1" u="none" strike="noStrike" cap="none" dirty="0" err="1">
                          <a:solidFill>
                            <a:srgbClr val="0070C0"/>
                          </a:solidFill>
                          <a:latin typeface="Calibri" panose="020F0502020204030204" pitchFamily="34" charset="0"/>
                          <a:cs typeface="Calibri" panose="020F0502020204030204" pitchFamily="34" charset="0"/>
                          <a:sym typeface="Arial"/>
                        </a:rPr>
                        <a:t>Sydlik</a:t>
                      </a:r>
                      <a:endParaRPr lang="en-US" sz="1400" b="0" i="1" u="none" strike="noStrike" cap="none" dirty="0">
                        <a:solidFill>
                          <a:srgbClr val="0070C0"/>
                        </a:solidFill>
                        <a:latin typeface="Calibri" panose="020F0502020204030204" pitchFamily="34" charset="0"/>
                        <a:cs typeface="Calibri" panose="020F0502020204030204" pitchFamily="34" charset="0"/>
                        <a:sym typeface="Arial"/>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554162606"/>
                  </a:ext>
                </a:extLst>
              </a:tr>
              <a:tr h="217173">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400" b="0" i="0" u="none" strike="noStrike" cap="none" dirty="0">
                          <a:solidFill>
                            <a:schemeClr val="accent1"/>
                          </a:solidFill>
                          <a:effectLst/>
                          <a:latin typeface="Calibri" panose="020F0502020204030204" pitchFamily="34" charset="0"/>
                          <a:ea typeface="Arial"/>
                          <a:cs typeface="Calibri" panose="020F0502020204030204" pitchFamily="34" charset="0"/>
                          <a:sym typeface="Arial"/>
                        </a:rPr>
                        <a:t>Polymers for Defense Applications</a:t>
                      </a:r>
                    </a:p>
                  </a:txBody>
                  <a:tcPr marL="7625" marR="7625" marT="76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400" b="0" i="1" u="none" strike="noStrike" cap="none" dirty="0">
                          <a:solidFill>
                            <a:schemeClr val="accent1"/>
                          </a:solidFill>
                          <a:latin typeface="Calibri" panose="020F0502020204030204" pitchFamily="34" charset="0"/>
                          <a:cs typeface="Calibri" panose="020F0502020204030204" pitchFamily="34" charset="0"/>
                          <a:sym typeface="Arial"/>
                        </a:rPr>
                        <a:t>Alice Savage, </a:t>
                      </a:r>
                      <a:r>
                        <a:rPr lang="en-US" sz="1400" b="0" i="1" kern="1200" dirty="0">
                          <a:solidFill>
                            <a:schemeClr val="accent1"/>
                          </a:solidFill>
                          <a:effectLst/>
                          <a:latin typeface="+mn-lt"/>
                          <a:ea typeface="+mn-ea"/>
                          <a:cs typeface="+mn-cs"/>
                        </a:rPr>
                        <a:t>Peter </a:t>
                      </a:r>
                      <a:r>
                        <a:rPr lang="en-US" sz="1400" b="0" i="1" kern="1200" dirty="0" err="1">
                          <a:solidFill>
                            <a:schemeClr val="accent1"/>
                          </a:solidFill>
                          <a:effectLst/>
                          <a:latin typeface="+mn-lt"/>
                          <a:ea typeface="+mn-ea"/>
                          <a:cs typeface="+mn-cs"/>
                        </a:rPr>
                        <a:t>Zarras</a:t>
                      </a:r>
                      <a:r>
                        <a:rPr lang="en-US" sz="1400" b="0" i="1" kern="1200" dirty="0">
                          <a:solidFill>
                            <a:schemeClr val="accent1"/>
                          </a:solidFill>
                          <a:effectLst/>
                          <a:latin typeface="+mn-lt"/>
                          <a:ea typeface="+mn-ea"/>
                          <a:cs typeface="+mn-cs"/>
                        </a:rPr>
                        <a:t>, Timothy </a:t>
                      </a:r>
                      <a:r>
                        <a:rPr lang="en-US" sz="1400" b="0" i="1" kern="1200" dirty="0" err="1">
                          <a:solidFill>
                            <a:schemeClr val="accent1"/>
                          </a:solidFill>
                          <a:effectLst/>
                          <a:latin typeface="+mn-lt"/>
                          <a:ea typeface="+mn-ea"/>
                          <a:cs typeface="+mn-cs"/>
                        </a:rPr>
                        <a:t>Pruyn</a:t>
                      </a:r>
                      <a:r>
                        <a:rPr lang="en-US" sz="1400" b="0" i="1" kern="1200" dirty="0">
                          <a:solidFill>
                            <a:schemeClr val="accent1"/>
                          </a:solidFill>
                          <a:effectLst/>
                          <a:latin typeface="+mn-lt"/>
                          <a:ea typeface="+mn-ea"/>
                          <a:cs typeface="+mn-cs"/>
                        </a:rPr>
                        <a:t>, Dawanne Poree, Alexander </a:t>
                      </a:r>
                      <a:r>
                        <a:rPr lang="en-US" sz="1400" b="0" i="1" kern="1200" dirty="0" err="1">
                          <a:solidFill>
                            <a:schemeClr val="accent1"/>
                          </a:solidFill>
                          <a:effectLst/>
                          <a:latin typeface="+mn-lt"/>
                          <a:ea typeface="+mn-ea"/>
                          <a:cs typeface="+mn-cs"/>
                        </a:rPr>
                        <a:t>Lonnecker</a:t>
                      </a:r>
                      <a:endParaRPr lang="en-US" sz="1400" b="0" i="1" u="none" strike="noStrike" cap="none" dirty="0">
                        <a:solidFill>
                          <a:schemeClr val="accent1"/>
                        </a:solidFill>
                        <a:latin typeface="Calibri" panose="020F0502020204030204" pitchFamily="34" charset="0"/>
                        <a:cs typeface="Calibri" panose="020F0502020204030204" pitchFamily="34" charset="0"/>
                        <a:sym typeface="Arial"/>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716077330"/>
                  </a:ext>
                </a:extLst>
              </a:tr>
            </a:tbl>
          </a:graphicData>
        </a:graphic>
      </p:graphicFrame>
      <p:sp>
        <p:nvSpPr>
          <p:cNvPr id="335" name="Shape 335"/>
          <p:cNvSpPr txBox="1">
            <a:spLocks noGrp="1"/>
          </p:cNvSpPr>
          <p:nvPr>
            <p:ph type="title"/>
          </p:nvPr>
        </p:nvSpPr>
        <p:spPr>
          <a:xfrm>
            <a:off x="1981200" y="0"/>
            <a:ext cx="8229600" cy="1143000"/>
          </a:xfrm>
          <a:prstGeom prst="rect">
            <a:avLst/>
          </a:prstGeom>
          <a:noFill/>
          <a:ln>
            <a:noFill/>
          </a:ln>
        </p:spPr>
        <p:txBody>
          <a:bodyPr spcFirstLastPara="1" wrap="square" lIns="91425" tIns="45700" rIns="91425" bIns="45700" anchor="ctr" anchorCtr="0">
            <a:noAutofit/>
          </a:bodyPr>
          <a:lstStyle/>
          <a:p>
            <a:r>
              <a:rPr lang="en-US" b="1" dirty="0">
                <a:latin typeface="Calibri" panose="020F0502020204030204" pitchFamily="34" charset="0"/>
                <a:ea typeface="Calibri" charset="0"/>
                <a:cs typeface="Calibri" panose="020F0502020204030204" pitchFamily="34" charset="0"/>
              </a:rPr>
              <a:t>San Francisco – Fall 2023</a:t>
            </a:r>
            <a:endParaRPr b="1" dirty="0">
              <a:latin typeface="Calibri" panose="020F0502020204030204" pitchFamily="34" charset="0"/>
              <a:ea typeface="Calibri" charset="0"/>
              <a:cs typeface="Calibri" panose="020F0502020204030204" pitchFamily="34" charset="0"/>
            </a:endParaRPr>
          </a:p>
        </p:txBody>
      </p:sp>
      <p:sp>
        <p:nvSpPr>
          <p:cNvPr id="2" name="TextBox 1">
            <a:extLst>
              <a:ext uri="{FF2B5EF4-FFF2-40B4-BE49-F238E27FC236}">
                <a16:creationId xmlns:a16="http://schemas.microsoft.com/office/drawing/2014/main" id="{E76C1015-2745-C648-9D5B-59FF85AA1265}"/>
              </a:ext>
            </a:extLst>
          </p:cNvPr>
          <p:cNvSpPr txBox="1"/>
          <p:nvPr/>
        </p:nvSpPr>
        <p:spPr>
          <a:xfrm rot="16200000">
            <a:off x="-3866642" y="676439"/>
            <a:ext cx="9030586" cy="369332"/>
          </a:xfrm>
          <a:prstGeom prst="rect">
            <a:avLst/>
          </a:prstGeom>
          <a:noFill/>
        </p:spPr>
        <p:txBody>
          <a:bodyPr wrap="square" rtlCol="0">
            <a:spAutoFit/>
          </a:bodyPr>
          <a:lstStyle/>
          <a:p>
            <a:r>
              <a:rPr lang="en-US" sz="1800" b="1" dirty="0">
                <a:latin typeface="Calibri" panose="020F0502020204030204" pitchFamily="34" charset="0"/>
                <a:ea typeface="Calibri" charset="0"/>
                <a:cs typeface="Calibri" panose="020F0502020204030204" pitchFamily="34" charset="0"/>
              </a:rPr>
              <a:t>Meeting Theme: Harnessing the Power of Data</a:t>
            </a:r>
          </a:p>
        </p:txBody>
      </p:sp>
      <p:sp>
        <p:nvSpPr>
          <p:cNvPr id="7" name="Footer Placeholder 6">
            <a:extLst>
              <a:ext uri="{FF2B5EF4-FFF2-40B4-BE49-F238E27FC236}">
                <a16:creationId xmlns:a16="http://schemas.microsoft.com/office/drawing/2014/main" id="{3B1D2702-3AC1-41CA-A950-A13FDCAC55DA}"/>
              </a:ext>
            </a:extLst>
          </p:cNvPr>
          <p:cNvSpPr>
            <a:spLocks noGrp="1"/>
          </p:cNvSpPr>
          <p:nvPr>
            <p:ph type="ftr" idx="11"/>
          </p:nvPr>
        </p:nvSpPr>
        <p:spPr/>
        <p:txBody>
          <a:bodyPr/>
          <a:lstStyle/>
          <a:p>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F50AA29-F7AE-4CD2-BF24-1E0D94B0DBED}"/>
              </a:ext>
            </a:extLst>
          </p:cNvPr>
          <p:cNvSpPr txBox="1"/>
          <p:nvPr/>
        </p:nvSpPr>
        <p:spPr>
          <a:xfrm>
            <a:off x="-11950" y="5508133"/>
            <a:ext cx="11739966" cy="584775"/>
          </a:xfrm>
          <a:prstGeom prst="rect">
            <a:avLst/>
          </a:prstGeom>
          <a:noFill/>
        </p:spPr>
        <p:txBody>
          <a:bodyPr wrap="square" rtlCol="0">
            <a:spAutoFit/>
          </a:bodyPr>
          <a:lstStyle/>
          <a:p>
            <a:pPr algn="ctr"/>
            <a:r>
              <a:rPr lang="en-US" sz="1600" dirty="0">
                <a:solidFill>
                  <a:srgbClr val="0000FF"/>
                </a:solidFill>
              </a:rPr>
              <a:t>We are currently soliciting additional ideas for SF symposia – </a:t>
            </a:r>
          </a:p>
          <a:p>
            <a:pPr algn="ctr"/>
            <a:r>
              <a:rPr lang="en-US" sz="1600" dirty="0">
                <a:solidFill>
                  <a:srgbClr val="0000FF"/>
                </a:solidFill>
              </a:rPr>
              <a:t>We’re looking for enthusiastic organizers (novice and veteran) to organize around the theme and other relevant topics in our community!</a:t>
            </a:r>
          </a:p>
        </p:txBody>
      </p:sp>
      <p:pic>
        <p:nvPicPr>
          <p:cNvPr id="9" name="Picture 8" descr="A person smiling for the camera&#10;&#10;Description automatically generated">
            <a:extLst>
              <a:ext uri="{FF2B5EF4-FFF2-40B4-BE49-F238E27FC236}">
                <a16:creationId xmlns:a16="http://schemas.microsoft.com/office/drawing/2014/main" id="{7D546823-933D-40B6-A2DE-09C01370F36A}"/>
              </a:ext>
            </a:extLst>
          </p:cNvPr>
          <p:cNvPicPr>
            <a:picLocks noChangeAspect="1"/>
          </p:cNvPicPr>
          <p:nvPr/>
        </p:nvPicPr>
        <p:blipFill>
          <a:blip r:embed="rId3"/>
          <a:stretch>
            <a:fillRect/>
          </a:stretch>
        </p:blipFill>
        <p:spPr>
          <a:xfrm>
            <a:off x="10920535" y="4433029"/>
            <a:ext cx="1078391" cy="1285833"/>
          </a:xfrm>
          <a:prstGeom prst="rect">
            <a:avLst/>
          </a:prstGeom>
        </p:spPr>
      </p:pic>
    </p:spTree>
    <p:extLst>
      <p:ext uri="{BB962C8B-B14F-4D97-AF65-F5344CB8AC3E}">
        <p14:creationId xmlns:p14="http://schemas.microsoft.com/office/powerpoint/2010/main" val="2951946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1BFB9A-BC08-4DBC-9579-F3B73F1D140A}"/>
              </a:ext>
            </a:extLst>
          </p:cNvPr>
          <p:cNvSpPr>
            <a:spLocks noGrp="1"/>
          </p:cNvSpPr>
          <p:nvPr>
            <p:ph type="title"/>
          </p:nvPr>
        </p:nvSpPr>
        <p:spPr/>
        <p:txBody>
          <a:bodyPr/>
          <a:lstStyle/>
          <a:p>
            <a:pPr algn="l"/>
            <a:r>
              <a:rPr lang="en-US" b="1" dirty="0"/>
              <a:t>Helpful Links and More Information</a:t>
            </a:r>
          </a:p>
        </p:txBody>
      </p:sp>
      <p:sp>
        <p:nvSpPr>
          <p:cNvPr id="6" name="Text Placeholder 5">
            <a:extLst>
              <a:ext uri="{FF2B5EF4-FFF2-40B4-BE49-F238E27FC236}">
                <a16:creationId xmlns:a16="http://schemas.microsoft.com/office/drawing/2014/main" id="{CD68FFFA-66C2-477D-8049-88A3A6BAC04E}"/>
              </a:ext>
            </a:extLst>
          </p:cNvPr>
          <p:cNvSpPr>
            <a:spLocks noGrp="1"/>
          </p:cNvSpPr>
          <p:nvPr>
            <p:ph type="body" idx="1"/>
          </p:nvPr>
        </p:nvSpPr>
        <p:spPr/>
        <p:txBody>
          <a:bodyPr>
            <a:normAutofit fontScale="92500" lnSpcReduction="20000"/>
          </a:bodyPr>
          <a:lstStyle/>
          <a:p>
            <a:r>
              <a:rPr lang="en-US" sz="3200" dirty="0">
                <a:hlinkClick r:id="rId3"/>
              </a:rPr>
              <a:t>https://polyacs.org/symposium-proposal-online-form/</a:t>
            </a:r>
            <a:endParaRPr lang="en-US" sz="3200" dirty="0"/>
          </a:p>
          <a:p>
            <a:endParaRPr lang="en-US" sz="3200" dirty="0"/>
          </a:p>
          <a:p>
            <a:r>
              <a:rPr lang="en-US" sz="3200" dirty="0">
                <a:hlinkClick r:id="rId4"/>
              </a:rPr>
              <a:t>https://polyacs.org/wp-content/uploads/2018/07/Guidelines-for-symposia-organizers-and-chairs.pdf</a:t>
            </a:r>
            <a:endParaRPr lang="en-US" sz="3200" dirty="0"/>
          </a:p>
          <a:p>
            <a:endParaRPr lang="en-US" sz="3200" dirty="0"/>
          </a:p>
          <a:p>
            <a:r>
              <a:rPr lang="en-US" sz="3200" dirty="0">
                <a:hlinkClick r:id="rId5"/>
              </a:rPr>
              <a:t>https://www.acs.org/content/acs/en/membership-and-networks/td/manuals/future-meeting-deadlines.html</a:t>
            </a:r>
            <a:endParaRPr lang="en-US" sz="3200" dirty="0"/>
          </a:p>
          <a:p>
            <a:endParaRPr lang="en-US" sz="3200" dirty="0"/>
          </a:p>
          <a:p>
            <a:r>
              <a:rPr lang="en-US" sz="3200" dirty="0">
                <a:hlinkClick r:id="rId6"/>
              </a:rPr>
              <a:t>https://www.acs.org/content/acs/en/meetings/programming-resources/symposia-organizers.html</a:t>
            </a:r>
            <a:endParaRPr lang="en-US" sz="3200" dirty="0"/>
          </a:p>
          <a:p>
            <a:endParaRPr lang="en-US" dirty="0"/>
          </a:p>
        </p:txBody>
      </p:sp>
      <p:sp>
        <p:nvSpPr>
          <p:cNvPr id="4" name="Footer Placeholder 3">
            <a:extLst>
              <a:ext uri="{FF2B5EF4-FFF2-40B4-BE49-F238E27FC236}">
                <a16:creationId xmlns:a16="http://schemas.microsoft.com/office/drawing/2014/main" id="{8789A27A-0893-4F82-B991-B12CE39FFF74}"/>
              </a:ext>
            </a:extLst>
          </p:cNvPr>
          <p:cNvSpPr>
            <a:spLocks noGrp="1"/>
          </p:cNvSpPr>
          <p:nvPr>
            <p:ph type="ftr" idx="11"/>
          </p:nvPr>
        </p:nvSpPr>
        <p:spPr/>
        <p:txBody>
          <a:bodyPr/>
          <a:lstStyle/>
          <a:p>
            <a:endParaRPr lang="en-US" dirty="0"/>
          </a:p>
        </p:txBody>
      </p:sp>
    </p:spTree>
    <p:extLst>
      <p:ext uri="{BB962C8B-B14F-4D97-AF65-F5344CB8AC3E}">
        <p14:creationId xmlns:p14="http://schemas.microsoft.com/office/powerpoint/2010/main" val="1261956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AC12-7D82-4F83-9301-D543DA04D5A8}"/>
              </a:ext>
            </a:extLst>
          </p:cNvPr>
          <p:cNvSpPr>
            <a:spLocks noGrp="1"/>
          </p:cNvSpPr>
          <p:nvPr>
            <p:ph type="title"/>
          </p:nvPr>
        </p:nvSpPr>
        <p:spPr>
          <a:xfrm>
            <a:off x="686291" y="2174230"/>
            <a:ext cx="10972800" cy="1143000"/>
          </a:xfrm>
        </p:spPr>
        <p:txBody>
          <a:bodyPr/>
          <a:lstStyle/>
          <a:p>
            <a:r>
              <a:rPr lang="en-US" dirty="0"/>
              <a:t>For POLY business meeting portion only</a:t>
            </a:r>
          </a:p>
        </p:txBody>
      </p:sp>
    </p:spTree>
    <p:extLst>
      <p:ext uri="{BB962C8B-B14F-4D97-AF65-F5344CB8AC3E}">
        <p14:creationId xmlns:p14="http://schemas.microsoft.com/office/powerpoint/2010/main" val="1128871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3F46-C164-4859-98F2-DC73E5369B49}"/>
              </a:ext>
            </a:extLst>
          </p:cNvPr>
          <p:cNvSpPr>
            <a:spLocks noGrp="1"/>
          </p:cNvSpPr>
          <p:nvPr>
            <p:ph type="title"/>
          </p:nvPr>
        </p:nvSpPr>
        <p:spPr/>
        <p:txBody>
          <a:bodyPr/>
          <a:lstStyle/>
          <a:p>
            <a:r>
              <a:rPr lang="en-US" dirty="0"/>
              <a:t>Indy Coordination with PMSE &amp; BIOT</a:t>
            </a:r>
          </a:p>
        </p:txBody>
      </p:sp>
      <p:sp>
        <p:nvSpPr>
          <p:cNvPr id="3" name="TextBox 2">
            <a:extLst>
              <a:ext uri="{FF2B5EF4-FFF2-40B4-BE49-F238E27FC236}">
                <a16:creationId xmlns:a16="http://schemas.microsoft.com/office/drawing/2014/main" id="{663A7D2D-5E67-4C8A-BF7F-3D3E721A9980}"/>
              </a:ext>
            </a:extLst>
          </p:cNvPr>
          <p:cNvSpPr txBox="1"/>
          <p:nvPr/>
        </p:nvSpPr>
        <p:spPr>
          <a:xfrm>
            <a:off x="1379349" y="1875295"/>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397AA317-B646-4FE3-BA94-F74A872F1004}"/>
              </a:ext>
            </a:extLst>
          </p:cNvPr>
          <p:cNvSpPr txBox="1"/>
          <p:nvPr/>
        </p:nvSpPr>
        <p:spPr>
          <a:xfrm>
            <a:off x="847929" y="1296175"/>
            <a:ext cx="11011546" cy="452431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Letter drafted from POLY, PMSE, BIOT Chairs requesting shared hotel space for Indianapolis symposia – </a:t>
            </a:r>
            <a:r>
              <a:rPr lang="en-US" dirty="0">
                <a:solidFill>
                  <a:srgbClr val="FF0000"/>
                </a:solidFill>
                <a:latin typeface="Arial" panose="020B0604020202020204" pitchFamily="34" charset="0"/>
                <a:cs typeface="Arial" panose="020B0604020202020204" pitchFamily="34" charset="0"/>
              </a:rPr>
              <a:t>please review and send immediately after Chicago meeting to request with ACS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Discussion of overlapping program areas and nominal co-sponsorship of symposia (2 in each division) </a:t>
            </a:r>
          </a:p>
          <a:p>
            <a:r>
              <a:rPr lang="en-US" b="0" i="0" dirty="0">
                <a:solidFill>
                  <a:srgbClr val="201F1E"/>
                </a:solidFill>
                <a:effectLst/>
                <a:latin typeface="Arial" panose="020B0604020202020204" pitchFamily="34" charset="0"/>
                <a:cs typeface="Arial" panose="020B0604020202020204" pitchFamily="34" charset="0"/>
              </a:rPr>
              <a:t>cross-advertising = expand member attendees &amp; remain consistent with division messaging</a:t>
            </a:r>
          </a:p>
          <a:p>
            <a:endParaRPr lang="en-US" dirty="0">
              <a:solidFill>
                <a:srgbClr val="201F1E"/>
              </a:solidFill>
              <a:latin typeface="Arial" panose="020B0604020202020204" pitchFamily="34" charset="0"/>
            </a:endParaRPr>
          </a:p>
          <a:p>
            <a:r>
              <a:rPr lang="en-US" b="1" dirty="0">
                <a:solidFill>
                  <a:srgbClr val="201F1E"/>
                </a:solidFill>
                <a:latin typeface="Arial" panose="020B0604020202020204" pitchFamily="34" charset="0"/>
              </a:rPr>
              <a:t>POLY</a:t>
            </a:r>
          </a:p>
          <a:p>
            <a:pPr marL="285750" indent="-285750">
              <a:buFont typeface="Arial" panose="020B0604020202020204" pitchFamily="34" charset="0"/>
              <a:buChar char="•"/>
            </a:pPr>
            <a:r>
              <a:rPr lang="en-US" dirty="0">
                <a:solidFill>
                  <a:srgbClr val="201F1E"/>
                </a:solidFill>
                <a:latin typeface="Arial" panose="020B0604020202020204" pitchFamily="34" charset="0"/>
              </a:rPr>
              <a:t>Polymer Colloids: Synthesis, Analysis, Modeling &amp; Application</a:t>
            </a:r>
          </a:p>
          <a:p>
            <a:pPr marL="285750" indent="-285750">
              <a:buFont typeface="Arial" panose="020B0604020202020204" pitchFamily="34" charset="0"/>
              <a:buChar char="•"/>
            </a:pPr>
            <a:r>
              <a:rPr lang="en-US" dirty="0">
                <a:solidFill>
                  <a:srgbClr val="201F1E"/>
                </a:solidFill>
                <a:latin typeface="Arial" panose="020B0604020202020204" pitchFamily="34" charset="0"/>
              </a:rPr>
              <a:t>Polymers at the Interface of Biology</a:t>
            </a:r>
          </a:p>
          <a:p>
            <a:r>
              <a:rPr lang="en-US" b="1" dirty="0">
                <a:solidFill>
                  <a:srgbClr val="201F1E"/>
                </a:solidFill>
                <a:latin typeface="Arial" panose="020B0604020202020204" pitchFamily="34" charset="0"/>
              </a:rPr>
              <a:t>PMSE</a:t>
            </a:r>
          </a:p>
          <a:p>
            <a:pPr marL="285750" indent="-285750">
              <a:buFont typeface="Arial" panose="020B0604020202020204" pitchFamily="34" charset="0"/>
              <a:buChar char="•"/>
            </a:pPr>
            <a:r>
              <a:rPr lang="en-US" dirty="0">
                <a:solidFill>
                  <a:srgbClr val="201F1E"/>
                </a:solidFill>
                <a:latin typeface="Arial" panose="020B0604020202020204" pitchFamily="34" charset="0"/>
              </a:rPr>
              <a:t>Dynamically Bonded Materials: Advances in Synthesis, Characterization, and Application </a:t>
            </a:r>
          </a:p>
          <a:p>
            <a:pPr marL="285750" indent="-285750">
              <a:buFont typeface="Arial" panose="020B0604020202020204" pitchFamily="34" charset="0"/>
              <a:buChar char="•"/>
            </a:pPr>
            <a:r>
              <a:rPr lang="en-US" dirty="0">
                <a:solidFill>
                  <a:srgbClr val="201F1E"/>
                </a:solidFill>
                <a:latin typeface="Arial" panose="020B0604020202020204" pitchFamily="34" charset="0"/>
              </a:rPr>
              <a:t>Engineered Living Materials Through Synthetic Biology: Beyond the Crossroad of Biology and Chemistry</a:t>
            </a:r>
          </a:p>
          <a:p>
            <a:r>
              <a:rPr lang="en-US" b="1" dirty="0">
                <a:solidFill>
                  <a:srgbClr val="201F1E"/>
                </a:solidFill>
                <a:latin typeface="Arial" panose="020B0604020202020204" pitchFamily="34" charset="0"/>
              </a:rPr>
              <a:t>BIOT</a:t>
            </a:r>
          </a:p>
          <a:p>
            <a:pPr marL="285750" indent="-285750">
              <a:buFont typeface="Arial" panose="020B0604020202020204" pitchFamily="34" charset="0"/>
              <a:buChar char="•"/>
            </a:pPr>
            <a:r>
              <a:rPr lang="en-US" dirty="0" err="1">
                <a:solidFill>
                  <a:srgbClr val="201F1E"/>
                </a:solidFill>
                <a:latin typeface="Arial" panose="020B0604020202020204" pitchFamily="34" charset="0"/>
              </a:rPr>
              <a:t>B</a:t>
            </a:r>
            <a:r>
              <a:rPr lang="en-US" sz="1800" i="0" dirty="0" err="1">
                <a:solidFill>
                  <a:srgbClr val="201F1E"/>
                </a:solidFill>
                <a:effectLst/>
                <a:latin typeface="Arial" panose="020B0604020202020204" pitchFamily="34" charset="0"/>
              </a:rPr>
              <a:t>omolecular</a:t>
            </a:r>
            <a:r>
              <a:rPr lang="en-US" sz="1800" i="0" dirty="0">
                <a:solidFill>
                  <a:srgbClr val="201F1E"/>
                </a:solidFill>
                <a:effectLst/>
                <a:latin typeface="Arial" panose="020B0604020202020204" pitchFamily="34" charset="0"/>
              </a:rPr>
              <a:t> and biophysical materials </a:t>
            </a:r>
          </a:p>
          <a:p>
            <a:pPr marL="285750" indent="-285750">
              <a:buFont typeface="Arial" panose="020B0604020202020204" pitchFamily="34" charset="0"/>
              <a:buChar char="•"/>
            </a:pPr>
            <a:r>
              <a:rPr lang="en-US" dirty="0">
                <a:solidFill>
                  <a:srgbClr val="201F1E"/>
                </a:solidFill>
                <a:latin typeface="Arial" panose="020B0604020202020204" pitchFamily="34" charset="0"/>
              </a:rPr>
              <a:t>BIOT spotlight: biopolymers &amp; sustainability</a:t>
            </a:r>
            <a:endParaRPr lang="en-US" dirty="0"/>
          </a:p>
        </p:txBody>
      </p:sp>
    </p:spTree>
    <p:extLst>
      <p:ext uri="{BB962C8B-B14F-4D97-AF65-F5344CB8AC3E}">
        <p14:creationId xmlns:p14="http://schemas.microsoft.com/office/powerpoint/2010/main" val="3787895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15C6-1546-4CB5-92E3-E4DD92506E2E}"/>
              </a:ext>
            </a:extLst>
          </p:cNvPr>
          <p:cNvSpPr>
            <a:spLocks noGrp="1"/>
          </p:cNvSpPr>
          <p:nvPr>
            <p:ph type="title"/>
          </p:nvPr>
        </p:nvSpPr>
        <p:spPr>
          <a:xfrm>
            <a:off x="203199" y="-68491"/>
            <a:ext cx="10972800" cy="1143000"/>
          </a:xfrm>
        </p:spPr>
        <p:txBody>
          <a:bodyPr>
            <a:normAutofit/>
          </a:bodyPr>
          <a:lstStyle/>
          <a:p>
            <a:r>
              <a:rPr lang="en-US" sz="3200" dirty="0"/>
              <a:t>Concepts to Support Diversity in Organizers/Presenters in POLY</a:t>
            </a:r>
          </a:p>
        </p:txBody>
      </p:sp>
      <p:sp>
        <p:nvSpPr>
          <p:cNvPr id="3" name="TextBox 2">
            <a:extLst>
              <a:ext uri="{FF2B5EF4-FFF2-40B4-BE49-F238E27FC236}">
                <a16:creationId xmlns:a16="http://schemas.microsoft.com/office/drawing/2014/main" id="{A136A107-BCBE-4545-86F9-C473E9A82A37}"/>
              </a:ext>
            </a:extLst>
          </p:cNvPr>
          <p:cNvSpPr txBox="1"/>
          <p:nvPr/>
        </p:nvSpPr>
        <p:spPr>
          <a:xfrm>
            <a:off x="421341" y="766732"/>
            <a:ext cx="11043844" cy="5324535"/>
          </a:xfrm>
          <a:prstGeom prst="rect">
            <a:avLst/>
          </a:prstGeom>
          <a:noFill/>
        </p:spPr>
        <p:txBody>
          <a:bodyPr wrap="square" rtlCol="0">
            <a:spAutoFit/>
          </a:bodyPr>
          <a:lstStyle/>
          <a:p>
            <a:pPr lvl="1"/>
            <a:r>
              <a:rPr lang="en-US" sz="2000" b="1" dirty="0">
                <a:solidFill>
                  <a:srgbClr val="0000FF"/>
                </a:solidFill>
              </a:rPr>
              <a:t>Programming Team Would like to Continue DEIR Efforts in 2022 by</a:t>
            </a:r>
            <a:r>
              <a:rPr lang="en-US" sz="2000" dirty="0">
                <a:solidFill>
                  <a:srgbClr val="0000FF"/>
                </a:solidFill>
              </a:rPr>
              <a:t>:</a:t>
            </a:r>
          </a:p>
          <a:p>
            <a:pPr lvl="1"/>
            <a:r>
              <a:rPr lang="en-US" sz="2000" dirty="0">
                <a:solidFill>
                  <a:srgbClr val="FF0000"/>
                </a:solidFill>
              </a:rPr>
              <a:t>Conducting a listening session Oct 2022– understand perspective and needs of our membership, build rapport with member stakeholders, summarize key learnings and concerns for POLY leadership</a:t>
            </a:r>
          </a:p>
          <a:p>
            <a:pPr lvl="1"/>
            <a:endParaRPr lang="en-US" sz="2000" dirty="0">
              <a:solidFill>
                <a:srgbClr val="FF0000"/>
              </a:solidFill>
            </a:endParaRPr>
          </a:p>
          <a:p>
            <a:pPr lvl="1"/>
            <a:r>
              <a:rPr lang="en-US" sz="2000" dirty="0">
                <a:solidFill>
                  <a:srgbClr val="0000FF"/>
                </a:solidFill>
              </a:rPr>
              <a:t>	</a:t>
            </a:r>
            <a:r>
              <a:rPr lang="en-US" sz="2000" u="sng" dirty="0">
                <a:solidFill>
                  <a:srgbClr val="0000FF"/>
                </a:solidFill>
              </a:rPr>
              <a:t>Progress:</a:t>
            </a:r>
          </a:p>
          <a:p>
            <a:pPr marL="1257300" lvl="2" indent="-342900">
              <a:buFont typeface="Arial" panose="020B0604020202020204" pitchFamily="34" charset="0"/>
              <a:buChar char="•"/>
            </a:pPr>
            <a:r>
              <a:rPr lang="en-US" sz="2000" dirty="0">
                <a:solidFill>
                  <a:srgbClr val="0000FF"/>
                </a:solidFill>
              </a:rPr>
              <a:t>Reached out to NIST acting DEIR director about feedback on plans – agreed to review survey, meeting discussion plans to look for any blind spots</a:t>
            </a:r>
          </a:p>
          <a:p>
            <a:pPr marL="1257300" lvl="2" indent="-342900">
              <a:buFont typeface="Arial" panose="020B0604020202020204" pitchFamily="34" charset="0"/>
              <a:buChar char="•"/>
            </a:pPr>
            <a:r>
              <a:rPr lang="en-US" sz="2000" dirty="0">
                <a:solidFill>
                  <a:srgbClr val="0000FF"/>
                </a:solidFill>
              </a:rPr>
              <a:t>Research on putting together survey for seed questions and time to meet (virtually in October 2022) – Schusterman foundation guidelines for DEI data collection (</a:t>
            </a:r>
            <a:r>
              <a:rPr lang="en-US" sz="2000" dirty="0">
                <a:solidFill>
                  <a:srgbClr val="0000FF"/>
                </a:solidFill>
                <a:hlinkClick r:id="rId3"/>
              </a:rPr>
              <a:t>https://tinyurl.com/2p8zedb6</a:t>
            </a:r>
            <a:r>
              <a:rPr lang="en-US" sz="2000" dirty="0">
                <a:solidFill>
                  <a:srgbClr val="0000FF"/>
                </a:solidFill>
              </a:rPr>
              <a:t>) </a:t>
            </a:r>
          </a:p>
          <a:p>
            <a:pPr marL="1257300" lvl="2" indent="-342900">
              <a:buFont typeface="Arial" panose="020B0604020202020204" pitchFamily="34" charset="0"/>
              <a:buChar char="•"/>
            </a:pPr>
            <a:r>
              <a:rPr lang="en-US" sz="2000" dirty="0">
                <a:solidFill>
                  <a:srgbClr val="0000FF"/>
                </a:solidFill>
              </a:rPr>
              <a:t>summary of key learnings &amp; recommendations to POLY </a:t>
            </a:r>
            <a:r>
              <a:rPr lang="en-US" sz="2000" dirty="0" err="1">
                <a:solidFill>
                  <a:srgbClr val="0000FF"/>
                </a:solidFill>
              </a:rPr>
              <a:t>ExComm</a:t>
            </a:r>
            <a:r>
              <a:rPr lang="en-US" sz="2000" dirty="0">
                <a:solidFill>
                  <a:srgbClr val="0000FF"/>
                </a:solidFill>
              </a:rPr>
              <a:t> at Winter Meeting</a:t>
            </a:r>
          </a:p>
          <a:p>
            <a:pPr lvl="2"/>
            <a:endParaRPr lang="en-US" sz="1000" u="sng" dirty="0">
              <a:solidFill>
                <a:srgbClr val="0000FF"/>
              </a:solidFill>
            </a:endParaRPr>
          </a:p>
          <a:p>
            <a:pPr lvl="2"/>
            <a:r>
              <a:rPr lang="en-US" sz="2000" u="sng" dirty="0"/>
              <a:t>GOALS:</a:t>
            </a:r>
          </a:p>
          <a:p>
            <a:pPr marL="342900" lvl="4" indent="-342900">
              <a:buFont typeface="Arial" panose="020B0604020202020204" pitchFamily="34" charset="0"/>
              <a:buChar char="•"/>
            </a:pPr>
            <a:r>
              <a:rPr lang="en-US" sz="2000" dirty="0"/>
              <a:t>	</a:t>
            </a:r>
            <a:r>
              <a:rPr lang="en-US" sz="2000" i="1" dirty="0"/>
              <a:t>add and support successful diversity efforts in the division</a:t>
            </a:r>
          </a:p>
          <a:p>
            <a:pPr marL="342900" lvl="4" indent="-342900">
              <a:buFont typeface="Arial" panose="020B0604020202020204" pitchFamily="34" charset="0"/>
              <a:buChar char="•"/>
            </a:pPr>
            <a:r>
              <a:rPr lang="en-US" sz="2000" i="1" dirty="0"/>
              <a:t>	determine best course of action to expand POLY efforts that will foster scientific and 	member engagement</a:t>
            </a:r>
          </a:p>
          <a:p>
            <a:pPr marL="342900" lvl="4" indent="-342900">
              <a:buFont typeface="Arial" panose="020B0604020202020204" pitchFamily="34" charset="0"/>
              <a:buChar char="•"/>
            </a:pPr>
            <a:r>
              <a:rPr lang="en-US" sz="2000" i="1" dirty="0"/>
              <a:t>	foster additional membership within POLY</a:t>
            </a:r>
          </a:p>
        </p:txBody>
      </p:sp>
    </p:spTree>
    <p:extLst>
      <p:ext uri="{BB962C8B-B14F-4D97-AF65-F5344CB8AC3E}">
        <p14:creationId xmlns:p14="http://schemas.microsoft.com/office/powerpoint/2010/main" val="3422366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BE8AF-B313-4583-8FFE-F9B579DD7A90}"/>
              </a:ext>
            </a:extLst>
          </p:cNvPr>
          <p:cNvSpPr>
            <a:spLocks noGrp="1"/>
          </p:cNvSpPr>
          <p:nvPr>
            <p:ph type="body" sz="quarter" idx="10"/>
          </p:nvPr>
        </p:nvSpPr>
        <p:spPr>
          <a:xfrm>
            <a:off x="750277" y="1652658"/>
            <a:ext cx="10691446" cy="869950"/>
          </a:xfrm>
        </p:spPr>
        <p:txBody>
          <a:bodyPr/>
          <a:lstStyle/>
          <a:p>
            <a:r>
              <a:rPr lang="en-US" sz="6600" dirty="0"/>
              <a:t>POLY Programming </a:t>
            </a:r>
          </a:p>
          <a:p>
            <a:r>
              <a:rPr lang="en-US" sz="6600" dirty="0"/>
              <a:t>Coffee Hour</a:t>
            </a:r>
          </a:p>
        </p:txBody>
      </p:sp>
      <p:sp>
        <p:nvSpPr>
          <p:cNvPr id="3" name="Text Placeholder 2">
            <a:extLst>
              <a:ext uri="{FF2B5EF4-FFF2-40B4-BE49-F238E27FC236}">
                <a16:creationId xmlns:a16="http://schemas.microsoft.com/office/drawing/2014/main" id="{600AFEE8-EADF-4C6D-8E84-773A8342F116}"/>
              </a:ext>
            </a:extLst>
          </p:cNvPr>
          <p:cNvSpPr>
            <a:spLocks noGrp="1"/>
          </p:cNvSpPr>
          <p:nvPr>
            <p:ph type="body" sz="quarter" idx="11"/>
          </p:nvPr>
        </p:nvSpPr>
        <p:spPr>
          <a:xfrm>
            <a:off x="3143459" y="6162658"/>
            <a:ext cx="6473371" cy="641804"/>
          </a:xfrm>
        </p:spPr>
        <p:txBody>
          <a:bodyPr/>
          <a:lstStyle/>
          <a:p>
            <a:r>
              <a:rPr lang="en-US" i="1" dirty="0"/>
              <a:t>Fall 2022 Meeting</a:t>
            </a:r>
            <a:endParaRPr lang="en-US" dirty="0"/>
          </a:p>
          <a:p>
            <a:endParaRPr lang="en-US" dirty="0"/>
          </a:p>
        </p:txBody>
      </p:sp>
      <p:sp>
        <p:nvSpPr>
          <p:cNvPr id="4" name="Text Placeholder 3">
            <a:extLst>
              <a:ext uri="{FF2B5EF4-FFF2-40B4-BE49-F238E27FC236}">
                <a16:creationId xmlns:a16="http://schemas.microsoft.com/office/drawing/2014/main" id="{2D118002-35F0-4310-A780-F051A4722A1D}"/>
              </a:ext>
            </a:extLst>
          </p:cNvPr>
          <p:cNvSpPr>
            <a:spLocks noGrp="1"/>
          </p:cNvSpPr>
          <p:nvPr>
            <p:ph type="body" sz="quarter" idx="12"/>
          </p:nvPr>
        </p:nvSpPr>
        <p:spPr>
          <a:xfrm>
            <a:off x="3020367" y="4116039"/>
            <a:ext cx="6473371" cy="641804"/>
          </a:xfrm>
        </p:spPr>
        <p:txBody>
          <a:bodyPr/>
          <a:lstStyle/>
          <a:p>
            <a:r>
              <a:rPr lang="en-US" i="1" dirty="0"/>
              <a:t>POLY Programming Committee</a:t>
            </a:r>
          </a:p>
        </p:txBody>
      </p:sp>
      <p:pic>
        <p:nvPicPr>
          <p:cNvPr id="6" name="Picture 5">
            <a:extLst>
              <a:ext uri="{FF2B5EF4-FFF2-40B4-BE49-F238E27FC236}">
                <a16:creationId xmlns:a16="http://schemas.microsoft.com/office/drawing/2014/main" id="{500183D8-2B7F-4B29-8C0A-5ADDA579DC53}"/>
              </a:ext>
            </a:extLst>
          </p:cNvPr>
          <p:cNvPicPr>
            <a:picLocks noChangeAspect="1"/>
          </p:cNvPicPr>
          <p:nvPr/>
        </p:nvPicPr>
        <p:blipFill rotWithShape="1">
          <a:blip r:embed="rId2">
            <a:extLst>
              <a:ext uri="{28A0092B-C50C-407E-A947-70E740481C1C}">
                <a14:useLocalDpi xmlns:a14="http://schemas.microsoft.com/office/drawing/2010/main" val="0"/>
              </a:ext>
            </a:extLst>
          </a:blip>
          <a:srcRect t="19288" b="22177"/>
          <a:stretch/>
        </p:blipFill>
        <p:spPr>
          <a:xfrm>
            <a:off x="455480" y="4526054"/>
            <a:ext cx="2314806" cy="2033459"/>
          </a:xfrm>
          <a:prstGeom prst="rect">
            <a:avLst/>
          </a:prstGeom>
        </p:spPr>
      </p:pic>
    </p:spTree>
    <p:extLst>
      <p:ext uri="{BB962C8B-B14F-4D97-AF65-F5344CB8AC3E}">
        <p14:creationId xmlns:p14="http://schemas.microsoft.com/office/powerpoint/2010/main" val="3164196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744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F0E186-3DA1-4EFF-A368-AF74B7028C39}"/>
              </a:ext>
            </a:extLst>
          </p:cNvPr>
          <p:cNvSpPr>
            <a:spLocks noGrp="1"/>
          </p:cNvSpPr>
          <p:nvPr>
            <p:ph type="title"/>
          </p:nvPr>
        </p:nvSpPr>
        <p:spPr/>
        <p:txBody>
          <a:bodyPr/>
          <a:lstStyle/>
          <a:p>
            <a:pPr algn="l"/>
            <a:r>
              <a:rPr lang="en-US" b="1" dirty="0"/>
              <a:t>Overview</a:t>
            </a:r>
          </a:p>
        </p:txBody>
      </p:sp>
      <p:sp>
        <p:nvSpPr>
          <p:cNvPr id="6" name="Text Placeholder 5">
            <a:extLst>
              <a:ext uri="{FF2B5EF4-FFF2-40B4-BE49-F238E27FC236}">
                <a16:creationId xmlns:a16="http://schemas.microsoft.com/office/drawing/2014/main" id="{841CA972-A32F-4369-B5F9-AC5EC4BAA9A1}"/>
              </a:ext>
            </a:extLst>
          </p:cNvPr>
          <p:cNvSpPr>
            <a:spLocks noGrp="1"/>
          </p:cNvSpPr>
          <p:nvPr>
            <p:ph type="body" idx="1"/>
          </p:nvPr>
        </p:nvSpPr>
        <p:spPr>
          <a:xfrm>
            <a:off x="1981200" y="1197205"/>
            <a:ext cx="8229600" cy="4928959"/>
          </a:xfrm>
        </p:spPr>
        <p:txBody>
          <a:bodyPr>
            <a:normAutofit/>
          </a:bodyPr>
          <a:lstStyle/>
          <a:p>
            <a:r>
              <a:rPr lang="en-US" sz="2400" dirty="0"/>
              <a:t>General Programming Updates-Sara (Programming Committee Chair)</a:t>
            </a:r>
          </a:p>
          <a:p>
            <a:r>
              <a:rPr lang="en-US" sz="2400" dirty="0"/>
              <a:t>POLY Technical Programming:</a:t>
            </a:r>
          </a:p>
          <a:p>
            <a:pPr lvl="1"/>
            <a:r>
              <a:rPr lang="en-US" sz="2000" dirty="0"/>
              <a:t>Reporting- Levi (2021)</a:t>
            </a:r>
          </a:p>
          <a:p>
            <a:pPr lvl="1"/>
            <a:r>
              <a:rPr lang="en-US" sz="2000" dirty="0"/>
              <a:t>Recognition- Rob (Fall 2022) </a:t>
            </a:r>
          </a:p>
          <a:p>
            <a:pPr lvl="1"/>
            <a:r>
              <a:rPr lang="en-US" sz="2000" dirty="0"/>
              <a:t>Recruitment- Danniebelle (Spring 2023) &amp; Sara (Fall 2023)</a:t>
            </a:r>
          </a:p>
          <a:p>
            <a:r>
              <a:rPr lang="en-US" sz="2400" dirty="0"/>
              <a:t>Collaborations with PMSE/BIOT</a:t>
            </a:r>
          </a:p>
          <a:p>
            <a:r>
              <a:rPr lang="en-US" sz="2400" dirty="0"/>
              <a:t>Nomination (ask Semra/Allan – if this is ok to solicit new volunteers) new programming chairs</a:t>
            </a:r>
          </a:p>
          <a:p>
            <a:r>
              <a:rPr lang="en-US" sz="2400" dirty="0"/>
              <a:t>Special thanks to Kathy!</a:t>
            </a:r>
            <a:endParaRPr lang="en-US" sz="3600" dirty="0"/>
          </a:p>
          <a:p>
            <a:endParaRPr lang="en-US" sz="2400" dirty="0"/>
          </a:p>
          <a:p>
            <a:pPr lvl="1"/>
            <a:endParaRPr lang="en-US" sz="2400" dirty="0"/>
          </a:p>
          <a:p>
            <a:endParaRPr lang="en-US" sz="2800" dirty="0"/>
          </a:p>
        </p:txBody>
      </p:sp>
      <p:sp>
        <p:nvSpPr>
          <p:cNvPr id="4" name="Footer Placeholder 3">
            <a:extLst>
              <a:ext uri="{FF2B5EF4-FFF2-40B4-BE49-F238E27FC236}">
                <a16:creationId xmlns:a16="http://schemas.microsoft.com/office/drawing/2014/main" id="{20B0205E-59BC-449B-9CD4-31FDEE3CABBB}"/>
              </a:ext>
            </a:extLst>
          </p:cNvPr>
          <p:cNvSpPr>
            <a:spLocks noGrp="1"/>
          </p:cNvSpPr>
          <p:nvPr>
            <p:ph type="ftr" idx="11"/>
          </p:nvPr>
        </p:nvSpPr>
        <p:spPr/>
        <p:txBody>
          <a:bodyPr/>
          <a:lstStyle/>
          <a:p>
            <a:endParaRPr lang="en-US" dirty="0"/>
          </a:p>
        </p:txBody>
      </p:sp>
    </p:spTree>
    <p:extLst>
      <p:ext uri="{BB962C8B-B14F-4D97-AF65-F5344CB8AC3E}">
        <p14:creationId xmlns:p14="http://schemas.microsoft.com/office/powerpoint/2010/main" val="3285252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F0E186-3DA1-4EFF-A368-AF74B7028C39}"/>
              </a:ext>
            </a:extLst>
          </p:cNvPr>
          <p:cNvSpPr>
            <a:spLocks noGrp="1"/>
          </p:cNvSpPr>
          <p:nvPr>
            <p:ph type="title"/>
          </p:nvPr>
        </p:nvSpPr>
        <p:spPr/>
        <p:txBody>
          <a:bodyPr/>
          <a:lstStyle/>
          <a:p>
            <a:pPr algn="l"/>
            <a:r>
              <a:rPr lang="en-US" b="1" dirty="0"/>
              <a:t>POLY Programming</a:t>
            </a:r>
          </a:p>
        </p:txBody>
      </p:sp>
      <p:sp>
        <p:nvSpPr>
          <p:cNvPr id="6" name="Text Placeholder 5">
            <a:extLst>
              <a:ext uri="{FF2B5EF4-FFF2-40B4-BE49-F238E27FC236}">
                <a16:creationId xmlns:a16="http://schemas.microsoft.com/office/drawing/2014/main" id="{841CA972-A32F-4369-B5F9-AC5EC4BAA9A1}"/>
              </a:ext>
            </a:extLst>
          </p:cNvPr>
          <p:cNvSpPr>
            <a:spLocks noGrp="1"/>
          </p:cNvSpPr>
          <p:nvPr>
            <p:ph type="body" idx="1"/>
          </p:nvPr>
        </p:nvSpPr>
        <p:spPr>
          <a:xfrm>
            <a:off x="1163216" y="1197205"/>
            <a:ext cx="9996196" cy="4928959"/>
          </a:xfrm>
        </p:spPr>
        <p:txBody>
          <a:bodyPr>
            <a:normAutofit/>
          </a:bodyPr>
          <a:lstStyle/>
          <a:p>
            <a:r>
              <a:rPr lang="en-US" dirty="0"/>
              <a:t>Timeline for symposia planning</a:t>
            </a:r>
          </a:p>
          <a:p>
            <a:pPr lvl="1"/>
            <a:r>
              <a:rPr lang="en-US" dirty="0"/>
              <a:t>Typically planning 1 to 1.5 years in advance</a:t>
            </a:r>
          </a:p>
          <a:p>
            <a:pPr lvl="1"/>
            <a:r>
              <a:rPr lang="en-US" dirty="0"/>
              <a:t>Indianapolis meeting abstracts open </a:t>
            </a:r>
          </a:p>
          <a:p>
            <a:pPr lvl="1"/>
            <a:r>
              <a:rPr lang="en-US" dirty="0"/>
              <a:t>Soliciting proposals for San Francisco &amp; New Orleans </a:t>
            </a:r>
          </a:p>
          <a:p>
            <a:pPr lvl="2"/>
            <a:r>
              <a:rPr lang="en-US" dirty="0">
                <a:hlinkClick r:id="rId3"/>
              </a:rPr>
              <a:t>https://polyacs.org/symposium-proposal-online-form/</a:t>
            </a:r>
            <a:endParaRPr lang="en-US" dirty="0"/>
          </a:p>
          <a:p>
            <a:pPr lvl="2"/>
            <a:r>
              <a:rPr lang="en-US" sz="2000" dirty="0"/>
              <a:t>SF theme is “Harnessing the Power of Data”</a:t>
            </a:r>
          </a:p>
          <a:p>
            <a:pPr lvl="2"/>
            <a:r>
              <a:rPr lang="en-US" sz="2000" dirty="0"/>
              <a:t>Deadlines have been shifting, so check the live ACS website</a:t>
            </a:r>
          </a:p>
          <a:p>
            <a:pPr lvl="2"/>
            <a:r>
              <a:rPr lang="en-US" sz="2000" dirty="0"/>
              <a:t>Model is coach (Programing Chair) and players (Symposium Organizers) working together</a:t>
            </a:r>
          </a:p>
          <a:p>
            <a:pPr lvl="2"/>
            <a:r>
              <a:rPr lang="en-US" sz="2000" dirty="0"/>
              <a:t>Coach’s job is to help you with ACS broadly- come ask us for help directly!</a:t>
            </a:r>
          </a:p>
          <a:p>
            <a:pPr lvl="1"/>
            <a:r>
              <a:rPr lang="en-US" sz="2400" dirty="0"/>
              <a:t>Next meetings: Indianapolis Spring 2023, San Francisco Fall 2023, New Orleans Spring 2024</a:t>
            </a:r>
          </a:p>
          <a:p>
            <a:pPr lvl="1"/>
            <a:endParaRPr lang="en-US" sz="2400" dirty="0"/>
          </a:p>
          <a:p>
            <a:endParaRPr lang="en-US" sz="2800" dirty="0"/>
          </a:p>
        </p:txBody>
      </p:sp>
      <p:sp>
        <p:nvSpPr>
          <p:cNvPr id="4" name="Footer Placeholder 3">
            <a:extLst>
              <a:ext uri="{FF2B5EF4-FFF2-40B4-BE49-F238E27FC236}">
                <a16:creationId xmlns:a16="http://schemas.microsoft.com/office/drawing/2014/main" id="{20B0205E-59BC-449B-9CD4-31FDEE3CABBB}"/>
              </a:ext>
            </a:extLst>
          </p:cNvPr>
          <p:cNvSpPr>
            <a:spLocks noGrp="1"/>
          </p:cNvSpPr>
          <p:nvPr>
            <p:ph type="ftr" idx="11"/>
          </p:nvPr>
        </p:nvSpPr>
        <p:spPr/>
        <p:txBody>
          <a:bodyPr/>
          <a:lstStyle/>
          <a:p>
            <a:endParaRPr lang="en-US" dirty="0"/>
          </a:p>
        </p:txBody>
      </p:sp>
    </p:spTree>
    <p:extLst>
      <p:ext uri="{BB962C8B-B14F-4D97-AF65-F5344CB8AC3E}">
        <p14:creationId xmlns:p14="http://schemas.microsoft.com/office/powerpoint/2010/main" val="3663364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graphicFrame>
        <p:nvGraphicFramePr>
          <p:cNvPr id="417" name="Shape 417"/>
          <p:cNvGraphicFramePr/>
          <p:nvPr>
            <p:extLst>
              <p:ext uri="{D42A27DB-BD31-4B8C-83A1-F6EECF244321}">
                <p14:modId xmlns:p14="http://schemas.microsoft.com/office/powerpoint/2010/main" val="3769903725"/>
              </p:ext>
            </p:extLst>
          </p:nvPr>
        </p:nvGraphicFramePr>
        <p:xfrm>
          <a:off x="1263528" y="1802914"/>
          <a:ext cx="8906253" cy="4179412"/>
        </p:xfrm>
        <a:graphic>
          <a:graphicData uri="http://schemas.openxmlformats.org/drawingml/2006/table">
            <a:tbl>
              <a:tblPr firstRow="1" bandRow="1">
                <a:noFill/>
              </a:tblPr>
              <a:tblGrid>
                <a:gridCol w="2269235">
                  <a:extLst>
                    <a:ext uri="{9D8B030D-6E8A-4147-A177-3AD203B41FA5}">
                      <a16:colId xmlns:a16="http://schemas.microsoft.com/office/drawing/2014/main" val="20000"/>
                    </a:ext>
                  </a:extLst>
                </a:gridCol>
                <a:gridCol w="1372290">
                  <a:extLst>
                    <a:ext uri="{9D8B030D-6E8A-4147-A177-3AD203B41FA5}">
                      <a16:colId xmlns:a16="http://schemas.microsoft.com/office/drawing/2014/main" val="20005"/>
                    </a:ext>
                  </a:extLst>
                </a:gridCol>
                <a:gridCol w="1302327">
                  <a:extLst>
                    <a:ext uri="{9D8B030D-6E8A-4147-A177-3AD203B41FA5}">
                      <a16:colId xmlns:a16="http://schemas.microsoft.com/office/drawing/2014/main" val="3169250072"/>
                    </a:ext>
                  </a:extLst>
                </a:gridCol>
                <a:gridCol w="1145309">
                  <a:extLst>
                    <a:ext uri="{9D8B030D-6E8A-4147-A177-3AD203B41FA5}">
                      <a16:colId xmlns:a16="http://schemas.microsoft.com/office/drawing/2014/main" val="3484442015"/>
                    </a:ext>
                  </a:extLst>
                </a:gridCol>
                <a:gridCol w="1274618">
                  <a:extLst>
                    <a:ext uri="{9D8B030D-6E8A-4147-A177-3AD203B41FA5}">
                      <a16:colId xmlns:a16="http://schemas.microsoft.com/office/drawing/2014/main" val="1830616510"/>
                    </a:ext>
                  </a:extLst>
                </a:gridCol>
                <a:gridCol w="1542474">
                  <a:extLst>
                    <a:ext uri="{9D8B030D-6E8A-4147-A177-3AD203B41FA5}">
                      <a16:colId xmlns:a16="http://schemas.microsoft.com/office/drawing/2014/main" val="745689301"/>
                    </a:ext>
                  </a:extLst>
                </a:gridCol>
              </a:tblGrid>
              <a:tr h="744702">
                <a:tc>
                  <a:txBody>
                    <a:bodyPr/>
                    <a:lstStyle/>
                    <a:p>
                      <a:pPr marL="0" marR="0" lvl="0" indent="0" algn="l" rtl="0">
                        <a:spcBef>
                          <a:spcPts val="0"/>
                        </a:spcBef>
                        <a:spcAft>
                          <a:spcPts val="0"/>
                        </a:spcAft>
                        <a:buNone/>
                      </a:pPr>
                      <a:r>
                        <a:rPr lang="en-US" sz="1300" u="none" strike="noStrike" cap="none" dirty="0">
                          <a:latin typeface="Calibri" charset="0"/>
                          <a:ea typeface="Calibri" charset="0"/>
                          <a:cs typeface="Calibri" charset="0"/>
                        </a:rPr>
                        <a:t>Date (Location)</a:t>
                      </a:r>
                      <a:endParaRPr sz="1300" dirty="0">
                        <a:latin typeface="Calibri" charset="0"/>
                        <a:ea typeface="Calibri" charset="0"/>
                        <a:cs typeface="Calibri" charset="0"/>
                      </a:endParaRPr>
                    </a:p>
                  </a:txBody>
                  <a:tcPr marL="105002" marR="105002" marT="52501" marB="52501"/>
                </a:tc>
                <a:tc>
                  <a:txBody>
                    <a:bodyPr/>
                    <a:lstStyle/>
                    <a:p>
                      <a:pPr marL="0" marR="0" lvl="0" indent="0" algn="ctr" rtl="0">
                        <a:spcBef>
                          <a:spcPts val="0"/>
                        </a:spcBef>
                        <a:spcAft>
                          <a:spcPts val="0"/>
                        </a:spcAft>
                        <a:buNone/>
                      </a:pPr>
                      <a:r>
                        <a:rPr lang="en-US" sz="1300" dirty="0">
                          <a:latin typeface="Calibri" charset="0"/>
                          <a:ea typeface="Calibri" charset="0"/>
                          <a:cs typeface="Calibri" charset="0"/>
                        </a:rPr>
                        <a:t>Rob Mathers</a:t>
                      </a:r>
                    </a:p>
                    <a:p>
                      <a:pPr marL="0" marR="0" lvl="0" indent="0" algn="ctr" rtl="0">
                        <a:spcBef>
                          <a:spcPts val="0"/>
                        </a:spcBef>
                        <a:spcAft>
                          <a:spcPts val="0"/>
                        </a:spcAft>
                        <a:buNone/>
                      </a:pPr>
                      <a:r>
                        <a:rPr lang="en-US" sz="1300" i="1" dirty="0">
                          <a:latin typeface="Calibri" charset="0"/>
                          <a:ea typeface="Calibri" charset="0"/>
                          <a:cs typeface="Calibri" charset="0"/>
                        </a:rPr>
                        <a:t>Penn State</a:t>
                      </a:r>
                      <a:endParaRPr sz="1300" i="1" dirty="0">
                        <a:latin typeface="Calibri" charset="0"/>
                        <a:ea typeface="Calibri" charset="0"/>
                        <a:cs typeface="Calibri" charset="0"/>
                      </a:endParaRPr>
                    </a:p>
                  </a:txBody>
                  <a:tcPr marL="105002" marR="105002" marT="52501" marB="52501"/>
                </a:tc>
                <a:tc>
                  <a:txBody>
                    <a:bodyPr/>
                    <a:lstStyle/>
                    <a:p>
                      <a:pPr marL="0" marR="0" lvl="0" indent="0" algn="ctr" rtl="0">
                        <a:spcBef>
                          <a:spcPts val="0"/>
                        </a:spcBef>
                        <a:spcAft>
                          <a:spcPts val="0"/>
                        </a:spcAft>
                        <a:buNone/>
                      </a:pPr>
                      <a:r>
                        <a:rPr lang="en-US" sz="1300" dirty="0">
                          <a:latin typeface="Calibri" charset="0"/>
                          <a:ea typeface="Calibri" charset="0"/>
                          <a:cs typeface="Calibri" charset="0"/>
                        </a:rPr>
                        <a:t>Sara Orski</a:t>
                      </a:r>
                    </a:p>
                    <a:p>
                      <a:pPr marL="0" marR="0" lvl="0" indent="0" algn="ctr" rtl="0">
                        <a:spcBef>
                          <a:spcPts val="0"/>
                        </a:spcBef>
                        <a:spcAft>
                          <a:spcPts val="0"/>
                        </a:spcAft>
                        <a:buNone/>
                      </a:pPr>
                      <a:r>
                        <a:rPr lang="en-US" sz="1300" i="1" dirty="0">
                          <a:latin typeface="Calibri" charset="0"/>
                          <a:ea typeface="Calibri" charset="0"/>
                          <a:cs typeface="Calibri" charset="0"/>
                        </a:rPr>
                        <a:t>NIST</a:t>
                      </a:r>
                    </a:p>
                  </a:txBody>
                  <a:tcPr marL="105002" marR="105002" marT="52501" marB="52501"/>
                </a:tc>
                <a:tc>
                  <a:txBody>
                    <a:bodyPr/>
                    <a:lstStyle/>
                    <a:p>
                      <a:pPr marL="0" marR="0" lvl="0" indent="0" algn="ctr" rtl="0">
                        <a:spcBef>
                          <a:spcPts val="0"/>
                        </a:spcBef>
                        <a:spcAft>
                          <a:spcPts val="0"/>
                        </a:spcAft>
                        <a:buNone/>
                      </a:pPr>
                      <a:r>
                        <a:rPr lang="en-US" sz="1300" dirty="0">
                          <a:latin typeface="Calibri" charset="0"/>
                          <a:ea typeface="Calibri" charset="0"/>
                          <a:cs typeface="Calibri" charset="0"/>
                        </a:rPr>
                        <a:t>Levi Moore</a:t>
                      </a:r>
                    </a:p>
                    <a:p>
                      <a:pPr marL="0" marR="0" lvl="0" indent="0" algn="ctr" rtl="0">
                        <a:spcBef>
                          <a:spcPts val="0"/>
                        </a:spcBef>
                        <a:spcAft>
                          <a:spcPts val="0"/>
                        </a:spcAft>
                        <a:buNone/>
                      </a:pPr>
                      <a:r>
                        <a:rPr lang="en-US" sz="1300" i="1" dirty="0">
                          <a:latin typeface="Calibri" charset="0"/>
                          <a:ea typeface="Calibri" charset="0"/>
                          <a:cs typeface="Calibri" charset="0"/>
                        </a:rPr>
                        <a:t>AFRL</a:t>
                      </a:r>
                      <a:endParaRPr sz="1300" i="1" dirty="0">
                        <a:latin typeface="Calibri" charset="0"/>
                        <a:ea typeface="Calibri" charset="0"/>
                        <a:cs typeface="Calibri" charset="0"/>
                      </a:endParaRPr>
                    </a:p>
                  </a:txBody>
                  <a:tcPr marL="105002" marR="105002" marT="52501" marB="52501"/>
                </a:tc>
                <a:tc>
                  <a:txBody>
                    <a:bodyPr/>
                    <a:lstStyle/>
                    <a:p>
                      <a:pPr marL="0" marR="0" lvl="0" indent="0" algn="ctr" rtl="0">
                        <a:spcBef>
                          <a:spcPts val="0"/>
                        </a:spcBef>
                        <a:spcAft>
                          <a:spcPts val="0"/>
                        </a:spcAft>
                        <a:buNone/>
                      </a:pPr>
                      <a:r>
                        <a:rPr lang="en-US" sz="1300" dirty="0">
                          <a:latin typeface="Calibri" charset="0"/>
                          <a:ea typeface="Calibri" charset="0"/>
                          <a:cs typeface="Calibri" charset="0"/>
                        </a:rPr>
                        <a:t>Danniebelle Haase</a:t>
                      </a:r>
                    </a:p>
                    <a:p>
                      <a:pPr marL="0" marR="0" lvl="0" indent="0" algn="ctr" rtl="0">
                        <a:spcBef>
                          <a:spcPts val="0"/>
                        </a:spcBef>
                        <a:spcAft>
                          <a:spcPts val="0"/>
                        </a:spcAft>
                        <a:buNone/>
                      </a:pPr>
                      <a:r>
                        <a:rPr lang="en-US" sz="1300" i="1" dirty="0">
                          <a:latin typeface="Calibri" charset="0"/>
                          <a:ea typeface="Calibri" charset="0"/>
                          <a:cs typeface="Calibri" charset="0"/>
                        </a:rPr>
                        <a:t>Dow</a:t>
                      </a:r>
                      <a:endParaRPr sz="1300" i="1" dirty="0">
                        <a:latin typeface="Calibri" charset="0"/>
                        <a:ea typeface="Calibri" charset="0"/>
                        <a:cs typeface="Calibri" charset="0"/>
                      </a:endParaRPr>
                    </a:p>
                  </a:txBody>
                  <a:tcPr marL="105002" marR="105002" marT="52501" marB="52501"/>
                </a:tc>
                <a:tc>
                  <a:txBody>
                    <a:bodyPr/>
                    <a:lstStyle/>
                    <a:p>
                      <a:pPr marL="0" marR="0" lvl="0" indent="0" algn="ctr" rtl="0">
                        <a:spcBef>
                          <a:spcPts val="0"/>
                        </a:spcBef>
                        <a:spcAft>
                          <a:spcPts val="0"/>
                        </a:spcAft>
                        <a:buNone/>
                      </a:pPr>
                      <a:r>
                        <a:rPr lang="en-US" sz="1300" i="1" dirty="0">
                          <a:latin typeface="Calibri" charset="0"/>
                          <a:ea typeface="Calibri" charset="0"/>
                          <a:cs typeface="Calibri" charset="0"/>
                        </a:rPr>
                        <a:t>New Program Chair</a:t>
                      </a:r>
                    </a:p>
                    <a:p>
                      <a:pPr marL="0" marR="0" lvl="0" indent="0" algn="ctr" rtl="0">
                        <a:spcBef>
                          <a:spcPts val="0"/>
                        </a:spcBef>
                        <a:spcAft>
                          <a:spcPts val="0"/>
                        </a:spcAft>
                        <a:buNone/>
                      </a:pPr>
                      <a:r>
                        <a:rPr lang="en-US" sz="1300" i="1" dirty="0">
                          <a:latin typeface="Calibri" charset="0"/>
                          <a:ea typeface="Calibri" charset="0"/>
                          <a:cs typeface="Calibri" charset="0"/>
                        </a:rPr>
                        <a:t>(</a:t>
                      </a:r>
                      <a:r>
                        <a:rPr lang="en-US" sz="1300" i="1" u="sng" dirty="0">
                          <a:latin typeface="Calibri" charset="0"/>
                          <a:ea typeface="Calibri" charset="0"/>
                          <a:cs typeface="Calibri" charset="0"/>
                        </a:rPr>
                        <a:t>any </a:t>
                      </a:r>
                      <a:r>
                        <a:rPr lang="en-US" sz="1300" i="1" dirty="0">
                          <a:latin typeface="Calibri" charset="0"/>
                          <a:ea typeface="Calibri" charset="0"/>
                          <a:cs typeface="Calibri" charset="0"/>
                        </a:rPr>
                        <a:t>sector, Q4 2022) </a:t>
                      </a:r>
                      <a:endParaRPr sz="1300" i="1" dirty="0">
                        <a:latin typeface="Calibri" charset="0"/>
                        <a:ea typeface="Calibri" charset="0"/>
                        <a:cs typeface="Calibri" charset="0"/>
                      </a:endParaRPr>
                    </a:p>
                  </a:txBody>
                  <a:tcPr marL="105002" marR="105002" marT="52501" marB="52501"/>
                </a:tc>
                <a:extLst>
                  <a:ext uri="{0D108BD9-81ED-4DB2-BD59-A6C34878D82A}">
                    <a16:rowId xmlns:a16="http://schemas.microsoft.com/office/drawing/2014/main" val="10000"/>
                  </a:ext>
                </a:extLst>
              </a:tr>
              <a:tr h="744702">
                <a:tc>
                  <a:txBody>
                    <a:bodyPr/>
                    <a:lstStyle/>
                    <a:p>
                      <a:pPr marL="0" marR="0" lvl="0" indent="0" algn="l" rtl="0">
                        <a:spcBef>
                          <a:spcPts val="0"/>
                        </a:spcBef>
                        <a:spcAft>
                          <a:spcPts val="0"/>
                        </a:spcAft>
                        <a:buNone/>
                      </a:pPr>
                      <a:r>
                        <a:rPr lang="en-US" sz="1300" dirty="0">
                          <a:solidFill>
                            <a:srgbClr val="FF0000"/>
                          </a:solidFill>
                          <a:latin typeface="Calibri" charset="0"/>
                          <a:ea typeface="Calibri" charset="0"/>
                          <a:cs typeface="Calibri" charset="0"/>
                        </a:rPr>
                        <a:t>Spring 2022 (San Diego)</a:t>
                      </a:r>
                      <a:endParaRPr sz="1300" dirty="0">
                        <a:solidFill>
                          <a:srgbClr val="FF0000"/>
                        </a:solidFill>
                        <a:latin typeface="Calibri" charset="0"/>
                        <a:ea typeface="Calibri" charset="0"/>
                        <a:cs typeface="Calibri" charset="0"/>
                      </a:endParaRPr>
                    </a:p>
                  </a:txBody>
                  <a:tcPr marL="105002" marR="105002" marT="52501" marB="52501"/>
                </a:tc>
                <a:tc>
                  <a:txBody>
                    <a:bodyPr/>
                    <a:lstStyle/>
                    <a:p>
                      <a:r>
                        <a:rPr lang="en-US" sz="1300" b="0" i="0" u="none" strike="noStrike" cap="none" dirty="0">
                          <a:solidFill>
                            <a:schemeClr val="tx1"/>
                          </a:solidFill>
                          <a:latin typeface="Calibri" charset="0"/>
                          <a:cs typeface="Calibri" charset="0"/>
                          <a:sym typeface="Arial"/>
                        </a:rPr>
                        <a:t>SUPPORT</a:t>
                      </a: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chemeClr val="tx1"/>
                          </a:solidFill>
                          <a:latin typeface="Calibri" charset="0"/>
                          <a:cs typeface="Calibri" charset="0"/>
                          <a:sym typeface="Arial"/>
                        </a:rPr>
                        <a:t>SUPPORT,  </a:t>
                      </a:r>
                      <a:r>
                        <a:rPr lang="en-US" sz="1300" i="1" dirty="0">
                          <a:latin typeface="Calibri" charset="0"/>
                          <a:ea typeface="Calibri" charset="0"/>
                          <a:cs typeface="Calibri" charset="0"/>
                        </a:rPr>
                        <a:t>Chair</a:t>
                      </a:r>
                    </a:p>
                    <a:p>
                      <a:endParaRPr lang="en-US" sz="1300" b="0" i="0" u="none" strike="noStrike" cap="none" dirty="0">
                        <a:solidFill>
                          <a:schemeClr val="tx1"/>
                        </a:solidFill>
                        <a:latin typeface="Calibri" charset="0"/>
                        <a:cs typeface="Calibri" charset="0"/>
                        <a:sym typeface="Arial"/>
                      </a:endParaRPr>
                    </a:p>
                  </a:txBody>
                  <a:tcPr marL="105002" marR="105002" marT="52501" marB="52501">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u="none" strike="noStrike" cap="none" dirty="0">
                          <a:solidFill>
                            <a:srgbClr val="FF0000"/>
                          </a:solidFill>
                          <a:latin typeface="Calibri" charset="0"/>
                          <a:ea typeface="Calibri" charset="0"/>
                          <a:cs typeface="Calibri" charset="0"/>
                          <a:sym typeface="Arial"/>
                        </a:rPr>
                        <a:t>LEAD</a:t>
                      </a:r>
                    </a:p>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latin typeface="Calibri" charset="0"/>
                          <a:ea typeface="Calibri" charset="0"/>
                          <a:cs typeface="Calibri" charset="0"/>
                        </a:rPr>
                        <a:t>SHADOW</a:t>
                      </a:r>
                    </a:p>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noFill/>
                  </a:tcPr>
                </a:tc>
                <a:tc>
                  <a:txBody>
                    <a:bodyPr/>
                    <a:lstStyle/>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noFill/>
                  </a:tcPr>
                </a:tc>
                <a:extLst>
                  <a:ext uri="{0D108BD9-81ED-4DB2-BD59-A6C34878D82A}">
                    <a16:rowId xmlns:a16="http://schemas.microsoft.com/office/drawing/2014/main" val="10006"/>
                  </a:ext>
                </a:extLst>
              </a:tr>
              <a:tr h="744702">
                <a:tc>
                  <a:txBody>
                    <a:bodyPr/>
                    <a:lstStyle/>
                    <a:p>
                      <a:pPr marL="0" marR="0" lvl="0" indent="0" algn="l" rtl="0">
                        <a:spcBef>
                          <a:spcPts val="0"/>
                        </a:spcBef>
                        <a:spcAft>
                          <a:spcPts val="0"/>
                        </a:spcAft>
                        <a:buNone/>
                      </a:pPr>
                      <a:r>
                        <a:rPr lang="en-US" sz="1300" dirty="0">
                          <a:solidFill>
                            <a:schemeClr val="accent6">
                              <a:lumMod val="75000"/>
                            </a:schemeClr>
                          </a:solidFill>
                          <a:latin typeface="Calibri" charset="0"/>
                          <a:ea typeface="Calibri" charset="0"/>
                          <a:cs typeface="Calibri" charset="0"/>
                        </a:rPr>
                        <a:t>Fall 2022(Chicago)</a:t>
                      </a:r>
                      <a:endParaRPr sz="1300" dirty="0">
                        <a:solidFill>
                          <a:schemeClr val="accent6">
                            <a:lumMod val="75000"/>
                          </a:schemeClr>
                        </a:solidFill>
                        <a:latin typeface="Calibri" charset="0"/>
                        <a:ea typeface="Calibri" charset="0"/>
                        <a:cs typeface="Calibri" charset="0"/>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u="none" strike="noStrike" cap="none" dirty="0">
                          <a:solidFill>
                            <a:schemeClr val="accent6"/>
                          </a:solidFill>
                          <a:latin typeface="Calibri" charset="0"/>
                          <a:ea typeface="Calibri" charset="0"/>
                          <a:cs typeface="Calibri" charset="0"/>
                          <a:sym typeface="Arial"/>
                        </a:rPr>
                        <a:t>LEAD</a:t>
                      </a:r>
                    </a:p>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chemeClr val="tx1"/>
                          </a:solidFill>
                          <a:latin typeface="Calibri" charset="0"/>
                          <a:ea typeface="Calibri" charset="0"/>
                          <a:cs typeface="Calibri" charset="0"/>
                          <a:sym typeface="Arial"/>
                        </a:rPr>
                        <a:t>SUPPORT,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i="1" dirty="0">
                          <a:latin typeface="Calibri" charset="0"/>
                          <a:ea typeface="Calibri" charset="0"/>
                          <a:cs typeface="Calibri" charset="0"/>
                        </a:rPr>
                        <a:t>Chair</a:t>
                      </a:r>
                    </a:p>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rtl="0">
                        <a:spcBef>
                          <a:spcPts val="0"/>
                        </a:spcBef>
                        <a:spcAft>
                          <a:spcPts val="0"/>
                        </a:spcAft>
                        <a:buNone/>
                      </a:pPr>
                      <a:r>
                        <a:rPr lang="en-US" sz="1300" b="0" i="0" u="none" strike="noStrike" cap="none" dirty="0">
                          <a:solidFill>
                            <a:schemeClr val="tx1"/>
                          </a:solidFill>
                          <a:latin typeface="Calibri" charset="0"/>
                          <a:ea typeface="Calibri" charset="0"/>
                          <a:cs typeface="Calibri" charset="0"/>
                          <a:sym typeface="Arial"/>
                        </a:rPr>
                        <a:t>SUPPORT</a:t>
                      </a: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chemeClr val="tx1"/>
                          </a:solidFill>
                          <a:latin typeface="Calibri" charset="0"/>
                          <a:ea typeface="Calibri" charset="0"/>
                          <a:cs typeface="Calibri" charset="0"/>
                          <a:sym typeface="Arial"/>
                        </a:rPr>
                        <a:t>SUPPORT</a:t>
                      </a:r>
                    </a:p>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extLst>
                  <a:ext uri="{0D108BD9-81ED-4DB2-BD59-A6C34878D82A}">
                    <a16:rowId xmlns:a16="http://schemas.microsoft.com/office/drawing/2014/main" val="10007"/>
                  </a:ext>
                </a:extLst>
              </a:tr>
              <a:tr h="744702">
                <a:tc>
                  <a:txBody>
                    <a:bodyPr/>
                    <a:lstStyle/>
                    <a:p>
                      <a:pPr marL="0" marR="0" lvl="0" indent="0" algn="l" rtl="0">
                        <a:spcBef>
                          <a:spcPts val="0"/>
                        </a:spcBef>
                        <a:spcAft>
                          <a:spcPts val="0"/>
                        </a:spcAft>
                        <a:buNone/>
                      </a:pPr>
                      <a:r>
                        <a:rPr lang="en-US" sz="1300" dirty="0">
                          <a:solidFill>
                            <a:srgbClr val="00B050"/>
                          </a:solidFill>
                          <a:latin typeface="Calibri" charset="0"/>
                          <a:ea typeface="Calibri" charset="0"/>
                          <a:cs typeface="Calibri" charset="0"/>
                        </a:rPr>
                        <a:t>Spring 2023 (Indianapolis)</a:t>
                      </a:r>
                      <a:endParaRPr sz="1300" dirty="0">
                        <a:solidFill>
                          <a:srgbClr val="00B050"/>
                        </a:solidFill>
                        <a:latin typeface="Calibri" charset="0"/>
                        <a:ea typeface="Calibri" charset="0"/>
                        <a:cs typeface="Calibri" charset="0"/>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chemeClr val="tx1"/>
                          </a:solidFill>
                          <a:latin typeface="Calibri" charset="0"/>
                          <a:cs typeface="Calibri" charset="0"/>
                          <a:sym typeface="Arial"/>
                        </a:rPr>
                        <a:t>SUPPORT</a:t>
                      </a:r>
                      <a:endParaRPr lang="en-US" sz="1300" i="1" dirty="0">
                        <a:latin typeface="Calibri" charset="0"/>
                        <a:ea typeface="Calibri" charset="0"/>
                        <a:cs typeface="Calibri" charset="0"/>
                      </a:endParaRPr>
                    </a:p>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u="none" strike="noStrike" cap="none" dirty="0">
                          <a:solidFill>
                            <a:schemeClr val="tx1"/>
                          </a:solidFill>
                          <a:latin typeface="Calibri" charset="0"/>
                          <a:ea typeface="Calibri" charset="0"/>
                          <a:cs typeface="Calibri" charset="0"/>
                          <a:sym typeface="Arial"/>
                        </a:rPr>
                        <a:t>SUPPORT</a:t>
                      </a:r>
                    </a:p>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u="none" strike="noStrike" cap="none" dirty="0">
                          <a:solidFill>
                            <a:schemeClr val="tx1"/>
                          </a:solidFill>
                          <a:latin typeface="Calibri" charset="0"/>
                          <a:ea typeface="Calibri" charset="0"/>
                          <a:cs typeface="Calibri" charset="0"/>
                          <a:sym typeface="Arial"/>
                        </a:rPr>
                        <a:t>SUPPORT</a:t>
                      </a:r>
                    </a:p>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B050"/>
                          </a:solidFill>
                          <a:latin typeface="Calibri" charset="0"/>
                          <a:ea typeface="Calibri" charset="0"/>
                          <a:cs typeface="Calibri" charset="0"/>
                          <a:sym typeface="Arial"/>
                        </a:rPr>
                        <a:t>LEAD</a:t>
                      </a:r>
                    </a:p>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rtl="0">
                        <a:spcBef>
                          <a:spcPts val="0"/>
                        </a:spcBef>
                        <a:spcAft>
                          <a:spcPts val="0"/>
                        </a:spcAft>
                        <a:buNone/>
                      </a:pPr>
                      <a:r>
                        <a:rPr lang="en-US" sz="1300" b="0" i="0" u="none" strike="noStrike" cap="none" dirty="0">
                          <a:solidFill>
                            <a:schemeClr val="tx1"/>
                          </a:solidFill>
                          <a:latin typeface="Calibri" charset="0"/>
                          <a:ea typeface="Calibri" charset="0"/>
                          <a:cs typeface="Calibri" charset="0"/>
                          <a:sym typeface="Arial"/>
                        </a:rPr>
                        <a:t>SHADOW</a:t>
                      </a: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extLst>
                  <a:ext uri="{0D108BD9-81ED-4DB2-BD59-A6C34878D82A}">
                    <a16:rowId xmlns:a16="http://schemas.microsoft.com/office/drawing/2014/main" val="3768191241"/>
                  </a:ext>
                </a:extLst>
              </a:tr>
              <a:tr h="609054">
                <a:tc>
                  <a:txBody>
                    <a:bodyPr/>
                    <a:lstStyle/>
                    <a:p>
                      <a:pPr marL="0" marR="0" lvl="0" indent="0" algn="l" rtl="0">
                        <a:spcBef>
                          <a:spcPts val="0"/>
                        </a:spcBef>
                        <a:spcAft>
                          <a:spcPts val="0"/>
                        </a:spcAft>
                        <a:buNone/>
                      </a:pPr>
                      <a:r>
                        <a:rPr lang="en-US" sz="1300" dirty="0">
                          <a:solidFill>
                            <a:srgbClr val="0070C0"/>
                          </a:solidFill>
                          <a:latin typeface="Calibri" charset="0"/>
                          <a:ea typeface="Calibri" charset="0"/>
                          <a:cs typeface="Calibri" charset="0"/>
                        </a:rPr>
                        <a:t>Fall 2023 (San Francisco)</a:t>
                      </a:r>
                      <a:endParaRPr sz="1300" dirty="0">
                        <a:solidFill>
                          <a:srgbClr val="0070C0"/>
                        </a:solidFill>
                        <a:latin typeface="Calibri" charset="0"/>
                        <a:ea typeface="Calibri" charset="0"/>
                        <a:cs typeface="Calibri" charset="0"/>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chemeClr val="tx1"/>
                          </a:solidFill>
                          <a:latin typeface="Calibri" charset="0"/>
                          <a:cs typeface="Calibri" charset="0"/>
                          <a:sym typeface="Arial"/>
                        </a:rPr>
                        <a:t>SUPPORT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300" i="1" dirty="0">
                        <a:latin typeface="Calibri" charset="0"/>
                        <a:ea typeface="Calibri" charset="0"/>
                        <a:cs typeface="Calibri" charset="0"/>
                      </a:endParaRPr>
                    </a:p>
                    <a:p>
                      <a:pPr marL="0" marR="0" lvl="0" indent="0" algn="l" rtl="0">
                        <a:spcBef>
                          <a:spcPts val="0"/>
                        </a:spcBef>
                        <a:spcAft>
                          <a:spcPts val="0"/>
                        </a:spcAft>
                        <a:buNone/>
                      </a:pP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r>
                        <a:rPr lang="en-US" sz="1300" b="1" dirty="0">
                          <a:solidFill>
                            <a:srgbClr val="0070C0"/>
                          </a:solidFill>
                          <a:latin typeface="Calibri" charset="0"/>
                          <a:ea typeface="Calibri" charset="0"/>
                          <a:cs typeface="Calibri" charset="0"/>
                        </a:rPr>
                        <a:t>LEAD</a:t>
                      </a:r>
                      <a:endParaRPr sz="1300" b="1" dirty="0">
                        <a:solidFill>
                          <a:srgbClr val="0070C0"/>
                        </a:solidFill>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r>
                        <a:rPr lang="en-US" sz="1300" dirty="0">
                          <a:solidFill>
                            <a:schemeClr val="tx1"/>
                          </a:solidFill>
                          <a:latin typeface="Calibri" charset="0"/>
                          <a:ea typeface="Calibri" charset="0"/>
                          <a:cs typeface="Calibri" charset="0"/>
                        </a:rPr>
                        <a:t>SUPPORT</a:t>
                      </a:r>
                      <a:endParaRPr sz="1300" dirty="0">
                        <a:solidFill>
                          <a:schemeClr val="tx1"/>
                        </a:solidFill>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r>
                        <a:rPr lang="en-US" sz="1300" dirty="0">
                          <a:solidFill>
                            <a:schemeClr val="tx1"/>
                          </a:solidFill>
                          <a:latin typeface="Calibri" charset="0"/>
                          <a:ea typeface="Calibri" charset="0"/>
                          <a:cs typeface="Calibri" charset="0"/>
                        </a:rPr>
                        <a:t>SUPPORT</a:t>
                      </a:r>
                      <a:endParaRPr sz="1300" dirty="0">
                        <a:solidFill>
                          <a:schemeClr val="tx1"/>
                        </a:solidFill>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r>
                        <a:rPr lang="en-US" sz="1300" dirty="0">
                          <a:solidFill>
                            <a:schemeClr val="tx1"/>
                          </a:solidFill>
                          <a:latin typeface="Calibri" charset="0"/>
                          <a:ea typeface="Calibri" charset="0"/>
                          <a:cs typeface="Calibri" charset="0"/>
                        </a:rPr>
                        <a:t>SUPPORT</a:t>
                      </a:r>
                      <a:endParaRPr sz="1300" dirty="0">
                        <a:solidFill>
                          <a:schemeClr val="tx1"/>
                        </a:solidFill>
                        <a:latin typeface="Calibri" charset="0"/>
                        <a:ea typeface="Calibri" charset="0"/>
                        <a:cs typeface="Calibri" charset="0"/>
                      </a:endParaRPr>
                    </a:p>
                  </a:txBody>
                  <a:tcPr marL="105002" marR="105002" marT="52501" marB="52501"/>
                </a:tc>
                <a:extLst>
                  <a:ext uri="{0D108BD9-81ED-4DB2-BD59-A6C34878D82A}">
                    <a16:rowId xmlns:a16="http://schemas.microsoft.com/office/drawing/2014/main" val="470978925"/>
                  </a:ext>
                </a:extLst>
              </a:tr>
              <a:tr h="372351">
                <a:tc>
                  <a:txBody>
                    <a:bodyPr/>
                    <a:lstStyle/>
                    <a:p>
                      <a:pPr marL="0" marR="0" lvl="0" indent="0" algn="l" rtl="0">
                        <a:spcBef>
                          <a:spcPts val="0"/>
                        </a:spcBef>
                        <a:spcAft>
                          <a:spcPts val="0"/>
                        </a:spcAft>
                        <a:buNone/>
                      </a:pPr>
                      <a:r>
                        <a:rPr lang="en-US" sz="1300" dirty="0">
                          <a:solidFill>
                            <a:srgbClr val="7030A0"/>
                          </a:solidFill>
                          <a:latin typeface="Calibri" charset="0"/>
                          <a:ea typeface="Calibri" charset="0"/>
                          <a:cs typeface="Calibri" charset="0"/>
                        </a:rPr>
                        <a:t>Spring 2024 (New Orleans)</a:t>
                      </a:r>
                      <a:endParaRPr sz="1300" dirty="0">
                        <a:solidFill>
                          <a:srgbClr val="7030A0"/>
                        </a:solidFill>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endParaRPr sz="1300" b="1" dirty="0">
                        <a:solidFill>
                          <a:srgbClr val="0070C0"/>
                        </a:solidFill>
                        <a:latin typeface="Calibri" charset="0"/>
                        <a:ea typeface="Calibri" charset="0"/>
                        <a:cs typeface="Calibri" charset="0"/>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chemeClr val="tx1"/>
                          </a:solidFill>
                          <a:latin typeface="Calibri" charset="0"/>
                          <a:cs typeface="Calibri" charset="0"/>
                          <a:sym typeface="Arial"/>
                        </a:rPr>
                        <a:t>SUPPORT</a:t>
                      </a:r>
                      <a:endParaRPr lang="en-US" sz="1300" i="1" dirty="0">
                        <a:latin typeface="Calibri" charset="0"/>
                        <a:ea typeface="Calibri" charset="0"/>
                        <a:cs typeface="Calibri" charset="0"/>
                      </a:endParaRPr>
                    </a:p>
                    <a:p>
                      <a:pPr marL="0" marR="0" lvl="0" indent="0" algn="l" rtl="0">
                        <a:spcBef>
                          <a:spcPts val="0"/>
                        </a:spcBef>
                        <a:spcAft>
                          <a:spcPts val="0"/>
                        </a:spcAft>
                        <a:buNone/>
                      </a:pPr>
                      <a:endParaRPr sz="1300" dirty="0">
                        <a:solidFill>
                          <a:schemeClr val="tx1"/>
                        </a:solidFill>
                        <a:latin typeface="Calibri" charset="0"/>
                        <a:ea typeface="Calibri" charset="0"/>
                        <a:cs typeface="Calibri" charset="0"/>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solidFill>
                            <a:schemeClr val="tx1"/>
                          </a:solidFill>
                          <a:latin typeface="Calibri" charset="0"/>
                          <a:ea typeface="Calibri" charset="0"/>
                          <a:cs typeface="Calibri" charset="0"/>
                        </a:rPr>
                        <a:t>SUPPORT</a:t>
                      </a:r>
                    </a:p>
                    <a:p>
                      <a:pPr marL="0" marR="0" lvl="0" indent="0" algn="l" rtl="0">
                        <a:spcBef>
                          <a:spcPts val="0"/>
                        </a:spcBef>
                        <a:spcAft>
                          <a:spcPts val="0"/>
                        </a:spcAft>
                        <a:buNone/>
                      </a:pPr>
                      <a:endParaRPr sz="1300" dirty="0">
                        <a:solidFill>
                          <a:schemeClr val="tx1"/>
                        </a:solidFill>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r>
                        <a:rPr lang="en-US" sz="1300" b="1" dirty="0">
                          <a:solidFill>
                            <a:srgbClr val="7030A0"/>
                          </a:solidFill>
                          <a:latin typeface="Calibri" charset="0"/>
                          <a:ea typeface="Calibri" charset="0"/>
                          <a:cs typeface="Calibri" charset="0"/>
                        </a:rPr>
                        <a:t>LEAD</a:t>
                      </a:r>
                      <a:endParaRPr sz="1300" b="1" dirty="0">
                        <a:solidFill>
                          <a:srgbClr val="7030A0"/>
                        </a:solidFill>
                        <a:latin typeface="Calibri" charset="0"/>
                        <a:ea typeface="Calibri" charset="0"/>
                        <a:cs typeface="Calibri" charset="0"/>
                      </a:endParaRPr>
                    </a:p>
                  </a:txBody>
                  <a:tcPr marL="105002" marR="105002" marT="52501" marB="52501"/>
                </a:tc>
                <a:extLst>
                  <a:ext uri="{0D108BD9-81ED-4DB2-BD59-A6C34878D82A}">
                    <a16:rowId xmlns:a16="http://schemas.microsoft.com/office/drawing/2014/main" val="1943216419"/>
                  </a:ext>
                </a:extLst>
              </a:tr>
            </a:tbl>
          </a:graphicData>
        </a:graphic>
      </p:graphicFrame>
      <p:sp>
        <p:nvSpPr>
          <p:cNvPr id="7" name="Rectangle 6">
            <a:extLst>
              <a:ext uri="{FF2B5EF4-FFF2-40B4-BE49-F238E27FC236}">
                <a16:creationId xmlns:a16="http://schemas.microsoft.com/office/drawing/2014/main" id="{5F5984D8-FF07-4D80-B768-44E6CAB82EB0}"/>
              </a:ext>
            </a:extLst>
          </p:cNvPr>
          <p:cNvSpPr/>
          <p:nvPr/>
        </p:nvSpPr>
        <p:spPr>
          <a:xfrm>
            <a:off x="8860798" y="352867"/>
            <a:ext cx="1126837" cy="122895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22" name="Shape 422"/>
          <p:cNvSpPr txBox="1"/>
          <p:nvPr/>
        </p:nvSpPr>
        <p:spPr>
          <a:xfrm>
            <a:off x="378406" y="323273"/>
            <a:ext cx="3534527" cy="530123"/>
          </a:xfrm>
          <a:prstGeom prst="rect">
            <a:avLst/>
          </a:prstGeom>
          <a:noFill/>
          <a:ln>
            <a:noFill/>
          </a:ln>
        </p:spPr>
        <p:txBody>
          <a:bodyPr spcFirstLastPara="1" wrap="square" lIns="91425" tIns="45700" rIns="91425" bIns="45700" anchor="t" anchorCtr="0">
            <a:noAutofit/>
          </a:bodyPr>
          <a:lstStyle/>
          <a:p>
            <a:pPr algn="ctr">
              <a:buClrTx/>
              <a:defRPr/>
            </a:pPr>
            <a:r>
              <a:rPr lang="en-US" sz="3200" dirty="0">
                <a:latin typeface="Calibri" panose="020F0502020204030204" pitchFamily="34" charset="0"/>
                <a:cs typeface="Calibri" panose="020F0502020204030204" pitchFamily="34" charset="0"/>
              </a:rPr>
              <a:t>POLY Program Chairs Rotation Schedule</a:t>
            </a:r>
            <a:endParaRPr sz="3200" dirty="0">
              <a:latin typeface="Calibri" panose="020F0502020204030204" pitchFamily="34" charset="0"/>
              <a:cs typeface="Calibri" panose="020F0502020204030204" pitchFamily="34" charset="0"/>
            </a:endParaRPr>
          </a:p>
        </p:txBody>
      </p:sp>
      <p:pic>
        <p:nvPicPr>
          <p:cNvPr id="8" name="Picture 7" descr="A person smiling for the camera&#10;&#10;Description automatically generated">
            <a:extLst>
              <a:ext uri="{FF2B5EF4-FFF2-40B4-BE49-F238E27FC236}">
                <a16:creationId xmlns:a16="http://schemas.microsoft.com/office/drawing/2014/main" id="{E89221C3-05A9-45E4-B262-E47184D7A216}"/>
              </a:ext>
            </a:extLst>
          </p:cNvPr>
          <p:cNvPicPr>
            <a:picLocks noChangeAspect="1"/>
          </p:cNvPicPr>
          <p:nvPr/>
        </p:nvPicPr>
        <p:blipFill>
          <a:blip r:embed="rId3"/>
          <a:stretch>
            <a:fillRect/>
          </a:stretch>
        </p:blipFill>
        <p:spPr>
          <a:xfrm>
            <a:off x="5061832" y="352867"/>
            <a:ext cx="1008638" cy="1202662"/>
          </a:xfrm>
          <a:prstGeom prst="rect">
            <a:avLst/>
          </a:prstGeom>
        </p:spPr>
      </p:pic>
      <p:pic>
        <p:nvPicPr>
          <p:cNvPr id="9" name="Picture 2" descr="Photo of Robert Mathers">
            <a:extLst>
              <a:ext uri="{FF2B5EF4-FFF2-40B4-BE49-F238E27FC236}">
                <a16:creationId xmlns:a16="http://schemas.microsoft.com/office/drawing/2014/main" id="{B5282A8A-BEBE-43E1-A2E3-943631AC4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9539" y="345389"/>
            <a:ext cx="974092" cy="1217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5E0330-8430-46C8-9AE8-460F59D761C6}"/>
              </a:ext>
            </a:extLst>
          </p:cNvPr>
          <p:cNvPicPr>
            <a:picLocks noChangeAspect="1"/>
          </p:cNvPicPr>
          <p:nvPr/>
        </p:nvPicPr>
        <p:blipFill>
          <a:blip r:embed="rId5"/>
          <a:stretch>
            <a:fillRect/>
          </a:stretch>
        </p:blipFill>
        <p:spPr>
          <a:xfrm>
            <a:off x="6316213" y="356943"/>
            <a:ext cx="974092" cy="1217615"/>
          </a:xfrm>
          <a:prstGeom prst="rect">
            <a:avLst/>
          </a:prstGeom>
        </p:spPr>
      </p:pic>
      <p:pic>
        <p:nvPicPr>
          <p:cNvPr id="6" name="Picture 5">
            <a:extLst>
              <a:ext uri="{FF2B5EF4-FFF2-40B4-BE49-F238E27FC236}">
                <a16:creationId xmlns:a16="http://schemas.microsoft.com/office/drawing/2014/main" id="{1717D2C7-41AF-4F19-A2C9-C5A1FEC4134C}"/>
              </a:ext>
            </a:extLst>
          </p:cNvPr>
          <p:cNvPicPr>
            <a:picLocks noChangeAspect="1"/>
          </p:cNvPicPr>
          <p:nvPr/>
        </p:nvPicPr>
        <p:blipFill>
          <a:blip r:embed="rId6"/>
          <a:stretch>
            <a:fillRect/>
          </a:stretch>
        </p:blipFill>
        <p:spPr>
          <a:xfrm>
            <a:off x="7625460" y="339719"/>
            <a:ext cx="818444" cy="1228957"/>
          </a:xfrm>
          <a:prstGeom prst="rect">
            <a:avLst/>
          </a:prstGeom>
        </p:spPr>
      </p:pic>
      <p:pic>
        <p:nvPicPr>
          <p:cNvPr id="5" name="Graphic 4" descr="User with solid fill">
            <a:extLst>
              <a:ext uri="{FF2B5EF4-FFF2-40B4-BE49-F238E27FC236}">
                <a16:creationId xmlns:a16="http://schemas.microsoft.com/office/drawing/2014/main" id="{651FC480-EB58-4BF6-AFAD-C8D236AF08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60799" y="352868"/>
            <a:ext cx="1126837" cy="1339982"/>
          </a:xfrm>
          <a:prstGeom prst="rect">
            <a:avLst/>
          </a:prstGeom>
        </p:spPr>
      </p:pic>
    </p:spTree>
    <p:extLst>
      <p:ext uri="{BB962C8B-B14F-4D97-AF65-F5344CB8AC3E}">
        <p14:creationId xmlns:p14="http://schemas.microsoft.com/office/powerpoint/2010/main" val="121176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6301E4-F745-4EBA-A6A6-AE17C151A49C}"/>
              </a:ext>
            </a:extLst>
          </p:cNvPr>
          <p:cNvSpPr>
            <a:spLocks noGrp="1"/>
          </p:cNvSpPr>
          <p:nvPr>
            <p:ph type="title"/>
          </p:nvPr>
        </p:nvSpPr>
        <p:spPr/>
        <p:txBody>
          <a:bodyPr>
            <a:normAutofit/>
          </a:bodyPr>
          <a:lstStyle/>
          <a:p>
            <a:pPr algn="l"/>
            <a:r>
              <a:rPr lang="en-US" b="1" dirty="0"/>
              <a:t>Team Composition</a:t>
            </a:r>
          </a:p>
        </p:txBody>
      </p:sp>
      <p:sp>
        <p:nvSpPr>
          <p:cNvPr id="6" name="Text Placeholder 5">
            <a:extLst>
              <a:ext uri="{FF2B5EF4-FFF2-40B4-BE49-F238E27FC236}">
                <a16:creationId xmlns:a16="http://schemas.microsoft.com/office/drawing/2014/main" id="{48FB9A94-7AC9-4821-86A1-24DF78E4936A}"/>
              </a:ext>
            </a:extLst>
          </p:cNvPr>
          <p:cNvSpPr>
            <a:spLocks noGrp="1"/>
          </p:cNvSpPr>
          <p:nvPr>
            <p:ph type="body" idx="1"/>
          </p:nvPr>
        </p:nvSpPr>
        <p:spPr>
          <a:xfrm>
            <a:off x="732692" y="1166018"/>
            <a:ext cx="10741270" cy="4525963"/>
          </a:xfrm>
        </p:spPr>
        <p:txBody>
          <a:bodyPr>
            <a:normAutofit/>
          </a:bodyPr>
          <a:lstStyle/>
          <a:p>
            <a:pPr lvl="1"/>
            <a:r>
              <a:rPr lang="en-US" dirty="0"/>
              <a:t>POLY Program Committee Chair Rotation:</a:t>
            </a:r>
          </a:p>
          <a:p>
            <a:pPr lvl="2"/>
            <a:r>
              <a:rPr lang="en-US" i="1" dirty="0"/>
              <a:t>2022 – Sara</a:t>
            </a:r>
          </a:p>
          <a:p>
            <a:pPr lvl="2"/>
            <a:r>
              <a:rPr lang="en-US" i="1" dirty="0"/>
              <a:t>2023 – Rob</a:t>
            </a:r>
          </a:p>
          <a:p>
            <a:pPr lvl="2"/>
            <a:r>
              <a:rPr lang="en-US" i="1" dirty="0"/>
              <a:t>2024 – Levi</a:t>
            </a:r>
          </a:p>
          <a:p>
            <a:pPr lvl="2"/>
            <a:r>
              <a:rPr lang="en-US" i="1" dirty="0"/>
              <a:t>2025 – Danniebelle</a:t>
            </a:r>
          </a:p>
          <a:p>
            <a:pPr lvl="1"/>
            <a:r>
              <a:rPr lang="en-US" dirty="0">
                <a:solidFill>
                  <a:srgbClr val="FF0000"/>
                </a:solidFill>
              </a:rPr>
              <a:t>Recruiting 2 additional program chairs: Fall 2022 start (any sector) &amp; Spring/Summer 2023 start (academic)</a:t>
            </a:r>
          </a:p>
          <a:p>
            <a:pPr lvl="1"/>
            <a:r>
              <a:rPr lang="en-US" dirty="0">
                <a:solidFill>
                  <a:srgbClr val="FF0000"/>
                </a:solidFill>
              </a:rPr>
              <a:t>4 Program Chairs – rotation/training model:</a:t>
            </a:r>
          </a:p>
          <a:p>
            <a:pPr lvl="2"/>
            <a:r>
              <a:rPr lang="en-US" dirty="0">
                <a:solidFill>
                  <a:srgbClr val="FF0000"/>
                </a:solidFill>
              </a:rPr>
              <a:t>Allows sector representation with flexibility</a:t>
            </a:r>
          </a:p>
          <a:p>
            <a:pPr lvl="2"/>
            <a:r>
              <a:rPr lang="en-US" dirty="0">
                <a:solidFill>
                  <a:srgbClr val="FF0000"/>
                </a:solidFill>
              </a:rPr>
              <a:t>Always industry, academia, &amp; government + flex</a:t>
            </a:r>
          </a:p>
        </p:txBody>
      </p:sp>
      <p:sp>
        <p:nvSpPr>
          <p:cNvPr id="4" name="Footer Placeholder 3">
            <a:extLst>
              <a:ext uri="{FF2B5EF4-FFF2-40B4-BE49-F238E27FC236}">
                <a16:creationId xmlns:a16="http://schemas.microsoft.com/office/drawing/2014/main" id="{CBE708B6-BEE4-42C4-86A4-13F4F2648E26}"/>
              </a:ext>
            </a:extLst>
          </p:cNvPr>
          <p:cNvSpPr>
            <a:spLocks noGrp="1"/>
          </p:cNvSpPr>
          <p:nvPr>
            <p:ph type="ftr" idx="11"/>
          </p:nvPr>
        </p:nvSpPr>
        <p:spPr/>
        <p:txBody>
          <a:bodyPr/>
          <a:lstStyle/>
          <a:p>
            <a:endParaRPr lang="en-US" dirty="0"/>
          </a:p>
        </p:txBody>
      </p:sp>
    </p:spTree>
    <p:extLst>
      <p:ext uri="{BB962C8B-B14F-4D97-AF65-F5344CB8AC3E}">
        <p14:creationId xmlns:p14="http://schemas.microsoft.com/office/powerpoint/2010/main" val="426778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0B8B180-28E8-42F9-8CDA-DE167D975482}"/>
              </a:ext>
            </a:extLst>
          </p:cNvPr>
          <p:cNvSpPr>
            <a:spLocks noGrp="1"/>
          </p:cNvSpPr>
          <p:nvPr>
            <p:ph type="body" idx="1"/>
          </p:nvPr>
        </p:nvSpPr>
        <p:spPr>
          <a:xfrm>
            <a:off x="449766" y="1143283"/>
            <a:ext cx="11209671" cy="4525963"/>
          </a:xfrm>
        </p:spPr>
        <p:txBody>
          <a:bodyPr>
            <a:normAutofit/>
          </a:bodyPr>
          <a:lstStyle/>
          <a:p>
            <a:r>
              <a:rPr lang="en-US" dirty="0">
                <a:latin typeface="Calibri" panose="020F0502020204030204" pitchFamily="34" charset="0"/>
                <a:cs typeface="Calibri" panose="020F0502020204030204" pitchFamily="34" charset="0"/>
              </a:rPr>
              <a:t>Spring National Attendance values for POLY </a:t>
            </a:r>
            <a:r>
              <a:rPr lang="en-US" dirty="0">
                <a:latin typeface="Calibri" panose="020F0502020204030204" pitchFamily="34" charset="0"/>
                <a:cs typeface="Calibri" panose="020F0502020204030204" pitchFamily="34" charset="0"/>
                <a:sym typeface="Wingdings" panose="05000000000000000000" pitchFamily="2" charset="2"/>
              </a:rPr>
              <a:t> </a:t>
            </a:r>
            <a:r>
              <a:rPr lang="en-US" b="1" dirty="0">
                <a:latin typeface="Calibri" panose="020F0502020204030204" pitchFamily="34" charset="0"/>
                <a:cs typeface="Calibri" panose="020F0502020204030204" pitchFamily="34" charset="0"/>
                <a:sym typeface="Wingdings" panose="05000000000000000000" pitchFamily="2" charset="2"/>
              </a:rPr>
              <a:t>551</a:t>
            </a:r>
            <a:r>
              <a:rPr lang="en-US" dirty="0">
                <a:latin typeface="Calibri" panose="020F0502020204030204" pitchFamily="34" charset="0"/>
                <a:cs typeface="Calibri" panose="020F0502020204030204" pitchFamily="34" charset="0"/>
                <a:sym typeface="Wingdings" panose="05000000000000000000" pitchFamily="2" charset="2"/>
              </a:rPr>
              <a:t> total registrants</a:t>
            </a:r>
            <a:endParaRPr lang="en-US" dirty="0">
              <a:latin typeface="Calibri" panose="020F0502020204030204" pitchFamily="34" charset="0"/>
              <a:cs typeface="Calibri" panose="020F0502020204030204" pitchFamily="34" charset="0"/>
            </a:endParaRPr>
          </a:p>
          <a:p>
            <a:r>
              <a:rPr lang="en-US" dirty="0"/>
              <a:t>Spring Contributions from POLY</a:t>
            </a:r>
          </a:p>
          <a:p>
            <a:pPr lvl="1"/>
            <a:r>
              <a:rPr lang="en-US" dirty="0"/>
              <a:t>POLY meeting presentation final presentation counts:</a:t>
            </a:r>
          </a:p>
          <a:p>
            <a:pPr lvl="2"/>
            <a:r>
              <a:rPr lang="en-US" b="1" dirty="0"/>
              <a:t>121</a:t>
            </a:r>
            <a:r>
              <a:rPr lang="en-US" dirty="0"/>
              <a:t> Hybrid oral presentations</a:t>
            </a:r>
          </a:p>
          <a:p>
            <a:pPr lvl="2"/>
            <a:r>
              <a:rPr lang="en-US" b="1" dirty="0"/>
              <a:t>39</a:t>
            </a:r>
            <a:r>
              <a:rPr lang="en-US" dirty="0"/>
              <a:t> Virtual oral presentations </a:t>
            </a:r>
          </a:p>
          <a:p>
            <a:pPr lvl="2"/>
            <a:r>
              <a:rPr lang="en-US" b="1" dirty="0"/>
              <a:t>168</a:t>
            </a:r>
            <a:r>
              <a:rPr lang="en-US" dirty="0"/>
              <a:t> in-person oral presentations </a:t>
            </a:r>
          </a:p>
          <a:p>
            <a:pPr lvl="2"/>
            <a:r>
              <a:rPr lang="en-US" b="1" dirty="0"/>
              <a:t>10</a:t>
            </a:r>
            <a:r>
              <a:rPr lang="en-US" dirty="0"/>
              <a:t> Virtual poster presentation</a:t>
            </a:r>
          </a:p>
          <a:p>
            <a:pPr lvl="2"/>
            <a:r>
              <a:rPr lang="en-US" b="1" dirty="0"/>
              <a:t>125</a:t>
            </a:r>
            <a:r>
              <a:rPr lang="en-US" dirty="0"/>
              <a:t> in-person poster presentations </a:t>
            </a:r>
          </a:p>
          <a:p>
            <a:pPr lvl="2"/>
            <a:r>
              <a:rPr lang="en-US" sz="2400" b="1" dirty="0"/>
              <a:t>463</a:t>
            </a:r>
            <a:r>
              <a:rPr lang="en-US" sz="2400" dirty="0"/>
              <a:t> POLY member presentations</a:t>
            </a:r>
          </a:p>
          <a:p>
            <a:pPr marL="114300" indent="0">
              <a:buNone/>
            </a:pPr>
            <a:endParaRPr lang="en-US" dirty="0"/>
          </a:p>
        </p:txBody>
      </p:sp>
      <p:sp>
        <p:nvSpPr>
          <p:cNvPr id="4" name="Footer Placeholder 3">
            <a:extLst>
              <a:ext uri="{FF2B5EF4-FFF2-40B4-BE49-F238E27FC236}">
                <a16:creationId xmlns:a16="http://schemas.microsoft.com/office/drawing/2014/main" id="{4D94B306-678B-4FE4-91A6-CB79D2998F92}"/>
              </a:ext>
            </a:extLst>
          </p:cNvPr>
          <p:cNvSpPr>
            <a:spLocks noGrp="1"/>
          </p:cNvSpPr>
          <p:nvPr>
            <p:ph type="ftr" idx="11"/>
          </p:nvPr>
        </p:nvSpPr>
        <p:spPr/>
        <p:txBody>
          <a:bodyPr/>
          <a:lstStyle/>
          <a:p>
            <a:endParaRPr lang="en-US" dirty="0"/>
          </a:p>
        </p:txBody>
      </p:sp>
      <p:sp>
        <p:nvSpPr>
          <p:cNvPr id="7" name="Title 4">
            <a:extLst>
              <a:ext uri="{FF2B5EF4-FFF2-40B4-BE49-F238E27FC236}">
                <a16:creationId xmlns:a16="http://schemas.microsoft.com/office/drawing/2014/main" id="{32370406-19E3-4B07-9E1B-A492AC811699}"/>
              </a:ext>
            </a:extLst>
          </p:cNvPr>
          <p:cNvSpPr txBox="1">
            <a:spLocks/>
          </p:cNvSpPr>
          <p:nvPr/>
        </p:nvSpPr>
        <p:spPr>
          <a:xfrm>
            <a:off x="345688" y="257904"/>
            <a:ext cx="11846312" cy="776615"/>
          </a:xfrm>
          <a:prstGeom prst="rect">
            <a:avLst/>
          </a:prstGeom>
          <a:noFill/>
          <a:ln>
            <a:noFill/>
          </a:ln>
        </p:spPr>
        <p:txBody>
          <a:bodyPr spcFirstLastPara="1" wrap="square" lIns="91425" tIns="45700" rIns="91425" bIns="45700" anchor="ctr" anchorCtr="0">
            <a:normAutofit/>
          </a:bodyPr>
          <a:lstStyle>
            <a:lvl1pPr lvl="0" algn="ctr" defTabSz="914400" rtl="0" eaLnBrk="1" latinLnBrk="0" hangingPunct="1">
              <a:lnSpc>
                <a:spcPct val="100000"/>
              </a:lnSpc>
              <a:spcBef>
                <a:spcPts val="0"/>
              </a:spcBef>
              <a:spcAft>
                <a:spcPts val="0"/>
              </a:spcAft>
              <a:buClr>
                <a:schemeClr val="dk1"/>
              </a:buClr>
              <a:buSzPts val="1800"/>
              <a:buNone/>
              <a:defRPr sz="4400" kern="1200">
                <a:solidFill>
                  <a:schemeClr val="tx1"/>
                </a:solidFill>
                <a:latin typeface="+mj-lt"/>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l"/>
            <a:r>
              <a:rPr lang="en-US" b="1">
                <a:latin typeface="Calibri Light" panose="020F0302020204030204" pitchFamily="34" charset="0"/>
                <a:cs typeface="Calibri Light" panose="020F0302020204030204" pitchFamily="34" charset="0"/>
              </a:rPr>
              <a:t>2022 Spring Review and Report Summary</a:t>
            </a:r>
            <a:endParaRPr lang="en-US" b="1" dirty="0">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1E7E3FE9-7E33-4312-8620-CA94227B670B}"/>
              </a:ext>
            </a:extLst>
          </p:cNvPr>
          <p:cNvSpPr txBox="1"/>
          <p:nvPr/>
        </p:nvSpPr>
        <p:spPr>
          <a:xfrm>
            <a:off x="572184" y="4872702"/>
            <a:ext cx="10765134"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new allocation formula:  meeting portion of the formula is based on division member registrations at the spring and fall meetings.  </a:t>
            </a:r>
          </a:p>
          <a:p>
            <a:pPr marL="285750" indent="-285750">
              <a:buFont typeface="Arial" panose="020B0604020202020204" pitchFamily="34" charset="0"/>
              <a:buChar char="•"/>
            </a:pPr>
            <a:r>
              <a:rPr lang="en-US" sz="1600" u="sng" dirty="0">
                <a:solidFill>
                  <a:srgbClr val="FF0000"/>
                </a:solidFill>
              </a:rPr>
              <a:t>Important new factor for divisions</a:t>
            </a:r>
            <a:r>
              <a:rPr lang="en-US" sz="1600" dirty="0">
                <a:solidFill>
                  <a:srgbClr val="FF0000"/>
                </a:solidFill>
              </a:rPr>
              <a:t>: during this period is to attract division members to the meetings (virtual or in person registration) with programming and sign-up new division members attending the national meetings. </a:t>
            </a:r>
          </a:p>
        </p:txBody>
      </p:sp>
    </p:spTree>
    <p:extLst>
      <p:ext uri="{BB962C8B-B14F-4D97-AF65-F5344CB8AC3E}">
        <p14:creationId xmlns:p14="http://schemas.microsoft.com/office/powerpoint/2010/main" val="296943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3" name="Footer Placeholder 2"/>
          <p:cNvSpPr>
            <a:spLocks noGrp="1"/>
          </p:cNvSpPr>
          <p:nvPr>
            <p:ph type="ftr" idx="11"/>
          </p:nvPr>
        </p:nvSpPr>
        <p:spPr/>
        <p:txBody>
          <a:bodyPr/>
          <a:lstStyle/>
          <a:p>
            <a:endParaRPr lang="en-US" dirty="0">
              <a:latin typeface="Calibri" panose="020F0502020204030204" pitchFamily="34" charset="0"/>
              <a:cs typeface="Calibri" panose="020F0502020204030204" pitchFamily="34" charset="0"/>
            </a:endParaRPr>
          </a:p>
        </p:txBody>
      </p:sp>
      <p:graphicFrame>
        <p:nvGraphicFramePr>
          <p:cNvPr id="5" name="Chart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813572230"/>
              </p:ext>
            </p:extLst>
          </p:nvPr>
        </p:nvGraphicFramePr>
        <p:xfrm>
          <a:off x="371959" y="136524"/>
          <a:ext cx="11011545" cy="5993056"/>
        </p:xfrm>
        <a:graphic>
          <a:graphicData uri="http://schemas.openxmlformats.org/drawingml/2006/chart">
            <c:chart xmlns:c="http://schemas.openxmlformats.org/drawingml/2006/chart" xmlns:r="http://schemas.openxmlformats.org/officeDocument/2006/relationships" r:id="rId3"/>
          </a:graphicData>
        </a:graphic>
      </p:graphicFrame>
      <p:sp>
        <p:nvSpPr>
          <p:cNvPr id="428" name="Shape 428"/>
          <p:cNvSpPr txBox="1">
            <a:spLocks noGrp="1"/>
          </p:cNvSpPr>
          <p:nvPr>
            <p:ph type="title"/>
          </p:nvPr>
        </p:nvSpPr>
        <p:spPr>
          <a:xfrm>
            <a:off x="1981200" y="-185976"/>
            <a:ext cx="8229600" cy="1143000"/>
          </a:xfrm>
          <a:prstGeom prst="rect">
            <a:avLst/>
          </a:prstGeom>
          <a:noFill/>
          <a:ln>
            <a:noFill/>
          </a:ln>
        </p:spPr>
        <p:txBody>
          <a:bodyPr spcFirstLastPara="1" wrap="square" lIns="91425" tIns="45700" rIns="91425" bIns="45700" anchor="ctr" anchorCtr="0">
            <a:noAutofit/>
          </a:bodyPr>
          <a:lstStyle/>
          <a:p>
            <a:r>
              <a:rPr lang="en-US" dirty="0">
                <a:latin typeface="Calibri" panose="020F0502020204030204" pitchFamily="34" charset="0"/>
                <a:ea typeface="Calibri" charset="0"/>
                <a:cs typeface="Calibri" panose="020F0502020204030204" pitchFamily="34" charset="0"/>
                <a:sym typeface="Cabin"/>
              </a:rPr>
              <a:t>Contributions</a:t>
            </a:r>
            <a:endParaRPr dirty="0">
              <a:latin typeface="Calibri" panose="020F0502020204030204" pitchFamily="34" charset="0"/>
              <a:ea typeface="Calibri" charset="0"/>
              <a:cs typeface="Calibri" panose="020F0502020204030204" pitchFamily="34" charset="0"/>
              <a:sym typeface="Cabin"/>
            </a:endParaRPr>
          </a:p>
        </p:txBody>
      </p:sp>
    </p:spTree>
    <p:extLst>
      <p:ext uri="{BB962C8B-B14F-4D97-AF65-F5344CB8AC3E}">
        <p14:creationId xmlns:p14="http://schemas.microsoft.com/office/powerpoint/2010/main" val="3442335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489834-6B1D-45B4-9BBB-9003F896DE81}"/>
              </a:ext>
            </a:extLst>
          </p:cNvPr>
          <p:cNvSpPr>
            <a:spLocks noGrp="1"/>
          </p:cNvSpPr>
          <p:nvPr>
            <p:ph type="title"/>
          </p:nvPr>
        </p:nvSpPr>
        <p:spPr/>
        <p:txBody>
          <a:bodyPr>
            <a:normAutofit/>
          </a:bodyPr>
          <a:lstStyle/>
          <a:p>
            <a:pPr algn="l"/>
            <a:r>
              <a:rPr lang="en-US" b="1" dirty="0"/>
              <a:t>Recognizing Organizers</a:t>
            </a:r>
          </a:p>
        </p:txBody>
      </p:sp>
      <p:sp>
        <p:nvSpPr>
          <p:cNvPr id="6" name="Text Placeholder 5">
            <a:extLst>
              <a:ext uri="{FF2B5EF4-FFF2-40B4-BE49-F238E27FC236}">
                <a16:creationId xmlns:a16="http://schemas.microsoft.com/office/drawing/2014/main" id="{D320845F-A32C-4FF5-A970-D8F4AF621D1A}"/>
              </a:ext>
            </a:extLst>
          </p:cNvPr>
          <p:cNvSpPr>
            <a:spLocks noGrp="1"/>
          </p:cNvSpPr>
          <p:nvPr>
            <p:ph type="body" idx="1"/>
          </p:nvPr>
        </p:nvSpPr>
        <p:spPr>
          <a:xfrm>
            <a:off x="609600" y="1600201"/>
            <a:ext cx="8436429" cy="4525963"/>
          </a:xfrm>
        </p:spPr>
        <p:txBody>
          <a:bodyPr>
            <a:normAutofit/>
          </a:bodyPr>
          <a:lstStyle/>
          <a:p>
            <a:r>
              <a:rPr lang="en-US" dirty="0"/>
              <a:t>Organizer Pins and Care Packages well received and will continue in 2022.</a:t>
            </a:r>
          </a:p>
          <a:p>
            <a:pPr lvl="1"/>
            <a:r>
              <a:rPr lang="en-US" dirty="0"/>
              <a:t>Come pick up at POLY desk if in San Diego</a:t>
            </a:r>
          </a:p>
          <a:p>
            <a:pPr lvl="1"/>
            <a:r>
              <a:rPr lang="en-US" dirty="0"/>
              <a:t>Reach out to Kathy (</a:t>
            </a:r>
            <a:r>
              <a:rPr lang="en-US" dirty="0">
                <a:hlinkClick r:id="rId3"/>
              </a:rPr>
              <a:t>kathyl@vt.edu</a:t>
            </a:r>
            <a:r>
              <a:rPr lang="en-US" dirty="0"/>
              <a:t>) if you won’t be in Chicago and want yours mailed to you</a:t>
            </a:r>
          </a:p>
          <a:p>
            <a:r>
              <a:rPr lang="en-US" dirty="0"/>
              <a:t>Recognition of organizers with slide at POLY/ PMSE plenary and awards ceremony Wednesday evening. </a:t>
            </a:r>
          </a:p>
          <a:p>
            <a:r>
              <a:rPr lang="en-US" dirty="0"/>
              <a:t>Thank you to organizers and presiders for your time and efforts for POLY symposia!!!</a:t>
            </a:r>
          </a:p>
          <a:p>
            <a:pPr lvl="1"/>
            <a:endParaRPr lang="en-US" dirty="0"/>
          </a:p>
        </p:txBody>
      </p:sp>
      <p:sp>
        <p:nvSpPr>
          <p:cNvPr id="4" name="Footer Placeholder 3">
            <a:extLst>
              <a:ext uri="{FF2B5EF4-FFF2-40B4-BE49-F238E27FC236}">
                <a16:creationId xmlns:a16="http://schemas.microsoft.com/office/drawing/2014/main" id="{BC32A95C-8522-4575-929B-8B848F627BEC}"/>
              </a:ext>
            </a:extLst>
          </p:cNvPr>
          <p:cNvSpPr>
            <a:spLocks noGrp="1"/>
          </p:cNvSpPr>
          <p:nvPr>
            <p:ph type="ftr" idx="11"/>
          </p:nvPr>
        </p:nvSpPr>
        <p:spPr/>
        <p:txBody>
          <a:bodyPr/>
          <a:lstStyle/>
          <a:p>
            <a:endParaRPr lang="en-US" dirty="0"/>
          </a:p>
        </p:txBody>
      </p:sp>
      <p:pic>
        <p:nvPicPr>
          <p:cNvPr id="7" name="Picture 6" descr="Diagram, text&#10;&#10;Description automatically generated">
            <a:extLst>
              <a:ext uri="{FF2B5EF4-FFF2-40B4-BE49-F238E27FC236}">
                <a16:creationId xmlns:a16="http://schemas.microsoft.com/office/drawing/2014/main" id="{D961FD04-5011-4CAB-9963-7516AD18C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3738" y="274638"/>
            <a:ext cx="2307106" cy="2251911"/>
          </a:xfrm>
          <a:prstGeom prst="rect">
            <a:avLst/>
          </a:prstGeom>
        </p:spPr>
      </p:pic>
    </p:spTree>
    <p:extLst>
      <p:ext uri="{BB962C8B-B14F-4D97-AF65-F5344CB8AC3E}">
        <p14:creationId xmlns:p14="http://schemas.microsoft.com/office/powerpoint/2010/main" val="1086868336"/>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772</TotalTime>
  <Words>2324</Words>
  <Application>Microsoft Office PowerPoint</Application>
  <PresentationFormat>Widescreen</PresentationFormat>
  <Paragraphs>346</Paragraphs>
  <Slides>20</Slides>
  <Notes>14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Arial</vt:lpstr>
      <vt:lpstr>Arial Black</vt:lpstr>
      <vt:lpstr>Cabin</vt:lpstr>
      <vt:lpstr>Calibri</vt:lpstr>
      <vt:lpstr>Calibri Light</vt:lpstr>
      <vt:lpstr>3_Custom Design</vt:lpstr>
      <vt:lpstr>1_Custom Design</vt:lpstr>
      <vt:lpstr>2_Custom Design</vt:lpstr>
      <vt:lpstr>Custom Design</vt:lpstr>
      <vt:lpstr>4_Custom Design</vt:lpstr>
      <vt:lpstr>PowerPoint Presentation</vt:lpstr>
      <vt:lpstr>PowerPoint Presentation</vt:lpstr>
      <vt:lpstr>Overview</vt:lpstr>
      <vt:lpstr>POLY Programming</vt:lpstr>
      <vt:lpstr>PowerPoint Presentation</vt:lpstr>
      <vt:lpstr>Team Composition</vt:lpstr>
      <vt:lpstr>PowerPoint Presentation</vt:lpstr>
      <vt:lpstr>Contributions</vt:lpstr>
      <vt:lpstr>Recognizing Organizers</vt:lpstr>
      <vt:lpstr>Chicago – Fall 2022 (Aug 21-25)</vt:lpstr>
      <vt:lpstr>PowerPoint Presentation</vt:lpstr>
      <vt:lpstr>PowerPoint Presentation</vt:lpstr>
      <vt:lpstr>Chicago Grid</vt:lpstr>
      <vt:lpstr>Indianapolis – Spring 2023</vt:lpstr>
      <vt:lpstr>San Francisco – Fall 2023</vt:lpstr>
      <vt:lpstr>Helpful Links and More Information</vt:lpstr>
      <vt:lpstr>For POLY business meeting portion only</vt:lpstr>
      <vt:lpstr>Indy Coordination with PMSE &amp; BIOT</vt:lpstr>
      <vt:lpstr>Concepts to Support Diversity in Organizers/Presenters in POLY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Schafer</dc:creator>
  <cp:lastModifiedBy>Orski, Sara V. (Fed)</cp:lastModifiedBy>
  <cp:revision>66</cp:revision>
  <dcterms:created xsi:type="dcterms:W3CDTF">2021-02-09T21:21:47Z</dcterms:created>
  <dcterms:modified xsi:type="dcterms:W3CDTF">2022-08-20T05:04:24Z</dcterms:modified>
</cp:coreProperties>
</file>