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400" r:id="rId3"/>
    <p:sldId id="406" r:id="rId4"/>
    <p:sldId id="410" r:id="rId5"/>
    <p:sldId id="419" r:id="rId6"/>
    <p:sldId id="423" r:id="rId7"/>
    <p:sldId id="424" r:id="rId8"/>
    <p:sldId id="421" r:id="rId9"/>
    <p:sldId id="414" r:id="rId10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18" clrIdx="0"/>
  <p:cmAuthor id="2" name="Marc A Hillmyer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7" autoAdjust="0"/>
    <p:restoredTop sz="91224" autoAdjust="0"/>
  </p:normalViewPr>
  <p:slideViewPr>
    <p:cSldViewPr snapToGrid="0">
      <p:cViewPr varScale="1">
        <p:scale>
          <a:sx n="68" d="100"/>
          <a:sy n="68" d="100"/>
        </p:scale>
        <p:origin x="86" y="1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23D6A5-772A-42D2-A7E8-71176D7C3D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9B889-75E1-4510-8872-82CE082E0E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C5CADE-CFE7-0240-BDF7-76689770AD26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3/14/2024</a:t>
            </a:fld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CB650-411F-487A-9232-BF636897C4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3C50B-2107-4D8F-B343-203050AD53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B7D27DD-F120-354B-8497-D8AA2DEEC556}" type="slidenum">
              <a:rPr lang="en-US" altLang="en-US">
                <a:latin typeface="Arial" panose="020B0604020202020204" pitchFamily="34" charset="0"/>
              </a:rPr>
              <a:pPr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55970C-BBEF-4C40-9C3C-7F61D724F3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DE9F2-F169-400F-9C73-63147A5C89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3DA8A8-258A-3644-AC38-636E2D7BE49B}" type="datetimeFigureOut">
              <a:rPr lang="en-US" smtClean="0"/>
              <a:pPr>
                <a:defRPr/>
              </a:pPr>
              <a:t>3/14/2024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510D6B-B61B-44CD-B4D8-98513007E3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C81216-1FBE-4D8B-9715-EC2813880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16865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noProof="0" dirty="0"/>
              <a:t>Click to edit Master text styles</a:t>
            </a:r>
          </a:p>
          <a:p>
            <a:pPr lvl="1"/>
            <a:r>
              <a:rPr noProof="0" dirty="0"/>
              <a:t>Second level</a:t>
            </a:r>
          </a:p>
          <a:p>
            <a:pPr lvl="2"/>
            <a:r>
              <a:rPr noProof="0" dirty="0"/>
              <a:t>Third level</a:t>
            </a:r>
          </a:p>
          <a:p>
            <a:pPr lvl="3"/>
            <a:r>
              <a:rPr noProof="0" dirty="0"/>
              <a:t>Fourth level</a:t>
            </a:r>
          </a:p>
          <a:p>
            <a:pPr lvl="4"/>
            <a:r>
              <a:rPr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71933-56F8-4249-B685-8A3A1FCBF7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4D934-F400-4A97-9EA6-6E165A65F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panose="020B0604020202020204" pitchFamily="34" charset="0"/>
              </a:defRPr>
            </a:lvl1pPr>
          </a:lstStyle>
          <a:p>
            <a:fld id="{79910AD9-0C8C-F849-860B-FAE86A1D82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E00D525-857D-BCCB-C89D-F51589B97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CC0B7C6-D1FB-17F3-38A6-643A3BB79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10C19B4-21F9-D60D-371D-C3B9C6B9C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08CF861E-E927-4049-8CF9-7141B3AD7388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F3D504E-6493-B4E6-8755-AF2A4F0AC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F0DEC7C-BB52-199F-22AC-F1E362676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Fluoropolymers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This fall a $1000 sponsor payment came in which we had given up 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Hotel sent an unexpected refund $572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3C3C5EF-16F8-FA52-6C0F-22C1795503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C5102B1B-1AEF-784C-B0A8-AF8BB53C5284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C7D9B22-08DD-5A3F-6667-7534B24F3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09FCA3C-C947-BB59-6351-DD8EAE916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Kathy: are there updates on this?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F8F1137-8F2E-8C7F-4202-900C918519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A6FF1576-CEDA-F240-8D72-FA6983049AD1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8A9DC8AC-C2C2-6D32-3C16-E48941F06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B4975B2-95F0-E916-9C2D-650F238A5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C45B8434-5F82-BD22-D892-D70229EB67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0907DC9B-2400-AD48-AFB0-66E87807B968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D3750D2E-5DA6-C412-0D59-EAD48EA47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9"/>
          <a:stretch>
            <a:fillRect/>
          </a:stretch>
        </p:blipFill>
        <p:spPr bwMode="auto">
          <a:xfrm>
            <a:off x="1555750" y="-41275"/>
            <a:ext cx="8437563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E0C2AA-7D5A-7403-7D84-8290F01B3103}"/>
              </a:ext>
            </a:extLst>
          </p:cNvPr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4BE62-FEE5-4DFF-B667-EE4D18FE1F5E}"/>
              </a:ext>
            </a:extLst>
          </p:cNvPr>
          <p:cNvSpPr/>
          <p:nvPr/>
        </p:nvSpPr>
        <p:spPr bwMode="white">
          <a:xfrm>
            <a:off x="0" y="4724400"/>
            <a:ext cx="1218882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41850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4EA219-E1F7-2420-60D9-CDF5EE0D5567}"/>
              </a:ext>
            </a:extLst>
          </p:cNvPr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E23A5E-574B-6931-F296-F63D7938B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E88F0DE4-7AF8-FC7A-CFF8-66622B3C2E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214EB7C-7999-9388-66C7-26F5D458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70C3B1-EAC2-394A-BF35-1ED1E387E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15076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218459-6688-D5EC-7F70-297134FFE04F}"/>
              </a:ext>
            </a:extLst>
          </p:cNvPr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782180-0515-F7BF-196E-1FEC24DBB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99645EF-9B37-4A2F-AF7A-2DF6C15814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80DA118-A065-D94A-BBC5-A4BFC380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BEDE0-9DD5-3E4E-A8CC-AA95C6FEC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67181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C12D5-2018-DB90-64AE-918C6E3B44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999E3-D236-E53D-408D-21269AD727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E08CE-C206-A306-1527-FF55B297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EE955-AC93-EC46-90AE-E8C32DD31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63316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6286F-2AF1-DEF9-61A4-9897C81F7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6A23F-3564-1B5A-91F2-3E945667B5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D5E2A-C3C0-A992-B4E5-155FAAAA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690DB-0DC5-D34E-951C-F6BCADCDF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89508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8D983-5BFD-6698-FBCD-D5117D790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1C363-DA18-93A0-BAB6-ED2E3ED696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3ABB8-1D6B-7752-0EC9-CA171CA9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8B75F-BD2B-F747-BF87-864B65691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4734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755B924-DE77-B82B-D1A2-A71C927517D9}"/>
              </a:ext>
            </a:extLst>
          </p:cNvPr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B61471-C592-6372-1EDD-CBBCBC9F684F}"/>
              </a:ext>
            </a:extLst>
          </p:cNvPr>
          <p:cNvSpPr/>
          <p:nvPr/>
        </p:nvSpPr>
        <p:spPr bwMode="white">
          <a:xfrm>
            <a:off x="0" y="4111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5BC3F1B-446D-CE8B-637D-C6347D3D15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AD7CD44-C7B2-285B-22EC-BCBFDFDE9A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E60DD3-846E-E18C-3F3D-30071679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B293E-BCCA-A74B-B35D-9B8BC85AF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Pr>
        <a:gradFill rotWithShape="1">
          <a:gsLst>
            <a:gs pos="0">
              <a:srgbClr val="4F5571"/>
            </a:gs>
            <a:gs pos="50000">
              <a:srgbClr val="313A5B"/>
            </a:gs>
            <a:gs pos="100000">
              <a:srgbClr val="19234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1F66F-CB69-E9C4-88F3-717FA5907B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98B59-2486-C112-A0F3-7EE5550A5E3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133B9-EA2F-7F3A-C211-67323911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28C06-AB23-3647-B28F-245F731FA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936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4470-F244-52E7-72D3-1195277BE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24CDD5-4CDC-DACD-4480-085CC4E71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6BA60-ACA0-8E7E-22D8-B8226596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46C21-2B42-7C44-B547-FEB46C503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54904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D7856E-5338-3C6B-3489-B3B380C98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66727C0-7885-D019-6D36-F0C6C5BF490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BC29A-4337-362F-7F59-18DBA969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6F09B-B819-1F47-86DC-F023EDA2E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9508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CEF10-1F97-7C23-6628-89DEB8D9B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D409F-89CB-2E7D-74BC-1614287106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30122-3D86-E362-28AE-D6789CDC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BC6FB-BE3A-4F44-80AA-472ED19EC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02588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63B076-CFE1-5AEE-3236-AE87D78BE8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365C5-C076-B79B-78C6-1C9B11F209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DF0B9-4407-DA66-C2FC-DE52EFA4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E5B119-A787-474A-BA01-0F5ADCDD02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36795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EA5CC-0C48-3BD4-88DA-649114AE6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ADCCA7-0F0E-2B86-1DA6-63C1E66247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655A5-E41E-BDD8-7B40-C082271D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A45B9-6350-6443-BCF5-1BD83E1B8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66889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B59FE6-39DD-9EB4-EF56-FA4FB12FF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466725"/>
            <a:ext cx="95091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176959-3B1B-48AD-405E-C4D4BDC7E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41438" y="1901825"/>
            <a:ext cx="95091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453688F-1CEA-4C44-94BF-1B51076D1C36}"/>
              </a:ext>
            </a:extLst>
          </p:cNvPr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4C7B1-520C-41F3-B941-EDE6C69C1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1438" y="6615113"/>
            <a:ext cx="71596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cap="all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C98261-EFFA-4D16-A942-A50A1C1D8D40}"/>
              </a:ext>
            </a:extLst>
          </p:cNvPr>
          <p:cNvSpPr/>
          <p:nvPr/>
        </p:nvSpPr>
        <p:spPr bwMode="white">
          <a:xfrm>
            <a:off x="1588" y="65833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86F80BF-246D-4AE5-888C-FE2C4E1D9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75713" y="6615113"/>
            <a:ext cx="96043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AD7088B-E2D2-43C0-8184-445804AB8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615113"/>
            <a:ext cx="639763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6455AE34-C9D4-5A48-AC09-7F9E4384D0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 b="0" i="0" kern="1200">
          <a:solidFill>
            <a:srgbClr val="1D243C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B0CE96F-4E7C-FA2C-2A55-2FA76993A4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521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POLY Workshops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127AAC-D412-4515-9EDF-0FCB2A75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46750"/>
            <a:ext cx="11857038" cy="762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Beth Elacqua: Workshop Chair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Committee:  Gobet Advincula, Mike Hickner, Helen Tran, Jena McCollum, Rakesh Nambiar, and  Yongping Zha</a:t>
            </a:r>
          </a:p>
        </p:txBody>
      </p:sp>
      <p:pic>
        <p:nvPicPr>
          <p:cNvPr id="5" name="Picture 4" descr="A person holding a computer&#10;&#10;Description automatically generated">
            <a:extLst>
              <a:ext uri="{FF2B5EF4-FFF2-40B4-BE49-F238E27FC236}">
                <a16:creationId xmlns:a16="http://schemas.microsoft.com/office/drawing/2014/main" id="{1D4E4401-BBDD-4922-ABCE-4E3CB58B7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833" y="2260843"/>
            <a:ext cx="4314127" cy="2875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2F66842-283D-40A1-8181-86AFAA677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14666"/>
              </p:ext>
            </p:extLst>
          </p:nvPr>
        </p:nvGraphicFramePr>
        <p:xfrm>
          <a:off x="5392376" y="798250"/>
          <a:ext cx="6773498" cy="141782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331487">
                  <a:extLst>
                    <a:ext uri="{9D8B030D-6E8A-4147-A177-3AD203B41FA5}">
                      <a16:colId xmlns:a16="http://schemas.microsoft.com/office/drawing/2014/main" val="2119710191"/>
                    </a:ext>
                  </a:extLst>
                </a:gridCol>
                <a:gridCol w="4442011">
                  <a:extLst>
                    <a:ext uri="{9D8B030D-6E8A-4147-A177-3AD203B41FA5}">
                      <a16:colId xmlns:a16="http://schemas.microsoft.com/office/drawing/2014/main" val="3942159417"/>
                    </a:ext>
                  </a:extLst>
                </a:gridCol>
              </a:tblGrid>
              <a:tr h="1013154">
                <a:tc>
                  <a:txBody>
                    <a:bodyPr/>
                    <a:lstStyle/>
                    <a:p>
                      <a:pPr marL="171450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Total Attendees</a:t>
                      </a:r>
                    </a:p>
                    <a:p>
                      <a:pPr marL="171450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Speakers</a:t>
                      </a:r>
                    </a:p>
                    <a:p>
                      <a:pPr marL="171450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18+ Posters </a:t>
                      </a:r>
                    </a:p>
                    <a:p>
                      <a:pPr marL="171450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Sponsors</a:t>
                      </a:r>
                      <a:endParaRPr lang="en-US" sz="1600" b="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Budget Overview</a:t>
                      </a: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$62,972 	Income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$62,637 	Expenses (including 15k Admin Fee)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6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$335	Meeting Gains Donated to POLY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92845"/>
                  </a:ext>
                </a:extLst>
              </a:tr>
            </a:tbl>
          </a:graphicData>
        </a:graphic>
      </p:graphicFrame>
      <p:sp>
        <p:nvSpPr>
          <p:cNvPr id="22531" name="Title 1">
            <a:extLst>
              <a:ext uri="{FF2B5EF4-FFF2-40B4-BE49-F238E27FC236}">
                <a16:creationId xmlns:a16="http://schemas.microsoft.com/office/drawing/2014/main" id="{59DDD098-E32F-70D3-A949-DB817A229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01" y="107907"/>
            <a:ext cx="11110186" cy="55793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2023 POLY Workshops</a:t>
            </a:r>
          </a:p>
        </p:txBody>
      </p:sp>
      <p:pic>
        <p:nvPicPr>
          <p:cNvPr id="22541" name="Picture 2" descr="header.jpg">
            <a:extLst>
              <a:ext uri="{FF2B5EF4-FFF2-40B4-BE49-F238E27FC236}">
                <a16:creationId xmlns:a16="http://schemas.microsoft.com/office/drawing/2014/main" id="{A7F600FE-F3BF-CA6E-9D63-B9B6BB3D0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" t="45888" r="-23" b="3414"/>
          <a:stretch/>
        </p:blipFill>
        <p:spPr bwMode="auto">
          <a:xfrm>
            <a:off x="26309" y="787980"/>
            <a:ext cx="5437187" cy="141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CA2557B-1C8D-4231-8E85-995F5E4DD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44941"/>
              </p:ext>
            </p:extLst>
          </p:nvPr>
        </p:nvGraphicFramePr>
        <p:xfrm>
          <a:off x="5457691" y="2625455"/>
          <a:ext cx="6734310" cy="141782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336973">
                  <a:extLst>
                    <a:ext uri="{9D8B030D-6E8A-4147-A177-3AD203B41FA5}">
                      <a16:colId xmlns:a16="http://schemas.microsoft.com/office/drawing/2014/main" val="2119710191"/>
                    </a:ext>
                  </a:extLst>
                </a:gridCol>
                <a:gridCol w="4397337">
                  <a:extLst>
                    <a:ext uri="{9D8B030D-6E8A-4147-A177-3AD203B41FA5}">
                      <a16:colId xmlns:a16="http://schemas.microsoft.com/office/drawing/2014/main" val="3942159417"/>
                    </a:ext>
                  </a:extLst>
                </a:gridCol>
              </a:tblGrid>
              <a:tr h="1290637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Total Attendees</a:t>
                      </a:r>
                    </a:p>
                    <a:p>
                      <a:pPr marL="114300" indent="0"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Speakers</a:t>
                      </a:r>
                    </a:p>
                    <a:p>
                      <a:pPr marL="114300" indent="0"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Posters </a:t>
                      </a:r>
                    </a:p>
                    <a:p>
                      <a:pPr marL="114300" indent="0"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Sponsors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971550" algn="l"/>
                        </a:tabLst>
                      </a:pP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Budget Overview</a:t>
                      </a: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97155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$76,848 	Income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97155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$67,145 	Expenses (including15k Admin Fee)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971550" algn="l"/>
                        </a:tabLst>
                      </a:pPr>
                      <a:r>
                        <a:rPr lang="en-US" sz="16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$9,703 	Meeting Gains Donated to POLY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92845"/>
                  </a:ext>
                </a:extLst>
              </a:tr>
            </a:tbl>
          </a:graphicData>
        </a:graphic>
      </p:graphicFrame>
      <p:pic>
        <p:nvPicPr>
          <p:cNvPr id="22537" name="Picture 26">
            <a:extLst>
              <a:ext uri="{FF2B5EF4-FFF2-40B4-BE49-F238E27FC236}">
                <a16:creationId xmlns:a16="http://schemas.microsoft.com/office/drawing/2014/main" id="{B6E50328-5957-D9F6-E765-162B47E0A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0"/>
          <a:stretch/>
        </p:blipFill>
        <p:spPr bwMode="auto">
          <a:xfrm>
            <a:off x="0" y="2327948"/>
            <a:ext cx="5457690" cy="231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D97504-68D1-4034-8D64-960ECC682EF7}"/>
              </a:ext>
            </a:extLst>
          </p:cNvPr>
          <p:cNvSpPr/>
          <p:nvPr/>
        </p:nvSpPr>
        <p:spPr>
          <a:xfrm>
            <a:off x="36469" y="1436367"/>
            <a:ext cx="2846070" cy="76944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57150">
              <a:spcBef>
                <a:spcPts val="0"/>
              </a:spcBef>
            </a:pPr>
            <a:r>
              <a:rPr lang="en-US" sz="11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Organizers: </a:t>
            </a:r>
          </a:p>
          <a:p>
            <a:pPr marL="57150">
              <a:spcBef>
                <a:spcPts val="0"/>
              </a:spcBef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Iacono, US Air Force Academy</a:t>
            </a:r>
          </a:p>
          <a:p>
            <a:pPr marL="57150">
              <a:spcBef>
                <a:spcPts val="0"/>
              </a:spcBef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Bruno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Ameduri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Charles Gerhardt Inst.</a:t>
            </a:r>
          </a:p>
          <a:p>
            <a:pPr marL="57150">
              <a:spcBef>
                <a:spcPts val="0"/>
              </a:spcBef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Jenna McCullum, University of Colorado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41BFD7FB-9FAF-47F7-AC7E-23B8AF60D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r="41812" b="65869"/>
          <a:stretch/>
        </p:blipFill>
        <p:spPr bwMode="auto">
          <a:xfrm>
            <a:off x="40640" y="4872216"/>
            <a:ext cx="3771855" cy="129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3D16FEC9-7EB9-406A-B61E-E7BFB2F3B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4" t="37713" r="42846" b="47241"/>
          <a:stretch/>
        </p:blipFill>
        <p:spPr bwMode="auto">
          <a:xfrm>
            <a:off x="-71119" y="6107750"/>
            <a:ext cx="5528809" cy="6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6073AB-F797-4215-A458-737D3F5C64D0}"/>
              </a:ext>
            </a:extLst>
          </p:cNvPr>
          <p:cNvSpPr/>
          <p:nvPr/>
        </p:nvSpPr>
        <p:spPr>
          <a:xfrm>
            <a:off x="3660096" y="4872216"/>
            <a:ext cx="1816144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tabLst>
                <a:tab pos="233363" algn="l"/>
              </a:tabLst>
            </a:pPr>
            <a:r>
              <a:rPr lang="en-US" sz="1000" b="1" dirty="0"/>
              <a:t>Kris Matyjaszewski</a:t>
            </a:r>
            <a:endParaRPr lang="en-US" sz="1000" dirty="0"/>
          </a:p>
          <a:p>
            <a:pPr>
              <a:tabLst>
                <a:tab pos="233363" algn="l"/>
              </a:tabLst>
            </a:pPr>
            <a:r>
              <a:rPr lang="en-US" sz="1000" dirty="0"/>
              <a:t>	Carnegie Mellon Univ.</a:t>
            </a:r>
          </a:p>
          <a:p>
            <a:pPr>
              <a:tabLst>
                <a:tab pos="233363" algn="l"/>
              </a:tabLst>
            </a:pPr>
            <a:endParaRPr lang="en-US" sz="1000" dirty="0"/>
          </a:p>
          <a:p>
            <a:pPr>
              <a:tabLst>
                <a:tab pos="233363" algn="l"/>
              </a:tabLst>
            </a:pPr>
            <a:r>
              <a:rPr lang="en-US" sz="1000" b="1" dirty="0"/>
              <a:t>Nick </a:t>
            </a:r>
            <a:r>
              <a:rPr lang="en-US" sz="1000" b="1" dirty="0" err="1"/>
              <a:t>Tsarevsky</a:t>
            </a:r>
            <a:endParaRPr lang="en-US" sz="1000" dirty="0"/>
          </a:p>
          <a:p>
            <a:pPr>
              <a:tabLst>
                <a:tab pos="233363" algn="l"/>
              </a:tabLst>
            </a:pPr>
            <a:r>
              <a:rPr lang="en-US" sz="1000" dirty="0"/>
              <a:t>	Southern Methodist Univ.</a:t>
            </a:r>
          </a:p>
          <a:p>
            <a:pPr>
              <a:tabLst>
                <a:tab pos="233363" algn="l"/>
              </a:tabLst>
            </a:pPr>
            <a:endParaRPr lang="en-US" sz="1000" b="1" dirty="0"/>
          </a:p>
          <a:p>
            <a:pPr>
              <a:tabLst>
                <a:tab pos="233363" algn="l"/>
              </a:tabLst>
            </a:pPr>
            <a:r>
              <a:rPr lang="en-US" sz="1000" b="1" dirty="0"/>
              <a:t>Haifeng Gao</a:t>
            </a:r>
          </a:p>
          <a:p>
            <a:pPr>
              <a:tabLst>
                <a:tab pos="233363" algn="l"/>
              </a:tabLst>
            </a:pPr>
            <a:r>
              <a:rPr lang="en-US" sz="1000" b="1" dirty="0"/>
              <a:t>	</a:t>
            </a:r>
            <a:r>
              <a:rPr lang="en-US" sz="1000" dirty="0" err="1"/>
              <a:t>Corteva</a:t>
            </a:r>
            <a:r>
              <a:rPr lang="en-US" sz="1000" dirty="0"/>
              <a:t> </a:t>
            </a:r>
            <a:r>
              <a:rPr lang="en-US" sz="1000" dirty="0" err="1"/>
              <a:t>AgriScience</a:t>
            </a:r>
            <a:endParaRPr lang="en-US" sz="1000" dirty="0"/>
          </a:p>
          <a:p>
            <a:pPr>
              <a:tabLst>
                <a:tab pos="233363" algn="l"/>
              </a:tabLst>
            </a:pPr>
            <a:endParaRPr lang="en-US" sz="1000" b="1" dirty="0"/>
          </a:p>
          <a:p>
            <a:pPr>
              <a:tabLst>
                <a:tab pos="233363" algn="l"/>
              </a:tabLst>
            </a:pPr>
            <a:r>
              <a:rPr lang="en-US" sz="1000" b="1" dirty="0"/>
              <a:t>Brent </a:t>
            </a:r>
            <a:r>
              <a:rPr lang="en-US" sz="1000" b="1" dirty="0" err="1"/>
              <a:t>Sumerlin</a:t>
            </a:r>
            <a:endParaRPr lang="en-US" sz="1000" dirty="0"/>
          </a:p>
          <a:p>
            <a:pPr>
              <a:tabLst>
                <a:tab pos="233363" algn="l"/>
              </a:tabLst>
            </a:pPr>
            <a:r>
              <a:rPr lang="en-US" sz="1000" dirty="0"/>
              <a:t>	Univ. of Florida</a:t>
            </a:r>
            <a:endParaRPr lang="en-US" sz="1000" b="0" i="0" dirty="0">
              <a:effectLst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D7DFCE0-443E-4209-8D13-A48733C89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06280"/>
              </p:ext>
            </p:extLst>
          </p:nvPr>
        </p:nvGraphicFramePr>
        <p:xfrm>
          <a:off x="5476240" y="4997350"/>
          <a:ext cx="6675120" cy="174091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058828">
                  <a:extLst>
                    <a:ext uri="{9D8B030D-6E8A-4147-A177-3AD203B41FA5}">
                      <a16:colId xmlns:a16="http://schemas.microsoft.com/office/drawing/2014/main" val="2119710191"/>
                    </a:ext>
                  </a:extLst>
                </a:gridCol>
                <a:gridCol w="4616292">
                  <a:extLst>
                    <a:ext uri="{9D8B030D-6E8A-4147-A177-3AD203B41FA5}">
                      <a16:colId xmlns:a16="http://schemas.microsoft.com/office/drawing/2014/main" val="3942159417"/>
                    </a:ext>
                  </a:extLst>
                </a:gridCol>
              </a:tblGrid>
              <a:tr h="1290637">
                <a:tc>
                  <a:txBody>
                    <a:bodyPr/>
                    <a:lstStyle/>
                    <a:p>
                      <a:pPr marL="114300" indent="0" algn="l"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Total Attendees</a:t>
                      </a:r>
                    </a:p>
                    <a:p>
                      <a:pPr marL="114300" indent="0" algn="l"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Speakers</a:t>
                      </a:r>
                    </a:p>
                    <a:p>
                      <a:pPr marL="114300" indent="0" algn="l"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Posters </a:t>
                      </a:r>
                    </a:p>
                    <a:p>
                      <a:pPr marL="114300" indent="0" algn="l"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Sponsors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71550" algn="l"/>
                        </a:tabLst>
                      </a:pP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Budget Overview</a:t>
                      </a: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7155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$60,150 	Income</a:t>
                      </a:r>
                    </a:p>
                    <a:p>
                      <a:pPr marL="171450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71550" algn="l"/>
                        </a:tabLst>
                      </a:pP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$63,510 	Expenses (including 15k Admin Fee)</a:t>
                      </a:r>
                    </a:p>
                    <a:p>
                      <a:pPr marL="171450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71550" algn="l"/>
                        </a:tabLst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$-3,360 	Meeting Gains donated to POLY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71550" algn="l"/>
                        </a:tabLst>
                      </a:pPr>
                      <a:r>
                        <a:rPr lang="en-US" sz="1600" b="0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US" sz="16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9284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89FE020A-EE02-5A03-96D4-F6AA38A42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451D2A14-30A8-2448-B841-4C6C5FB2178A}" type="slidenum">
              <a:rPr lang="en-US" altLang="en-US">
                <a:solidFill>
                  <a:schemeClr val="bg2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E9B30C9E-F429-3F83-0EF3-26B6CA6E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6" y="874246"/>
            <a:ext cx="5606732" cy="31541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8">
            <a:extLst>
              <a:ext uri="{FF2B5EF4-FFF2-40B4-BE49-F238E27FC236}">
                <a16:creationId xmlns:a16="http://schemas.microsoft.com/office/drawing/2014/main" id="{4D31B634-EEA6-E139-7FBA-04C51598A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838747"/>
            <a:ext cx="5694274" cy="320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3F7E6-120E-4963-B66A-40F00F4E9598}"/>
              </a:ext>
            </a:extLst>
          </p:cNvPr>
          <p:cNvSpPr txBox="1"/>
          <p:nvPr/>
        </p:nvSpPr>
        <p:spPr>
          <a:xfrm>
            <a:off x="767486" y="2320609"/>
            <a:ext cx="3355022" cy="600164"/>
          </a:xfrm>
          <a:prstGeom prst="rect">
            <a:avLst/>
          </a:prstGeom>
          <a:solidFill>
            <a:srgbClr val="FE0000"/>
          </a:solidFill>
          <a:ln w="1270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n>
                  <a:solidFill>
                    <a:schemeClr val="bg1"/>
                  </a:solidFill>
                </a:ln>
                <a:latin typeface="Britannic Bold" panose="020B0903060703020204" pitchFamily="34" charset="0"/>
              </a:rPr>
              <a:t>Fire &amp; Polymers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A291406-2EB8-9FE0-A767-20BB56848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03" y="128414"/>
            <a:ext cx="11110186" cy="55793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2024 POLY Workshops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86F38D-5039-4E73-9F8F-105EF9E69016}"/>
              </a:ext>
            </a:extLst>
          </p:cNvPr>
          <p:cNvSpPr/>
          <p:nvPr/>
        </p:nvSpPr>
        <p:spPr>
          <a:xfrm>
            <a:off x="2009890" y="4642915"/>
            <a:ext cx="797739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33763"/>
            <a:r>
              <a:rPr lang="en-US" sz="1600" b="1" dirty="0">
                <a:latin typeface="+mj-lt"/>
              </a:rPr>
              <a:t>July 11-12, 2024</a:t>
            </a:r>
            <a:br>
              <a:rPr lang="en-US" sz="1600" b="1" dirty="0">
                <a:latin typeface="+mj-lt"/>
              </a:rPr>
            </a:br>
            <a:r>
              <a:rPr lang="en-US" sz="1600" dirty="0">
                <a:latin typeface="+mj-lt"/>
              </a:rPr>
              <a:t>Northwestern University Evanston, IL, USA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Organizers: J. Kalow, J. </a:t>
            </a:r>
            <a:r>
              <a:rPr lang="en-US" sz="1600" dirty="0" err="1">
                <a:latin typeface="+mj-lt"/>
              </a:rPr>
              <a:t>Alty</a:t>
            </a:r>
            <a:r>
              <a:rPr lang="en-US" sz="1600" dirty="0">
                <a:latin typeface="+mj-lt"/>
              </a:rPr>
              <a:t>, H. Tran, S. Alexander,</a:t>
            </a:r>
          </a:p>
          <a:p>
            <a:pPr marL="3433763"/>
            <a:r>
              <a:rPr lang="en-US" sz="1600" dirty="0">
                <a:latin typeface="+mj-lt"/>
              </a:rPr>
              <a:t> S. Orski, and K. Houston</a:t>
            </a:r>
          </a:p>
          <a:p>
            <a:pPr marL="3433763"/>
            <a:r>
              <a:rPr lang="en-US" sz="1600" i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(POLY Office provides </a:t>
            </a:r>
            <a:r>
              <a:rPr lang="en-US" sz="1600" i="1" dirty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acs</a:t>
            </a:r>
            <a:r>
              <a:rPr lang="en-US" sz="1600" i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grant funds, guidance, and promotes to membership</a:t>
            </a:r>
            <a:endParaRPr lang="en-US" sz="1600" i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https://polymerwomenempowermentresearch.files.wordpress.com/2023/09/image005.png?w=1024">
            <a:extLst>
              <a:ext uri="{FF2B5EF4-FFF2-40B4-BE49-F238E27FC236}">
                <a16:creationId xmlns:a16="http://schemas.microsoft.com/office/drawing/2014/main" id="{A7C6731C-F733-4856-BFB4-44338BC0D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0" b="26358"/>
          <a:stretch/>
        </p:blipFill>
        <p:spPr bwMode="auto">
          <a:xfrm>
            <a:off x="2009890" y="4888081"/>
            <a:ext cx="3297237" cy="10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7D7551D-2EE0-48F0-AEB0-943725C76271}"/>
              </a:ext>
            </a:extLst>
          </p:cNvPr>
          <p:cNvSpPr txBox="1"/>
          <p:nvPr/>
        </p:nvSpPr>
        <p:spPr>
          <a:xfrm>
            <a:off x="7567448" y="1385450"/>
            <a:ext cx="4272127" cy="4987391"/>
          </a:xfrm>
          <a:prstGeom prst="rect">
            <a:avLst/>
          </a:prstGeom>
          <a:solidFill>
            <a:srgbClr val="59853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Previous Graduate Conferences</a:t>
            </a:r>
          </a:p>
          <a:p>
            <a:pPr algn="ctr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Penn State, 1994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Virginia Tech, 1996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University of Akron, 1998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Southern Mississippi Univ., 2000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Lehigh, 2003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UMASS, 2005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UT Knoxville, 2007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Univ. of NC at Chapel Hill, 2010 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Case Western Reserve Univ., 2012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Louisiana State Univ., 2014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University of Akron, 2016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University of Minnesota, 2018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Virginia Tech (virtual), 2021</a:t>
            </a: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University of Michigan 2023 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BAAC53-AF4A-47B2-B192-CA4137404D47}"/>
              </a:ext>
            </a:extLst>
          </p:cNvPr>
          <p:cNvSpPr txBox="1"/>
          <p:nvPr/>
        </p:nvSpPr>
        <p:spPr>
          <a:xfrm>
            <a:off x="959555" y="1759268"/>
            <a:ext cx="6607893" cy="340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were collected Fall 2024: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CONGRATULATIONS: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 2025 NGRPC Winner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 State University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Target date: January 2025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8F3A99-6110-4E77-A032-6BDF79821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02" y="147502"/>
            <a:ext cx="11110186" cy="1095815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POLY NGRPC </a:t>
            </a:r>
            <a:br>
              <a:rPr lang="en-US" altLang="en-US" sz="4000" b="1" dirty="0">
                <a:solidFill>
                  <a:srgbClr val="C00000"/>
                </a:solidFill>
              </a:rPr>
            </a:br>
            <a:r>
              <a:rPr lang="en-US" altLang="en-US" sz="3000" b="1" i="1" dirty="0">
                <a:solidFill>
                  <a:srgbClr val="C00000"/>
                </a:solidFill>
              </a:rPr>
              <a:t>National Graduate Research Polymer Conference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D7AE96D-A265-4B1B-A099-2B893EDB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8D1D22D0-024A-174A-ADF6-CEE354F6F706}" type="slidenum">
              <a:rPr lang="en-US" altLang="en-US">
                <a:solidFill>
                  <a:schemeClr val="bg2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43ADA34-CF9E-461F-9D89-53BE292DC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26271"/>
              </p:ext>
            </p:extLst>
          </p:nvPr>
        </p:nvGraphicFramePr>
        <p:xfrm>
          <a:off x="798513" y="889000"/>
          <a:ext cx="10052050" cy="377310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340776">
                  <a:extLst>
                    <a:ext uri="{9D8B030D-6E8A-4147-A177-3AD203B41FA5}">
                      <a16:colId xmlns:a16="http://schemas.microsoft.com/office/drawing/2014/main" val="43030255"/>
                    </a:ext>
                  </a:extLst>
                </a:gridCol>
                <a:gridCol w="2711274">
                  <a:extLst>
                    <a:ext uri="{9D8B030D-6E8A-4147-A177-3AD203B41FA5}">
                      <a16:colId xmlns:a16="http://schemas.microsoft.com/office/drawing/2014/main" val="1397231024"/>
                    </a:ext>
                  </a:extLst>
                </a:gridCol>
              </a:tblGrid>
              <a:tr h="1315720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NGRPC: </a:t>
                      </a:r>
                      <a:r>
                        <a:rPr lang="en-US" altLang="en-US" sz="1800" b="1" i="1" dirty="0">
                          <a:solidFill>
                            <a:schemeClr val="tx1"/>
                          </a:solidFill>
                        </a:rPr>
                        <a:t>National Graduate Research Polymer Conference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Arizona State University</a:t>
                      </a: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date: January 2025</a:t>
                      </a: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(POLY Office provides seed funds, guidance, and promotes to membership)</a:t>
                      </a:r>
                      <a:endParaRPr lang="en-US" sz="16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ExComm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Approved</a:t>
                      </a: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501951254"/>
                  </a:ext>
                </a:extLst>
              </a:tr>
              <a:tr h="1412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Fluoropolymers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Biennial POLY Workshop)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Location: Savannah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Org: Jena McCollum, and Dr. Bruno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Ameduri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Cameron Parrish, Frank Leibfarth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ExComm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Approved</a:t>
                      </a: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79186069"/>
                  </a:ext>
                </a:extLst>
              </a:tr>
              <a:tr h="104514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tabLst>
                          <a:tab pos="292100" algn="l"/>
                        </a:tabLst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2025: </a:t>
                      </a:r>
                      <a:r>
                        <a:rPr lang="en-US" sz="18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Proposals Collected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tabLst>
                          <a:tab pos="292100" algn="l"/>
                        </a:tabLst>
                      </a:pPr>
                      <a:r>
                        <a:rPr lang="en-US" sz="16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recommendation has been submitted to </a:t>
                      </a:r>
                      <a:r>
                        <a:rPr lang="en-US" sz="1600" b="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Excomm</a:t>
                      </a:r>
                      <a:r>
                        <a:rPr lang="en-US" sz="16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approval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tabLst>
                          <a:tab pos="292100" algn="l"/>
                        </a:tabLst>
                      </a:pPr>
                      <a:r>
                        <a:rPr lang="en-US" sz="16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decision will be announced shortly</a:t>
                      </a:r>
                    </a:p>
                  </a:txBody>
                  <a:tcPr marL="68576" marR="6857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Ready for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ExComm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Review 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81780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40A14DC-FD94-42CE-BD51-C01837852121}"/>
              </a:ext>
            </a:extLst>
          </p:cNvPr>
          <p:cNvSpPr txBox="1"/>
          <p:nvPr/>
        </p:nvSpPr>
        <p:spPr>
          <a:xfrm>
            <a:off x="798513" y="4846538"/>
            <a:ext cx="9757727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Moving forward, POLY will hold . . 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2 Workshops Annually (reduced from 4-6)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Workshops are scheduled SPRING (May/June) or FALL (Oct/Nov)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F48ECD-4313-B46C-580E-DD022B865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03" y="128414"/>
            <a:ext cx="11110186" cy="55793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2025 POLY Workshops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4E8F2-E9E6-41CC-BCF5-C7DCE1A0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 EXCOMM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7F0EE-5380-47CD-AE0D-16A5C91C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Derek to Present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B13B1-7F0F-4EB2-B236-621A76A2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B75F-BD2B-F747-BF87-864B65691EC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62051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D7AE96D-A265-4B1B-A099-2B893EDB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8D1D22D0-024A-174A-ADF6-CEE354F6F706}" type="slidenum">
              <a:rPr lang="en-US" altLang="en-US">
                <a:solidFill>
                  <a:schemeClr val="bg2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43ADA34-CF9E-461F-9D89-53BE292DC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963468"/>
              </p:ext>
            </p:extLst>
          </p:nvPr>
        </p:nvGraphicFramePr>
        <p:xfrm>
          <a:off x="798513" y="889000"/>
          <a:ext cx="10052050" cy="384580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340776">
                  <a:extLst>
                    <a:ext uri="{9D8B030D-6E8A-4147-A177-3AD203B41FA5}">
                      <a16:colId xmlns:a16="http://schemas.microsoft.com/office/drawing/2014/main" val="43030255"/>
                    </a:ext>
                  </a:extLst>
                </a:gridCol>
                <a:gridCol w="2711274">
                  <a:extLst>
                    <a:ext uri="{9D8B030D-6E8A-4147-A177-3AD203B41FA5}">
                      <a16:colId xmlns:a16="http://schemas.microsoft.com/office/drawing/2014/main" val="1397231024"/>
                    </a:ext>
                  </a:extLst>
                </a:gridCol>
              </a:tblGrid>
              <a:tr h="1075267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NGRPC: </a:t>
                      </a:r>
                      <a:r>
                        <a:rPr lang="en-US" altLang="en-US" sz="18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Graduate Research Polymer Conference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Arizona State University</a:t>
                      </a: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date: January 2025</a:t>
                      </a: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(POLY Office provides seed funds, guidance, and promotes to membership)</a:t>
                      </a:r>
                      <a:endParaRPr lang="en-US" sz="16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ExComm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Approved</a:t>
                      </a: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278288387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Fluoropolymers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Biennial POLY Workshop)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Location: Savannah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Org: Jena McCollum, and Dr. Bruno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Ameduri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Cameron Parrish, Frank Leibfarth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ExComm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Approved</a:t>
                      </a: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79186069"/>
                  </a:ext>
                </a:extLst>
              </a:tr>
              <a:tr h="14497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tabLst>
                          <a:tab pos="292100" algn="l"/>
                        </a:tabLst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2025 Proposals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tabLst>
                          <a:tab pos="292100" algn="l"/>
                        </a:tabLst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Polymers for Fuel Cells, Energy Storage, and Conversion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tabLst>
                          <a:tab pos="292100" algn="l"/>
                        </a:tabLst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 Workshop Committee recommendation for Fall 2025 solicitation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tabLst>
                          <a:tab pos="292100" algn="l"/>
                        </a:tabLst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Org: Hickner, Zawodzinski, and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Benicewicz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tabLst>
                          <a:tab pos="292100" algn="l"/>
                        </a:tabLst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location: Napa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Ready for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ExComm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Review/Approval 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8178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74B3392-0A3F-C70E-D906-9264B7F7B056}"/>
              </a:ext>
            </a:extLst>
          </p:cNvPr>
          <p:cNvSpPr txBox="1"/>
          <p:nvPr/>
        </p:nvSpPr>
        <p:spPr>
          <a:xfrm>
            <a:off x="980281" y="4885000"/>
            <a:ext cx="10231438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Other: Controlled Radical Polymerization Workshop: looking to repeat in International 2025 &amp; US 2027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rganizers (lead: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Sumerlin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would like to rotate International/US/International every 2 years (2025-Bert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Klumperman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Stellenbosch)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ACTION ITEM:  Organizers asked if POLY would support the international meeting by providing publicity &amp; listing it on the website.  </a:t>
            </a:r>
            <a:r>
              <a:rPr lang="en-US" sz="16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ExComm</a:t>
            </a: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approval?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F48ECD-4313-B46C-580E-DD022B865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03" y="128414"/>
            <a:ext cx="11110186" cy="55793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2025 POLY Workshops</a:t>
            </a:r>
          </a:p>
        </p:txBody>
      </p:sp>
    </p:spTree>
    <p:extLst>
      <p:ext uri="{BB962C8B-B14F-4D97-AF65-F5344CB8AC3E}">
        <p14:creationId xmlns:p14="http://schemas.microsoft.com/office/powerpoint/2010/main" val="217501051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67F5C-E284-FBE6-864D-5A891016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B119-A787-474A-BA01-0F5ADCDD021A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6094D-FFE8-E7BA-A1A3-3EC5BF85204B}"/>
              </a:ext>
            </a:extLst>
          </p:cNvPr>
          <p:cNvSpPr txBox="1"/>
          <p:nvPr/>
        </p:nvSpPr>
        <p:spPr>
          <a:xfrm flipH="1">
            <a:off x="1771065" y="2447951"/>
            <a:ext cx="8759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</a:rPr>
              <a:t>Thank you for your support and advice moving forward!</a:t>
            </a:r>
          </a:p>
        </p:txBody>
      </p:sp>
    </p:spTree>
    <p:extLst>
      <p:ext uri="{BB962C8B-B14F-4D97-AF65-F5344CB8AC3E}">
        <p14:creationId xmlns:p14="http://schemas.microsoft.com/office/powerpoint/2010/main" val="28045897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1">
            <a:extLst>
              <a:ext uri="{FF2B5EF4-FFF2-40B4-BE49-F238E27FC236}">
                <a16:creationId xmlns:a16="http://schemas.microsoft.com/office/drawing/2014/main" id="{F960B95A-C4C3-086F-E9DB-8F3766382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5063" y="0"/>
            <a:ext cx="10715625" cy="111692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FOR WORKSHOP COMMITTEE</a:t>
            </a:r>
            <a:br>
              <a:rPr lang="en-US" altLang="en-US" b="1" dirty="0">
                <a:solidFill>
                  <a:srgbClr val="C00000"/>
                </a:solidFill>
              </a:rPr>
            </a:br>
            <a:r>
              <a:rPr lang="en-US" altLang="en-US" b="1" dirty="0">
                <a:solidFill>
                  <a:srgbClr val="C00000"/>
                </a:solidFill>
              </a:rPr>
              <a:t>Workshops For Further Consideration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419048-EAF3-4B84-AD54-EF9149FA70DF}"/>
              </a:ext>
            </a:extLst>
          </p:cNvPr>
          <p:cNvSpPr txBox="1"/>
          <p:nvPr/>
        </p:nvSpPr>
        <p:spPr>
          <a:xfrm>
            <a:off x="341312" y="1231226"/>
            <a:ext cx="1165478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ctr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</a:rPr>
              <a:t>Silicon-Containing Polymers and Composites (December 1-4, 2021) </a:t>
            </a:r>
          </a:p>
          <a:p>
            <a:pPr marL="284163" eaLnBrk="1" fontAlgn="ctr" hangingPunct="1">
              <a:defRPr/>
            </a:pPr>
            <a:r>
              <a:rPr lang="en-US" sz="1600" dirty="0">
                <a:latin typeface="Arial" panose="020B0604020202020204" pitchFamily="34" charset="0"/>
              </a:rPr>
              <a:t>(Had a loss in 2021, but 2021 was rough </a:t>
            </a:r>
            <a:r>
              <a:rPr lang="en-US" sz="1600" dirty="0" err="1">
                <a:latin typeface="Arial" panose="020B0604020202020204" pitchFamily="34" charset="0"/>
              </a:rPr>
              <a:t>Covid</a:t>
            </a:r>
            <a:r>
              <a:rPr lang="en-US" sz="1600" dirty="0">
                <a:latin typeface="Arial" panose="020B0604020202020204" pitchFamily="34" charset="0"/>
              </a:rPr>
              <a:t> timing.)</a:t>
            </a:r>
          </a:p>
          <a:p>
            <a:pPr marL="746125" indent="-285750" eaLnBrk="1" fontAlgn="ctr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</a:rPr>
              <a:t>Org: </a:t>
            </a:r>
            <a:r>
              <a:rPr lang="en-US" sz="1600" dirty="0" err="1">
                <a:latin typeface="Arial" panose="020B0604020202020204" pitchFamily="34" charset="0"/>
              </a:rPr>
              <a:t>Furgal</a:t>
            </a:r>
            <a:r>
              <a:rPr lang="en-US" sz="1600" dirty="0">
                <a:latin typeface="Arial" panose="020B0604020202020204" pitchFamily="34" charset="0"/>
              </a:rPr>
              <a:t> &amp; Hartmann-Thompson, 2025 would be 3 </a:t>
            </a:r>
            <a:r>
              <a:rPr lang="en-US" sz="1600" dirty="0" err="1">
                <a:latin typeface="Arial" panose="020B0604020202020204" pitchFamily="34" charset="0"/>
              </a:rPr>
              <a:t>Yr</a:t>
            </a:r>
            <a:r>
              <a:rPr lang="en-US" sz="1600" dirty="0">
                <a:latin typeface="Arial" panose="020B0604020202020204" pitchFamily="34" charset="0"/>
              </a:rPr>
              <a:t> Rotation</a:t>
            </a:r>
          </a:p>
          <a:p>
            <a:pPr marL="746125" indent="-285750" eaLnBrk="1" fontAlgn="ctr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</a:rPr>
              <a:t>They sent in a proposal last year, Workshop Comm. approved it, and Ex-Comm asked for a reduction due to staff shortage. Joe is waiting for a reply as to “when” there’s an opening.</a:t>
            </a:r>
          </a:p>
          <a:p>
            <a:pPr eaLnBrk="1" fontAlgn="ctr" hangingPunct="1">
              <a:defRPr/>
            </a:pPr>
            <a:endParaRPr lang="en-US" sz="1600" dirty="0">
              <a:latin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</a:rPr>
              <a:t>Polymers for Fuel Cells, Energy Storage, and Conversion (May 15 – 18, 2022)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</a:rPr>
              <a:t>Brian Benicewicz (Univ. SC), Tom Zawodzinski (UTK), Mike Hickner (Penn St.)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</a:rPr>
              <a:t>I think Brian Retired. He was the key organizer.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1400" dirty="0">
              <a:latin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1400" dirty="0">
                <a:latin typeface="Arial" panose="020B0604020202020204" pitchFamily="34" charset="0"/>
              </a:rPr>
              <a:t>Polymers in Medicine and Biology (</a:t>
            </a:r>
            <a:r>
              <a:rPr lang="da-DK" sz="1600" dirty="0">
                <a:latin typeface="Arial" panose="020B0604020202020204" pitchFamily="34" charset="0"/>
              </a:rPr>
              <a:t>November 28 – December 1,2022</a:t>
            </a:r>
            <a:r>
              <a:rPr lang="en-US" sz="1600" kern="1400" dirty="0">
                <a:latin typeface="Arial" panose="020B0604020202020204" pitchFamily="34" charset="0"/>
              </a:rPr>
              <a:t>)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1400" dirty="0">
                <a:latin typeface="Arial" panose="020B0604020202020204" pitchFamily="34" charset="0"/>
              </a:rPr>
              <a:t>Theresa Reineke (UMN), Buddy Ratner (Univ. Washington) - NEED NEW ORGANIZER!!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kern="1400" dirty="0"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</a:rPr>
              <a:t>Sustainable Polymer (October 15 – 18, 2023) </a:t>
            </a: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</a:rPr>
              <a:t>PROJECTED REPEAT 2026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Merged with Polymer Upcycling and Circularity</a:t>
            </a:r>
            <a:endParaRPr lang="en-US" sz="1600" dirty="0">
              <a:latin typeface="Arial" panose="020B0604020202020204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</a:rPr>
              <a:t>M. Hillmyer, T. Epps, M. Robertson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</a:rPr>
              <a:t>May merge with Upcycling – I think 2026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1400" dirty="0">
              <a:latin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1400" dirty="0">
                <a:latin typeface="Arial" panose="020B0604020202020204" pitchFamily="34" charset="0"/>
              </a:rPr>
              <a:t>Controlled Radical Polymerization (November 12–15, 2023) – </a:t>
            </a:r>
            <a:r>
              <a:rPr lang="en-US" sz="1600" kern="1400" dirty="0">
                <a:highlight>
                  <a:srgbClr val="FFFF00"/>
                </a:highlight>
                <a:latin typeface="Arial" panose="020B0604020202020204" pitchFamily="34" charset="0"/>
              </a:rPr>
              <a:t>PROJECTED REPEAT 2027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1400" dirty="0">
                <a:latin typeface="Arial" panose="020B0604020202020204" pitchFamily="34" charset="0"/>
              </a:rPr>
              <a:t>B. </a:t>
            </a:r>
            <a:r>
              <a:rPr lang="en-US" sz="1600" kern="1400" dirty="0" err="1">
                <a:latin typeface="Arial" panose="020B0604020202020204" pitchFamily="34" charset="0"/>
              </a:rPr>
              <a:t>Sumerlin</a:t>
            </a:r>
            <a:r>
              <a:rPr lang="en-US" sz="1600" kern="1400" dirty="0">
                <a:latin typeface="Arial" panose="020B0604020202020204" pitchFamily="34" charset="0"/>
              </a:rPr>
              <a:t>, K. Matyjaszewski, N. </a:t>
            </a:r>
            <a:r>
              <a:rPr lang="en-US" sz="1600" kern="1400" dirty="0" err="1">
                <a:latin typeface="Arial" panose="020B0604020202020204" pitchFamily="34" charset="0"/>
              </a:rPr>
              <a:t>Tsarevsky</a:t>
            </a:r>
            <a:r>
              <a:rPr lang="en-US" sz="1600" kern="1400" dirty="0">
                <a:latin typeface="Arial" panose="020B0604020202020204" pitchFamily="34" charset="0"/>
              </a:rPr>
              <a:t>, H. Gao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nded Design 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(widescreen)</Template>
  <TotalTime>11711</TotalTime>
  <Words>927</Words>
  <Application>Microsoft Office PowerPoint</Application>
  <PresentationFormat>Widescreen</PresentationFormat>
  <Paragraphs>151</Paragraphs>
  <Slides>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Britannic Bold</vt:lpstr>
      <vt:lpstr>Calibri</vt:lpstr>
      <vt:lpstr>Corbel</vt:lpstr>
      <vt:lpstr>Euphemia</vt:lpstr>
      <vt:lpstr>Banded Design Blue 16x9</vt:lpstr>
      <vt:lpstr>POLY Workshops</vt:lpstr>
      <vt:lpstr>2023 POLY Workshops</vt:lpstr>
      <vt:lpstr>2024 POLY Workshops</vt:lpstr>
      <vt:lpstr>POLY NGRPC  National Graduate Research Polymer Conference</vt:lpstr>
      <vt:lpstr>2025 POLY Workshops</vt:lpstr>
      <vt:lpstr>FOR EXCOMM MEETING</vt:lpstr>
      <vt:lpstr>2025 POLY Workshops</vt:lpstr>
      <vt:lpstr>PowerPoint Presentation</vt:lpstr>
      <vt:lpstr>FOR WORKSHOP COMMITTEE Workshops For Further Consideration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Workshops</dc:title>
  <dc:creator>Owner</dc:creator>
  <cp:lastModifiedBy>Mitchem, Kathy</cp:lastModifiedBy>
  <cp:revision>170</cp:revision>
  <cp:lastPrinted>2022-11-10T14:16:31Z</cp:lastPrinted>
  <dcterms:created xsi:type="dcterms:W3CDTF">2020-08-10T23:54:55Z</dcterms:created>
  <dcterms:modified xsi:type="dcterms:W3CDTF">2024-03-14T18:52:05Z</dcterms:modified>
</cp:coreProperties>
</file>