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267" r:id="rId3"/>
    <p:sldId id="268" r:id="rId4"/>
    <p:sldId id="264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91" autoAdjust="0"/>
    <p:restoredTop sz="94660"/>
  </p:normalViewPr>
  <p:slideViewPr>
    <p:cSldViewPr snapToGrid="0">
      <p:cViewPr varScale="1">
        <p:scale>
          <a:sx n="49" d="100"/>
          <a:sy n="49" d="100"/>
        </p:scale>
        <p:origin x="8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285ADF-8E73-4FDD-AF0D-DF0C375947A1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464422-30FE-45A3-B028-FDCC92B2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5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2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0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8DEA9-6F4F-4540-9E5D-C6F39079AF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8D6EC-5FEC-4720-96B1-D0D8B67A9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C4E9A-1231-4575-8CEA-06999B793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D8837-6284-41A6-961E-F31F5039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9C6-187A-43AB-85F7-6AA98428C44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FB65E-CE6C-44F3-9A3E-A7E07148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3AD2-AEC1-46DF-9AB9-3EB80C0E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0161-6BEA-4B79-A666-7E9BFB3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7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FFC79-2A5D-47EC-B100-0CE0ECB3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B4EE4-0510-4A99-ADB4-844273B03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F987A-4228-43A7-BED2-F97FA0E5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9C6-187A-43AB-85F7-6AA98428C44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E47D4-3975-42BB-8B5F-0F1E9B2C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B0153-3FC8-4C12-91BE-79F24841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0161-6BEA-4B79-A666-7E9BFB3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3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769753-38D1-4E1B-B4BE-74BEBFE3F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51335-743B-4544-8F8C-5889ABF43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3AAA8-032A-413F-943A-604A4C30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9C6-187A-43AB-85F7-6AA98428C44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B8B9-F3BF-41CD-AE96-38159803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1CC09-B985-4A44-A7BB-BB7C78AB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0161-6BEA-4B79-A666-7E9BFB3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6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48D9-C197-407D-9B8E-65FFF4DA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4471E-83F4-4469-81E9-ECB87D700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F9BAF-E844-4D69-8A6E-43053412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9C6-187A-43AB-85F7-6AA98428C44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DC784-813D-4AF9-A9D3-BF4C50FC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EF953-E1F0-4569-9810-97FF343F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0161-6BEA-4B79-A666-7E9BFB3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2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FB42A-592F-4D22-AAA9-472AD463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9AAB7-0775-4952-B7B5-0FF00F336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AA966-DF70-4DF3-9676-3388D0EF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9C6-187A-43AB-85F7-6AA98428C44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27D66-FEEC-4377-883F-331D4CD8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3D96-2227-402F-9AAB-6CB68334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0161-6BEA-4B79-A666-7E9BFB3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2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7F68-6A5B-49A1-A49E-5DA8B551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AF251-87E8-4C4D-9D47-000E02CE5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5F698-E392-410E-800D-FC7BE7BAD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2A415-6579-44FA-8E83-F3B0DE4E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9C6-187A-43AB-85F7-6AA98428C44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31D00-3D60-417A-AA97-7D6B9D7A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1629F-7A07-48CD-A260-ABB1124E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0161-6BEA-4B79-A666-7E9BFB3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9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8157-83A2-40F9-A3CC-8203FB57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01025-6DFF-4593-BFDF-B78C7A4A7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85AC2-611F-4012-9B69-B401137D6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7ABAA-2490-479A-8B21-C4F3F8494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8206F-C50B-48B8-9DDE-B4C11C41C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670C42-923B-4536-A32A-590A407D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9C6-187A-43AB-85F7-6AA98428C44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91C0B-CC79-43B0-BA86-5606488C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FCE34C-3A8F-44BF-ADC0-7AFF85DF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0161-6BEA-4B79-A666-7E9BFB3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1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0C76E-4F10-4BEE-A925-0C268191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BCE37-14C3-41AF-9512-730C6DB4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9C6-187A-43AB-85F7-6AA98428C44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0A01E-A4D0-4798-B146-34833B9C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A7F46-68B0-41D1-BC47-906CC9E0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0161-6BEA-4B79-A666-7E9BFB3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03A1B-3CFB-48C8-8CF9-1388877E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9C6-187A-43AB-85F7-6AA98428C44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569C0-7318-4B9F-8D83-BA7AB64D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97FD5-3F2B-422A-9C21-DA6C9570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0161-6BEA-4B79-A666-7E9BFB3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0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347E-7687-4124-81A8-2009F26F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F382-FB55-49D5-8037-6A670C24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E8A5E-9F07-4D68-8233-2CFA8998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36F67-5305-4E80-999B-050F3733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9C6-187A-43AB-85F7-6AA98428C44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D7E1A-6589-4DC7-A67D-51C67406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9DFF7-AB05-480D-A7C7-188E820A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0161-6BEA-4B79-A666-7E9BFB3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BA5E-265B-4193-BAC2-110E47A2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F6DBE-240F-4055-BEB5-66A157DF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B9373-5E28-44DD-8B9E-6700A5FDF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F4B92-CF84-408B-9928-71E3EE3B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E9C6-187A-43AB-85F7-6AA98428C44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A52DB-543A-40BE-9242-9A6B2D1A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A1D46-D269-457E-B8B6-2DD7354D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0161-6BEA-4B79-A666-7E9BFB3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5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B1334-6D20-48B2-84CC-02BD5C39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9714-263F-4373-82FA-CCD730E06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536B5-5969-4E46-8C69-558751208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E9C6-187A-43AB-85F7-6AA98428C44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EAF86-E10E-45BB-A54C-7EA053D3A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1778E-3EF0-4CD0-B099-98AB46E14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00161-6BEA-4B79-A666-7E9BFB3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mailto:saitot@ornl.gov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hyperlink" Target="mailto:rebecca_olson@goodyear.com" TargetMode="External"/><Relationship Id="rId4" Type="http://schemas.openxmlformats.org/officeDocument/2006/relationships/hyperlink" Target="mailto:sumerlin@chem.ufl.edu" TargetMode="External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46" y="-89409"/>
            <a:ext cx="10515600" cy="1325563"/>
          </a:xfrm>
        </p:spPr>
        <p:txBody>
          <a:bodyPr/>
          <a:lstStyle/>
          <a:p>
            <a:r>
              <a:rPr lang="en-US" dirty="0"/>
              <a:t>POLY Webinars: Two in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9A793-F356-45AC-A556-47A0CCFA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E32F74"/>
                </a:solidFill>
              </a:rPr>
              <a:t>POLY division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</a:extLst>
          </p:cNvPr>
          <p:cNvSpPr/>
          <p:nvPr/>
        </p:nvSpPr>
        <p:spPr>
          <a:xfrm>
            <a:off x="249557" y="1408615"/>
            <a:ext cx="3636562" cy="5084260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21790F-CD39-47FB-80ED-9EBD430089D0}"/>
              </a:ext>
            </a:extLst>
          </p:cNvPr>
          <p:cNvSpPr/>
          <p:nvPr/>
        </p:nvSpPr>
        <p:spPr>
          <a:xfrm>
            <a:off x="546886" y="1033670"/>
            <a:ext cx="3041904" cy="749894"/>
          </a:xfrm>
          <a:prstGeom prst="roundRect">
            <a:avLst>
              <a:gd name="adj" fmla="val 50000"/>
            </a:avLst>
          </a:prstGeom>
          <a:solidFill>
            <a:srgbClr val="CE295E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Role of Polymer Science in Water Purification Membranes</a:t>
            </a:r>
          </a:p>
        </p:txBody>
      </p:sp>
      <p:sp>
        <p:nvSpPr>
          <p:cNvPr id="50" name="TextBox 47">
            <a:extLst>
              <a:ext uri="{FF2B5EF4-FFF2-40B4-BE49-F238E27FC236}">
                <a16:creationId xmlns:a16="http://schemas.microsoft.com/office/drawing/2014/main" id="{93A7AF6A-22BC-4CD2-A354-D732C3FA233C}"/>
              </a:ext>
            </a:extLst>
          </p:cNvPr>
          <p:cNvSpPr txBox="1"/>
          <p:nvPr/>
        </p:nvSpPr>
        <p:spPr>
          <a:xfrm>
            <a:off x="450974" y="1827494"/>
            <a:ext cx="3374572" cy="86177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E964EA2-E75F-4ACF-84AC-8F703B06F6D6}"/>
              </a:ext>
            </a:extLst>
          </p:cNvPr>
          <p:cNvSpPr/>
          <p:nvPr/>
        </p:nvSpPr>
        <p:spPr>
          <a:xfrm>
            <a:off x="3977362" y="1408613"/>
            <a:ext cx="4237273" cy="5084261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5B1D1B62-74EE-4306-A194-676901404487}"/>
              </a:ext>
            </a:extLst>
          </p:cNvPr>
          <p:cNvSpPr/>
          <p:nvPr/>
        </p:nvSpPr>
        <p:spPr>
          <a:xfrm>
            <a:off x="4323805" y="1033670"/>
            <a:ext cx="3544386" cy="73339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Polymer Science in Defense Applications</a:t>
            </a:r>
          </a:p>
        </p:txBody>
      </p:sp>
      <p:sp>
        <p:nvSpPr>
          <p:cNvPr id="89" name="TextBox 47">
            <a:extLst>
              <a:ext uri="{FF2B5EF4-FFF2-40B4-BE49-F238E27FC236}">
                <a16:creationId xmlns:a16="http://schemas.microsoft.com/office/drawing/2014/main" id="{1DD221D1-F384-4A12-B3A1-9380E515AA4D}"/>
              </a:ext>
            </a:extLst>
          </p:cNvPr>
          <p:cNvSpPr txBox="1"/>
          <p:nvPr/>
        </p:nvSpPr>
        <p:spPr>
          <a:xfrm>
            <a:off x="4127198" y="1850306"/>
            <a:ext cx="4087437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340D1E-6308-45B6-A25D-D1AD4D829CE4}"/>
              </a:ext>
            </a:extLst>
          </p:cNvPr>
          <p:cNvSpPr/>
          <p:nvPr/>
        </p:nvSpPr>
        <p:spPr>
          <a:xfrm>
            <a:off x="8410264" y="1934808"/>
            <a:ext cx="3419021" cy="962601"/>
          </a:xfrm>
          <a:prstGeom prst="rect">
            <a:avLst/>
          </a:prstGeom>
          <a:solidFill>
            <a:srgbClr val="CE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POLY / ACS webinars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FDB858-8353-4388-AFE0-0D94DF273445}"/>
              </a:ext>
            </a:extLst>
          </p:cNvPr>
          <p:cNvSpPr/>
          <p:nvPr/>
        </p:nvSpPr>
        <p:spPr>
          <a:xfrm>
            <a:off x="8410264" y="3688290"/>
            <a:ext cx="3419021" cy="419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Segoe UI Light"/>
              </a:rPr>
              <a:t>93% satisfaction rate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6FB4F7-8957-4AA2-B223-EA9267FFB1C0}"/>
              </a:ext>
            </a:extLst>
          </p:cNvPr>
          <p:cNvSpPr/>
          <p:nvPr/>
        </p:nvSpPr>
        <p:spPr>
          <a:xfrm>
            <a:off x="8410264" y="3271847"/>
            <a:ext cx="3419021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&gt; 2000 registered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22202F-BF3C-43AD-A6EB-09B4A434D673}"/>
              </a:ext>
            </a:extLst>
          </p:cNvPr>
          <p:cNvSpPr/>
          <p:nvPr/>
        </p:nvSpPr>
        <p:spPr>
          <a:xfrm>
            <a:off x="8410264" y="2855403"/>
            <a:ext cx="3419021" cy="4191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529 Poly leads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5ACF3-E694-A431-6EAA-C5A4C956E26B}"/>
              </a:ext>
            </a:extLst>
          </p:cNvPr>
          <p:cNvSpPr txBox="1"/>
          <p:nvPr/>
        </p:nvSpPr>
        <p:spPr>
          <a:xfrm>
            <a:off x="4246114" y="1905506"/>
            <a:ext cx="36997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Joseph L. Lenhart</a:t>
            </a:r>
          </a:p>
          <a:p>
            <a:r>
              <a:rPr lang="en-US" sz="1600" dirty="0"/>
              <a:t>Chief, Polymers Branch, Weapons and Materials Research Directorate,</a:t>
            </a:r>
          </a:p>
          <a:p>
            <a:r>
              <a:rPr lang="en-US" sz="1600" dirty="0"/>
              <a:t>DEVCOM Army Research Laboratory</a:t>
            </a:r>
          </a:p>
          <a:p>
            <a:endParaRPr lang="en-US" sz="1600" dirty="0"/>
          </a:p>
          <a:p>
            <a:r>
              <a:rPr lang="en-US" sz="1600" b="1" dirty="0"/>
              <a:t>Davide Simone</a:t>
            </a:r>
          </a:p>
          <a:p>
            <a:r>
              <a:rPr lang="en-US" sz="1600" dirty="0"/>
              <a:t>Senior Research Chemist,</a:t>
            </a:r>
          </a:p>
          <a:p>
            <a:r>
              <a:rPr lang="en-US" sz="1600" dirty="0"/>
              <a:t>Air Force Research Laboratory</a:t>
            </a:r>
          </a:p>
          <a:p>
            <a:endParaRPr lang="en-US" sz="1600" dirty="0"/>
          </a:p>
          <a:p>
            <a:r>
              <a:rPr lang="en-US" sz="1600" b="1" dirty="0"/>
              <a:t>Peter </a:t>
            </a:r>
            <a:r>
              <a:rPr lang="en-US" sz="1600" b="1" dirty="0" err="1"/>
              <a:t>Zarras</a:t>
            </a:r>
            <a:endParaRPr lang="en-US" sz="1600" b="1" dirty="0"/>
          </a:p>
          <a:p>
            <a:r>
              <a:rPr lang="en-US" sz="1600" dirty="0"/>
              <a:t>Research Chemist, Naval Air Warfare Center Weapons Division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6A4A7-4FA4-9BA1-AE61-F12776D03FE7}"/>
              </a:ext>
            </a:extLst>
          </p:cNvPr>
          <p:cNvSpPr txBox="1"/>
          <p:nvPr/>
        </p:nvSpPr>
        <p:spPr>
          <a:xfrm>
            <a:off x="311263" y="1934808"/>
            <a:ext cx="351315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Abhishek Roy</a:t>
            </a:r>
          </a:p>
          <a:p>
            <a:r>
              <a:rPr lang="en-US" sz="1600" dirty="0"/>
              <a:t>Senior Staff Scientist,</a:t>
            </a:r>
          </a:p>
          <a:p>
            <a:r>
              <a:rPr lang="en-US" sz="1600" dirty="0"/>
              <a:t>National Renewable Energy Laboratory</a:t>
            </a:r>
          </a:p>
          <a:p>
            <a:endParaRPr lang="en-US" sz="1600" dirty="0"/>
          </a:p>
          <a:p>
            <a:r>
              <a:rPr lang="en-US" sz="1600" b="1" dirty="0"/>
              <a:t>Geoffrey </a:t>
            </a:r>
            <a:r>
              <a:rPr lang="en-US" sz="1600" b="1" dirty="0" err="1"/>
              <a:t>Geise</a:t>
            </a:r>
            <a:endParaRPr lang="en-US" sz="1600" b="1" dirty="0"/>
          </a:p>
          <a:p>
            <a:r>
              <a:rPr lang="en-US" sz="1600" dirty="0"/>
              <a:t>Associate Professor of Chemical Engineering, University of Virginia</a:t>
            </a:r>
          </a:p>
          <a:p>
            <a:endParaRPr lang="en-US" sz="1600" dirty="0"/>
          </a:p>
          <a:p>
            <a:r>
              <a:rPr lang="en-US" sz="1600" b="1" dirty="0"/>
              <a:t>Syed Islam</a:t>
            </a:r>
          </a:p>
          <a:p>
            <a:r>
              <a:rPr lang="en-US" sz="1600" dirty="0"/>
              <a:t>R&amp;D Associate Staff, </a:t>
            </a:r>
          </a:p>
          <a:p>
            <a:r>
              <a:rPr lang="en-US" sz="1600" dirty="0"/>
              <a:t>Oak Ridge National Laboratory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9CC374-10E0-5ED2-E022-BF3C4EB1E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07" y="4806226"/>
            <a:ext cx="2744663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DBFD5F-5A28-823A-C621-692812E1C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645" y="4921801"/>
            <a:ext cx="3878706" cy="180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7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46" y="-89409"/>
            <a:ext cx="10515600" cy="1325563"/>
          </a:xfrm>
        </p:spPr>
        <p:txBody>
          <a:bodyPr/>
          <a:lstStyle/>
          <a:p>
            <a:r>
              <a:rPr lang="en-US" dirty="0"/>
              <a:t>POLY Webinars: Three Planned for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9A793-F356-45AC-A556-47A0CCFA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E32F74"/>
                </a:solidFill>
              </a:rPr>
              <a:t>POLY division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517C826-C471-4169-9892-EEBF4B4D8645}"/>
              </a:ext>
            </a:extLst>
          </p:cNvPr>
          <p:cNvSpPr/>
          <p:nvPr/>
        </p:nvSpPr>
        <p:spPr>
          <a:xfrm>
            <a:off x="249557" y="1408615"/>
            <a:ext cx="3636562" cy="5084260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21790F-CD39-47FB-80ED-9EBD430089D0}"/>
              </a:ext>
            </a:extLst>
          </p:cNvPr>
          <p:cNvSpPr/>
          <p:nvPr/>
        </p:nvSpPr>
        <p:spPr>
          <a:xfrm>
            <a:off x="380552" y="1033670"/>
            <a:ext cx="3374572" cy="749894"/>
          </a:xfrm>
          <a:prstGeom prst="roundRect">
            <a:avLst>
              <a:gd name="adj" fmla="val 50000"/>
            </a:avLst>
          </a:prstGeom>
          <a:solidFill>
            <a:srgbClr val="CE295E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Designing Polyelectrolyte Coatings: Coacervates, Assemblies, and Complex Materials, 1/26/2023</a:t>
            </a:r>
          </a:p>
        </p:txBody>
      </p:sp>
      <p:sp>
        <p:nvSpPr>
          <p:cNvPr id="50" name="TextBox 47">
            <a:extLst>
              <a:ext uri="{FF2B5EF4-FFF2-40B4-BE49-F238E27FC236}">
                <a16:creationId xmlns:a16="http://schemas.microsoft.com/office/drawing/2014/main" id="{93A7AF6A-22BC-4CD2-A354-D732C3FA233C}"/>
              </a:ext>
            </a:extLst>
          </p:cNvPr>
          <p:cNvSpPr txBox="1"/>
          <p:nvPr/>
        </p:nvSpPr>
        <p:spPr>
          <a:xfrm>
            <a:off x="450974" y="1827494"/>
            <a:ext cx="3374572" cy="86177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E964EA2-E75F-4ACF-84AC-8F703B06F6D6}"/>
              </a:ext>
            </a:extLst>
          </p:cNvPr>
          <p:cNvSpPr/>
          <p:nvPr/>
        </p:nvSpPr>
        <p:spPr>
          <a:xfrm>
            <a:off x="3977362" y="1319341"/>
            <a:ext cx="4237273" cy="5173534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5B1D1B62-74EE-4306-A194-676901404487}"/>
              </a:ext>
            </a:extLst>
          </p:cNvPr>
          <p:cNvSpPr/>
          <p:nvPr/>
        </p:nvSpPr>
        <p:spPr>
          <a:xfrm>
            <a:off x="4323805" y="1033670"/>
            <a:ext cx="3544386" cy="733392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Polymers at the Interface of Biology, 4/13/2023</a:t>
            </a:r>
            <a:endParaRPr lang="en-US" sz="16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  <p:sp>
        <p:nvSpPr>
          <p:cNvPr id="89" name="TextBox 47">
            <a:extLst>
              <a:ext uri="{FF2B5EF4-FFF2-40B4-BE49-F238E27FC236}">
                <a16:creationId xmlns:a16="http://schemas.microsoft.com/office/drawing/2014/main" id="{1DD221D1-F384-4A12-B3A1-9380E515AA4D}"/>
              </a:ext>
            </a:extLst>
          </p:cNvPr>
          <p:cNvSpPr txBox="1"/>
          <p:nvPr/>
        </p:nvSpPr>
        <p:spPr>
          <a:xfrm>
            <a:off x="4127198" y="1850306"/>
            <a:ext cx="4087437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5ACF3-E694-A431-6EAA-C5A4C956E26B}"/>
              </a:ext>
            </a:extLst>
          </p:cNvPr>
          <p:cNvSpPr txBox="1"/>
          <p:nvPr/>
        </p:nvSpPr>
        <p:spPr>
          <a:xfrm>
            <a:off x="4038598" y="1905506"/>
            <a:ext cx="41148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Ke Zhang</a:t>
            </a:r>
            <a:br>
              <a:rPr lang="en-US" sz="16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Professor</a:t>
            </a:r>
            <a:br>
              <a:rPr lang="en-US" sz="16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Department of Chemistry and Chemical Biology Northeastern University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Matthew Becker</a:t>
            </a:r>
            <a:endParaRPr lang="en-US" sz="1600" b="1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Hugo L. Blomquist Distinguished Professor</a:t>
            </a:r>
            <a:endParaRPr lang="en-US" sz="16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Department of Chemistry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Duke University</a:t>
            </a:r>
            <a:endParaRPr lang="en-US" sz="16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C. Adrian Figg </a:t>
            </a:r>
            <a:r>
              <a:rPr lang="en-US" sz="16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(Moderator)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Assistant Professor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Department of Chemistry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Virginia Tech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6A4A7-4FA4-9BA1-AE61-F12776D03FE7}"/>
              </a:ext>
            </a:extLst>
          </p:cNvPr>
          <p:cNvSpPr txBox="1"/>
          <p:nvPr/>
        </p:nvSpPr>
        <p:spPr>
          <a:xfrm>
            <a:off x="311263" y="1934808"/>
            <a:ext cx="3513151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</a:rPr>
              <a:t>Jaime Grunlan</a:t>
            </a:r>
            <a:br>
              <a:rPr lang="en-US" sz="1600" b="0" i="0" dirty="0">
                <a:solidFill>
                  <a:srgbClr val="333333"/>
                </a:solidFill>
                <a:effectLst/>
              </a:rPr>
            </a:br>
            <a:r>
              <a:rPr lang="en-US" sz="1600" dirty="0"/>
              <a:t>Leland T. Jordan ’29 Chair </a:t>
            </a:r>
            <a:r>
              <a:rPr lang="en-US" sz="1600" b="0" i="0" dirty="0">
                <a:effectLst/>
              </a:rPr>
              <a:t>Professor</a:t>
            </a:r>
          </a:p>
          <a:p>
            <a:pPr algn="l"/>
            <a:r>
              <a:rPr lang="en-US" sz="1600" b="0" i="0" dirty="0">
                <a:solidFill>
                  <a:srgbClr val="333333"/>
                </a:solidFill>
                <a:effectLst/>
              </a:rPr>
              <a:t>Department of Mechanical Engineering, Texas A&amp;M University</a:t>
            </a:r>
          </a:p>
          <a:p>
            <a:pPr algn="l">
              <a:spcBef>
                <a:spcPts val="600"/>
              </a:spcBef>
            </a:pPr>
            <a:r>
              <a:rPr lang="en-US" sz="1600" b="1" i="0" dirty="0">
                <a:solidFill>
                  <a:srgbClr val="333333"/>
                </a:solidFill>
                <a:effectLst/>
              </a:rPr>
              <a:t>Sarah Perry</a:t>
            </a:r>
            <a:br>
              <a:rPr lang="en-US" sz="1600" b="0" i="0" dirty="0">
                <a:solidFill>
                  <a:srgbClr val="333333"/>
                </a:solidFill>
                <a:effectLst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</a:rPr>
              <a:t>Associate Professor</a:t>
            </a:r>
          </a:p>
          <a:p>
            <a:pPr algn="l"/>
            <a:r>
              <a:rPr lang="en-US" sz="1600" b="0" i="0" dirty="0">
                <a:solidFill>
                  <a:srgbClr val="333333"/>
                </a:solidFill>
                <a:effectLst/>
              </a:rPr>
              <a:t>Department of Chemical Engineering, University of Massachusetts Amherst</a:t>
            </a:r>
          </a:p>
          <a:p>
            <a:pPr algn="l">
              <a:spcBef>
                <a:spcPts val="600"/>
              </a:spcBef>
            </a:pPr>
            <a:r>
              <a:rPr lang="en-US" sz="1600" b="1" i="0" dirty="0">
                <a:solidFill>
                  <a:srgbClr val="333333"/>
                </a:solidFill>
                <a:effectLst/>
              </a:rPr>
              <a:t>Rong Yang </a:t>
            </a:r>
            <a:r>
              <a:rPr lang="en-US" sz="1600" i="0" dirty="0">
                <a:solidFill>
                  <a:srgbClr val="333333"/>
                </a:solidFill>
                <a:effectLst/>
              </a:rPr>
              <a:t>(moderator)</a:t>
            </a:r>
            <a:br>
              <a:rPr lang="en-US" sz="1600" b="0" i="0" dirty="0">
                <a:solidFill>
                  <a:srgbClr val="333333"/>
                </a:solidFill>
                <a:effectLst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</a:rPr>
              <a:t>Assistant Professor</a:t>
            </a:r>
          </a:p>
          <a:p>
            <a:pPr algn="l"/>
            <a:r>
              <a:rPr lang="en-US" sz="1600" b="0" i="0" dirty="0">
                <a:solidFill>
                  <a:srgbClr val="333333"/>
                </a:solidFill>
                <a:effectLst/>
              </a:rPr>
              <a:t>Chemical and Biomolecular Engineering, Cornell University</a:t>
            </a:r>
          </a:p>
        </p:txBody>
      </p:sp>
      <p:pic>
        <p:nvPicPr>
          <p:cNvPr id="5" name="Picture 2" descr="A wastewater treatment plant with the chemical symbols P, C, and N.  ">
            <a:extLst>
              <a:ext uri="{FF2B5EF4-FFF2-40B4-BE49-F238E27FC236}">
                <a16:creationId xmlns:a16="http://schemas.microsoft.com/office/drawing/2014/main" id="{D29702FE-998F-8E72-C09B-0C2A6C979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1" y="5107724"/>
            <a:ext cx="2978075" cy="138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3321C76E-AC52-0421-B0E9-D24C841E0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8" y="5101009"/>
            <a:ext cx="4038600" cy="16747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66B3CF-A71C-B21B-DFEF-5EF853C318D4}"/>
              </a:ext>
            </a:extLst>
          </p:cNvPr>
          <p:cNvSpPr txBox="1"/>
          <p:nvPr/>
        </p:nvSpPr>
        <p:spPr>
          <a:xfrm>
            <a:off x="8837670" y="1080864"/>
            <a:ext cx="29916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Future Webinar TBD</a:t>
            </a:r>
          </a:p>
          <a:p>
            <a:pPr marR="0" lvl="0"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342900" marR="0" lvl="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11/16/2023, 2-3:30pm ET</a:t>
            </a:r>
          </a:p>
          <a:p>
            <a:pPr marL="342900" marR="0" lvl="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ACS webinars are 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charge to POLY Division</a:t>
            </a:r>
          </a:p>
          <a:p>
            <a:pPr marR="0" lvl="0"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66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46" y="-89409"/>
            <a:ext cx="10848754" cy="1325563"/>
          </a:xfrm>
        </p:spPr>
        <p:txBody>
          <a:bodyPr/>
          <a:lstStyle/>
          <a:p>
            <a:r>
              <a:rPr lang="en-US" dirty="0"/>
              <a:t>First POLY/ACS Webinar in 2023 was successful!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9A793-F356-45AC-A556-47A0CCFA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E32F74"/>
                </a:solidFill>
              </a:rPr>
              <a:t>POLY division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6A4A7-4FA4-9BA1-AE61-F12776D03FE7}"/>
              </a:ext>
            </a:extLst>
          </p:cNvPr>
          <p:cNvSpPr txBox="1"/>
          <p:nvPr/>
        </p:nvSpPr>
        <p:spPr>
          <a:xfrm>
            <a:off x="6343010" y="984880"/>
            <a:ext cx="350074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Speakers</a:t>
            </a:r>
          </a:p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</a:rPr>
              <a:t>Jaime Grunlan</a:t>
            </a:r>
            <a:br>
              <a:rPr lang="en-US" sz="1600" b="0" i="0" dirty="0">
                <a:solidFill>
                  <a:srgbClr val="333333"/>
                </a:solidFill>
                <a:effectLst/>
              </a:rPr>
            </a:br>
            <a:r>
              <a:rPr lang="en-US" sz="1600" dirty="0"/>
              <a:t>Leland T. Jordan ’29 Chair </a:t>
            </a:r>
            <a:r>
              <a:rPr lang="en-US" sz="1600" b="0" i="0" dirty="0">
                <a:effectLst/>
              </a:rPr>
              <a:t>Professor</a:t>
            </a:r>
          </a:p>
          <a:p>
            <a:pPr algn="l"/>
            <a:r>
              <a:rPr lang="en-US" sz="1600" b="0" i="0" dirty="0">
                <a:solidFill>
                  <a:srgbClr val="333333"/>
                </a:solidFill>
                <a:effectLst/>
              </a:rPr>
              <a:t>Department of Mechanical Engineering, Texas A&amp;M University</a:t>
            </a:r>
          </a:p>
          <a:p>
            <a:pPr algn="l">
              <a:spcBef>
                <a:spcPts val="600"/>
              </a:spcBef>
            </a:pPr>
            <a:r>
              <a:rPr lang="en-US" sz="1600" b="1" i="0" dirty="0">
                <a:solidFill>
                  <a:srgbClr val="333333"/>
                </a:solidFill>
                <a:effectLst/>
              </a:rPr>
              <a:t>Sarah Perry</a:t>
            </a:r>
            <a:br>
              <a:rPr lang="en-US" sz="1600" b="0" i="0" dirty="0">
                <a:solidFill>
                  <a:srgbClr val="333333"/>
                </a:solidFill>
                <a:effectLst/>
              </a:rPr>
            </a:br>
            <a:r>
              <a:rPr lang="en-US" sz="1600" b="0" i="0" dirty="0">
                <a:solidFill>
                  <a:srgbClr val="333333"/>
                </a:solidFill>
                <a:effectLst/>
              </a:rPr>
              <a:t>Associate Professor</a:t>
            </a:r>
          </a:p>
          <a:p>
            <a:pPr algn="l"/>
            <a:r>
              <a:rPr lang="en-US" sz="1600" b="0" i="0" dirty="0">
                <a:solidFill>
                  <a:srgbClr val="333333"/>
                </a:solidFill>
                <a:effectLst/>
              </a:rPr>
              <a:t>Department of Chemical Engineering, University of Massachusetts Amherst</a:t>
            </a:r>
          </a:p>
          <a:p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82C421-08AD-A7B4-1800-FF2577F33D5A}"/>
              </a:ext>
            </a:extLst>
          </p:cNvPr>
          <p:cNvSpPr txBox="1"/>
          <p:nvPr/>
        </p:nvSpPr>
        <p:spPr>
          <a:xfrm>
            <a:off x="9843753" y="984880"/>
            <a:ext cx="2348247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Moderator </a:t>
            </a:r>
          </a:p>
          <a:p>
            <a:pPr algn="l">
              <a:spcBef>
                <a:spcPts val="600"/>
              </a:spcBef>
            </a:pPr>
            <a:r>
              <a:rPr lang="en-US" sz="1600" b="1" i="0" dirty="0">
                <a:solidFill>
                  <a:srgbClr val="333333"/>
                </a:solidFill>
                <a:effectLst/>
              </a:rPr>
              <a:t>Rong Yang </a:t>
            </a:r>
          </a:p>
          <a:p>
            <a:pPr algn="l">
              <a:spcBef>
                <a:spcPts val="600"/>
              </a:spcBef>
            </a:pPr>
            <a:r>
              <a:rPr lang="en-US" sz="1600" b="0" i="0" dirty="0">
                <a:solidFill>
                  <a:srgbClr val="333333"/>
                </a:solidFill>
                <a:effectLst/>
              </a:rPr>
              <a:t>Assistant Professor</a:t>
            </a:r>
          </a:p>
          <a:p>
            <a:pPr algn="l"/>
            <a:r>
              <a:rPr lang="en-US" sz="1600" b="0" i="0" dirty="0">
                <a:solidFill>
                  <a:srgbClr val="333333"/>
                </a:solidFill>
                <a:effectLst/>
              </a:rPr>
              <a:t>Chemical and Biomolecular Engineering, Cornell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E6908-E35A-386C-BA44-CF4FBE364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2"/>
          <a:stretch/>
        </p:blipFill>
        <p:spPr>
          <a:xfrm>
            <a:off x="432908" y="1053771"/>
            <a:ext cx="5534983" cy="5484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E5E4A1-EE72-2E4D-BD63-77F72EDC5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699" y="3494871"/>
            <a:ext cx="4250911" cy="30438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DB99AB-A865-4CB6-C8BF-380C44ADBCE0}"/>
              </a:ext>
            </a:extLst>
          </p:cNvPr>
          <p:cNvSpPr txBox="1"/>
          <p:nvPr/>
        </p:nvSpPr>
        <p:spPr>
          <a:xfrm>
            <a:off x="10822610" y="3796252"/>
            <a:ext cx="1287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 Leads</a:t>
            </a:r>
          </a:p>
          <a:p>
            <a:pPr algn="ctr"/>
            <a:r>
              <a:rPr lang="en-US" sz="3600" dirty="0"/>
              <a:t>249</a:t>
            </a:r>
          </a:p>
        </p:txBody>
      </p:sp>
    </p:spTree>
    <p:extLst>
      <p:ext uri="{BB962C8B-B14F-4D97-AF65-F5344CB8AC3E}">
        <p14:creationId xmlns:p14="http://schemas.microsoft.com/office/powerpoint/2010/main" val="389322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B643-7A91-4DF8-A7B1-B57A95B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6" y="-89409"/>
            <a:ext cx="11942443" cy="1325563"/>
          </a:xfrm>
        </p:spPr>
        <p:txBody>
          <a:bodyPr/>
          <a:lstStyle/>
          <a:p>
            <a:r>
              <a:rPr lang="en-US" dirty="0"/>
              <a:t>New POLY Webinar Committee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9A793-F356-45AC-A556-47A0CCFA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E32F74"/>
                </a:solidFill>
              </a:rPr>
              <a:t>POLY division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6851-FE21-4646-98F0-F5FC65E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0806-BABF-4915-9689-3B9956D1C75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37F66E6-0F07-E138-D48B-4576F65607F2}"/>
              </a:ext>
            </a:extLst>
          </p:cNvPr>
          <p:cNvSpPr txBox="1">
            <a:spLocks/>
          </p:cNvSpPr>
          <p:nvPr/>
        </p:nvSpPr>
        <p:spPr>
          <a:xfrm>
            <a:off x="4275374" y="4591876"/>
            <a:ext cx="7078426" cy="146796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Tomonori Saito, Oak Ridge National Laboratory </a:t>
            </a:r>
            <a:r>
              <a:rPr lang="en-US" sz="2000" dirty="0">
                <a:hlinkClick r:id="rId3"/>
              </a:rPr>
              <a:t>saitot@ornl.gov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Brent Sumerlin, University of Florida </a:t>
            </a:r>
            <a:r>
              <a:rPr lang="en-US" sz="2000" dirty="0">
                <a:hlinkClick r:id="rId4"/>
              </a:rPr>
              <a:t>sumerlin@chem.ufl.edu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t-BR" sz="2000"/>
              <a:t>Rebecca Olson, </a:t>
            </a:r>
            <a:r>
              <a:rPr lang="pt-BR" sz="2000" dirty="0"/>
              <a:t>Goodyear </a:t>
            </a:r>
            <a:r>
              <a:rPr lang="pt-BR" sz="2000" dirty="0">
                <a:hlinkClick r:id="rId5"/>
              </a:rPr>
              <a:t>rebecca_olson@goodyear.com</a:t>
            </a:r>
            <a:endParaRPr lang="en-US" sz="2000" dirty="0"/>
          </a:p>
          <a:p>
            <a:pPr marL="0">
              <a:lnSpc>
                <a:spcPct val="100000"/>
              </a:lnSpc>
              <a:spcBef>
                <a:spcPts val="1200"/>
              </a:spcBef>
            </a:pPr>
            <a:endParaRPr lang="en-US" sz="2000" dirty="0"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8F024DB-40F4-AF1B-9B2E-3514CAA8B8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14" y="973267"/>
            <a:ext cx="2166509" cy="3137891"/>
          </a:xfrm>
          <a:prstGeom prst="rect">
            <a:avLst/>
          </a:prstGeom>
        </p:spPr>
      </p:pic>
      <p:pic>
        <p:nvPicPr>
          <p:cNvPr id="13" name="Picture 1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057ABD91-3E75-294D-2492-3FBDF15AC5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73" r="10154" b="18557"/>
          <a:stretch/>
        </p:blipFill>
        <p:spPr>
          <a:xfrm>
            <a:off x="6153505" y="959810"/>
            <a:ext cx="2743282" cy="31890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5AB6A4-4F98-5DCA-F4BE-751259316A70}"/>
              </a:ext>
            </a:extLst>
          </p:cNvPr>
          <p:cNvSpPr txBox="1"/>
          <p:nvPr/>
        </p:nvSpPr>
        <p:spPr>
          <a:xfrm>
            <a:off x="278378" y="4910357"/>
            <a:ext cx="35342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send your ideas and feedback to any of us:</a:t>
            </a:r>
          </a:p>
        </p:txBody>
      </p:sp>
      <p:pic>
        <p:nvPicPr>
          <p:cNvPr id="7" name="Picture 6" descr="A person with long hair smiling&#10;&#10;Description automatically generated with low confidence">
            <a:extLst>
              <a:ext uri="{FF2B5EF4-FFF2-40B4-BE49-F238E27FC236}">
                <a16:creationId xmlns:a16="http://schemas.microsoft.com/office/drawing/2014/main" id="{4E5BFC4F-EC73-160F-85E4-5367E855C3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86" y="946584"/>
            <a:ext cx="2553005" cy="3191256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87CEF1B-D3D4-04E1-1210-3CD60090A8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2" y="962993"/>
            <a:ext cx="2395051" cy="31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4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365</Words>
  <Application>Microsoft Office PowerPoint</Application>
  <PresentationFormat>Widescreen</PresentationFormat>
  <Paragraphs>88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UI Light</vt:lpstr>
      <vt:lpstr>Wingdings</vt:lpstr>
      <vt:lpstr>Office Theme</vt:lpstr>
      <vt:lpstr>POLY Webinars: Two in 2022</vt:lpstr>
      <vt:lpstr>POLY Webinars: Three Planned for 2023</vt:lpstr>
      <vt:lpstr>First POLY/ACS Webinar in 2023 was successful!</vt:lpstr>
      <vt:lpstr>New POLY Webinar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Stratton</dc:creator>
  <cp:lastModifiedBy>Saito, Tomonori</cp:lastModifiedBy>
  <cp:revision>27</cp:revision>
  <cp:lastPrinted>2021-08-17T22:44:41Z</cp:lastPrinted>
  <dcterms:created xsi:type="dcterms:W3CDTF">2021-08-17T18:54:06Z</dcterms:created>
  <dcterms:modified xsi:type="dcterms:W3CDTF">2023-03-23T00:17:36Z</dcterms:modified>
</cp:coreProperties>
</file>