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658" r:id="rId2"/>
    <p:sldId id="737" r:id="rId3"/>
    <p:sldId id="661" r:id="rId4"/>
    <p:sldId id="27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5164" autoAdjust="0"/>
  </p:normalViewPr>
  <p:slideViewPr>
    <p:cSldViewPr snapToGrid="0">
      <p:cViewPr varScale="1">
        <p:scale>
          <a:sx n="59" d="100"/>
          <a:sy n="59" d="100"/>
        </p:scale>
        <p:origin x="8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mra Colak Atan" userId="bd483f91-d1ca-4a2c-ae7e-dee171f12c97" providerId="ADAL" clId="{2497B3DB-04AE-4D35-B94B-64A924A60019}"/>
    <pc:docChg chg="delSld">
      <pc:chgData name="Semra Colak Atan" userId="bd483f91-d1ca-4a2c-ae7e-dee171f12c97" providerId="ADAL" clId="{2497B3DB-04AE-4D35-B94B-64A924A60019}" dt="2022-01-14T14:30:04.734" v="8" actId="47"/>
      <pc:docMkLst>
        <pc:docMk/>
      </pc:docMkLst>
      <pc:sldChg chg="del">
        <pc:chgData name="Semra Colak Atan" userId="bd483f91-d1ca-4a2c-ae7e-dee171f12c97" providerId="ADAL" clId="{2497B3DB-04AE-4D35-B94B-64A924A60019}" dt="2022-01-14T14:29:56.430" v="0" actId="47"/>
        <pc:sldMkLst>
          <pc:docMk/>
          <pc:sldMk cId="1731585108" sldId="256"/>
        </pc:sldMkLst>
      </pc:sldChg>
      <pc:sldChg chg="del">
        <pc:chgData name="Semra Colak Atan" userId="bd483f91-d1ca-4a2c-ae7e-dee171f12c97" providerId="ADAL" clId="{2497B3DB-04AE-4D35-B94B-64A924A60019}" dt="2022-01-14T14:29:58.566" v="4" actId="47"/>
        <pc:sldMkLst>
          <pc:docMk/>
          <pc:sldMk cId="3986819785" sldId="257"/>
        </pc:sldMkLst>
      </pc:sldChg>
      <pc:sldChg chg="del">
        <pc:chgData name="Semra Colak Atan" userId="bd483f91-d1ca-4a2c-ae7e-dee171f12c97" providerId="ADAL" clId="{2497B3DB-04AE-4D35-B94B-64A924A60019}" dt="2022-01-14T14:29:57.614" v="2" actId="47"/>
        <pc:sldMkLst>
          <pc:docMk/>
          <pc:sldMk cId="2488266482" sldId="266"/>
        </pc:sldMkLst>
      </pc:sldChg>
      <pc:sldChg chg="del">
        <pc:chgData name="Semra Colak Atan" userId="bd483f91-d1ca-4a2c-ae7e-dee171f12c97" providerId="ADAL" clId="{2497B3DB-04AE-4D35-B94B-64A924A60019}" dt="2022-01-14T14:29:58.121" v="3" actId="47"/>
        <pc:sldMkLst>
          <pc:docMk/>
          <pc:sldMk cId="2437910272" sldId="268"/>
        </pc:sldMkLst>
      </pc:sldChg>
      <pc:sldChg chg="del">
        <pc:chgData name="Semra Colak Atan" userId="bd483f91-d1ca-4a2c-ae7e-dee171f12c97" providerId="ADAL" clId="{2497B3DB-04AE-4D35-B94B-64A924A60019}" dt="2022-01-14T14:29:58.971" v="5" actId="47"/>
        <pc:sldMkLst>
          <pc:docMk/>
          <pc:sldMk cId="4281795103" sldId="269"/>
        </pc:sldMkLst>
      </pc:sldChg>
      <pc:sldChg chg="del">
        <pc:chgData name="Semra Colak Atan" userId="bd483f91-d1ca-4a2c-ae7e-dee171f12c97" providerId="ADAL" clId="{2497B3DB-04AE-4D35-B94B-64A924A60019}" dt="2022-01-14T14:29:57.027" v="1" actId="47"/>
        <pc:sldMkLst>
          <pc:docMk/>
          <pc:sldMk cId="914743115" sldId="270"/>
        </pc:sldMkLst>
      </pc:sldChg>
      <pc:sldChg chg="del">
        <pc:chgData name="Semra Colak Atan" userId="bd483f91-d1ca-4a2c-ae7e-dee171f12c97" providerId="ADAL" clId="{2497B3DB-04AE-4D35-B94B-64A924A60019}" dt="2022-01-14T14:29:59.428" v="6" actId="47"/>
        <pc:sldMkLst>
          <pc:docMk/>
          <pc:sldMk cId="182129807" sldId="660"/>
        </pc:sldMkLst>
      </pc:sldChg>
      <pc:sldChg chg="del">
        <pc:chgData name="Semra Colak Atan" userId="bd483f91-d1ca-4a2c-ae7e-dee171f12c97" providerId="ADAL" clId="{2497B3DB-04AE-4D35-B94B-64A924A60019}" dt="2022-01-14T14:30:04.734" v="8" actId="47"/>
        <pc:sldMkLst>
          <pc:docMk/>
          <pc:sldMk cId="3039751092" sldId="738"/>
        </pc:sldMkLst>
      </pc:sldChg>
      <pc:sldChg chg="del">
        <pc:chgData name="Semra Colak Atan" userId="bd483f91-d1ca-4a2c-ae7e-dee171f12c97" providerId="ADAL" clId="{2497B3DB-04AE-4D35-B94B-64A924A60019}" dt="2022-01-14T14:30:03.401" v="7" actId="47"/>
        <pc:sldMkLst>
          <pc:docMk/>
          <pc:sldMk cId="729779095" sldId="739"/>
        </pc:sldMkLst>
      </pc:sldChg>
    </pc:docChg>
  </pc:docChgLst>
  <pc:docChgLst>
    <pc:chgData name="Semra Colak Atan" userId="bd483f91-d1ca-4a2c-ae7e-dee171f12c97" providerId="ADAL" clId="{85F4D831-90CB-4614-BD9E-7876FD53055C}"/>
    <pc:docChg chg="modSld">
      <pc:chgData name="Semra Colak Atan" userId="bd483f91-d1ca-4a2c-ae7e-dee171f12c97" providerId="ADAL" clId="{85F4D831-90CB-4614-BD9E-7876FD53055C}" dt="2022-01-15T15:42:42.647" v="0" actId="20577"/>
      <pc:docMkLst>
        <pc:docMk/>
      </pc:docMkLst>
      <pc:sldChg chg="modSp mod">
        <pc:chgData name="Semra Colak Atan" userId="bd483f91-d1ca-4a2c-ae7e-dee171f12c97" providerId="ADAL" clId="{85F4D831-90CB-4614-BD9E-7876FD53055C}" dt="2022-01-15T15:42:42.647" v="0" actId="20577"/>
        <pc:sldMkLst>
          <pc:docMk/>
          <pc:sldMk cId="3683920502" sldId="661"/>
        </pc:sldMkLst>
        <pc:spChg chg="mod">
          <ac:chgData name="Semra Colak Atan" userId="bd483f91-d1ca-4a2c-ae7e-dee171f12c97" providerId="ADAL" clId="{85F4D831-90CB-4614-BD9E-7876FD53055C}" dt="2022-01-15T15:42:42.647" v="0" actId="20577"/>
          <ac:spMkLst>
            <pc:docMk/>
            <pc:sldMk cId="3683920502" sldId="661"/>
            <ac:spMk id="11" creationId="{BA0D459D-7603-4864-A51A-E49B028E08A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317546-1434-4A95-97BD-9726842D994B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AB6B61-B4EA-4010-9FA7-524CDF050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94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AB6B61-B4EA-4010-9FA7-524CDF0507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075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0B0C5-1988-4C03-BF6F-A05956DD08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48D245-7F28-4394-9E97-48AC304175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60E5DD-B1B5-4197-ACDE-C73074F51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F8ED-0D2A-4C94-AACA-A08B35DB0A4A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31B46-A650-40F5-94E8-37311ECB7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29EF3-4CBB-4808-A64C-BD7EDC0BD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3F5C-375D-484A-9CD3-331CA3905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0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1F333-C70C-4275-A831-1C0C159A8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33FD40-73E3-4051-AC4B-E1220DA7D7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958B8F-7BF8-4508-A3E9-1DF57B2BA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F8ED-0D2A-4C94-AACA-A08B35DB0A4A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0D19DA-E618-47EA-AA5F-42319FC1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D5E43-4C87-4555-A0C4-0DFEDD4FE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3F5C-375D-484A-9CD3-331CA3905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841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BC024A-EA85-44B8-9EEC-30C1948B0C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7AC2E4-1C47-4600-A483-753FCAB2CE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62BC6-45F3-42E9-B3B2-DC0C0FB5D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F8ED-0D2A-4C94-AACA-A08B35DB0A4A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47FFCF-C108-4B8D-BF71-C9E37F270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60DA6-D219-4F26-98C1-2857AA3DB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3F5C-375D-484A-9CD3-331CA3905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59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AB419-DC2B-4304-BA8D-F330FE640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F4B46-2992-4201-9B7E-3F1815634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F18194-5D11-4056-AADB-2FB99C147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F8ED-0D2A-4C94-AACA-A08B35DB0A4A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D96D3-4B98-4923-8E72-9368B6BAC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A622F-AB1F-4CA8-9D05-D0DF463C0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3F5C-375D-484A-9CD3-331CA3905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921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54E1B-D4B4-426F-8903-BBF8FFA19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885D00-2274-489A-9C3C-0DC261025F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A9638-B88D-47BD-96D5-3E517952A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F8ED-0D2A-4C94-AACA-A08B35DB0A4A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790E2-0FB1-4AA9-B934-C7D5D843F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0A080-665B-408E-9951-B8AF965A7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3F5C-375D-484A-9CD3-331CA3905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EF9E9-5187-4349-AB4F-A348EDC9B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E0839-B16E-4BC7-B3EB-0701373EF1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9DC3B8-BBBC-4D7C-AF52-487A657E70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DA08E4-B5E2-40B8-9A82-074C14921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F8ED-0D2A-4C94-AACA-A08B35DB0A4A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2C3C1E-841C-44D3-9B7C-CA7F43D26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D8EE4C-B45B-40B2-AF22-611AD170C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3F5C-375D-484A-9CD3-331CA3905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844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48AE3-3A5B-4C4D-89B2-5EA443C7F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45082-2AD2-4A3A-85CF-7D9F0953E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7B21D5-33B5-4697-A878-5C59D0FF8F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8EC177-01DE-48D3-81DD-92CEC47596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97A699-322C-4D02-8EC8-8A98559024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90DA43-8E54-4A44-81B3-278F4C4C9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F8ED-0D2A-4C94-AACA-A08B35DB0A4A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C6056C-5360-4031-BDC2-72C993649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26964C-0094-4BA5-9660-BC75ED51A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3F5C-375D-484A-9CD3-331CA3905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10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17F74-56A9-4FE4-8489-26D03DE9A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31967F-E354-489E-B798-BF1773375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F8ED-0D2A-4C94-AACA-A08B35DB0A4A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E1757D-1CFE-44B9-8120-9D2987113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A04BBA-D836-4D56-9799-D19D7A21F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3F5C-375D-484A-9CD3-331CA3905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20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7E73E8-8CE6-4BF7-B61A-C96F80B04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F8ED-0D2A-4C94-AACA-A08B35DB0A4A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5E1D93-8E73-4C8A-BFC2-C3B2F6DDF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A9B98A-C910-425D-B995-F27F7198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3F5C-375D-484A-9CD3-331CA3905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320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6C8C6-E9B2-4EBC-8371-2B49CD118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1B941-4F90-4C68-A38C-2376FB5A3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0637CD-E87F-42F2-9936-A470688DD8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D9859-38EA-4872-93AB-83730834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F8ED-0D2A-4C94-AACA-A08B35DB0A4A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4FCC6E-3C85-4322-802C-8980C1B67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7BA795-53E3-45D8-8693-E6638AF38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3F5C-375D-484A-9CD3-331CA3905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688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7CA0A-C1AC-4504-8078-CE4377EA2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883F68-A1CD-4CF9-95A0-C12122AC67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17497E-3596-4265-BAB6-B2B6EC7BAD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AD62A9-2227-44BF-B029-29C351223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F8ED-0D2A-4C94-AACA-A08B35DB0A4A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E2AEE3-8DA8-439D-AF6C-0B16A0C47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1F6FAA-2E1F-4682-ACCB-7561B276B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3F5C-375D-484A-9CD3-331CA3905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650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B9AD11-AD6A-4E86-B343-ED43E1572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14356A-2B33-4A34-AB85-5CCCAE2B96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C76AA-0B16-47A9-9AF5-08F994EECE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8F8ED-0D2A-4C94-AACA-A08B35DB0A4A}" type="datetimeFigureOut">
              <a:rPr lang="en-US" smtClean="0"/>
              <a:t>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684D1-25C9-4549-99D6-5C843E9AE8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89E74-271B-49B4-B150-931DF26672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73F5C-375D-484A-9CD3-331CA3905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735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AAB01-0C61-43E9-A9D1-1B93E0C13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62344"/>
            <a:ext cx="12192000" cy="1325563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We are loosing members, mostly from academic institutions! </a:t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696ED81-455B-49E0-9CFB-AAD10929C2E3}"/>
              </a:ext>
            </a:extLst>
          </p:cNvPr>
          <p:cNvSpPr txBox="1">
            <a:spLocks/>
          </p:cNvSpPr>
          <p:nvPr/>
        </p:nvSpPr>
        <p:spPr>
          <a:xfrm>
            <a:off x="844104" y="1"/>
            <a:ext cx="10515600" cy="729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Membership</a:t>
            </a:r>
          </a:p>
        </p:txBody>
      </p:sp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77B1F848-F536-423D-9E3E-E9AF75187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1369910-B58C-4F83-96FC-70DDA8A54340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720A6003-7785-42BB-839D-7DD1066CF79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62" b="29993"/>
          <a:stretch/>
        </p:blipFill>
        <p:spPr>
          <a:xfrm>
            <a:off x="10363403" y="6059492"/>
            <a:ext cx="1828597" cy="73474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9014F4E-A9B6-40FE-9440-637BF3704E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75" y="1214078"/>
            <a:ext cx="10515599" cy="5067101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F18FAD2-1BAF-4DB4-A329-55CD1A5CBEE7}"/>
              </a:ext>
            </a:extLst>
          </p:cNvPr>
          <p:cNvCxnSpPr>
            <a:cxnSpLocks/>
          </p:cNvCxnSpPr>
          <p:nvPr/>
        </p:nvCxnSpPr>
        <p:spPr>
          <a:xfrm>
            <a:off x="243840" y="6096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3A25046F-C93E-4405-AE96-7C15709CCD9F}"/>
              </a:ext>
            </a:extLst>
          </p:cNvPr>
          <p:cNvSpPr/>
          <p:nvPr/>
        </p:nvSpPr>
        <p:spPr>
          <a:xfrm>
            <a:off x="908443" y="2250249"/>
            <a:ext cx="3402300" cy="98280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2634396-1D11-47E6-9E2C-2F0457979098}"/>
              </a:ext>
            </a:extLst>
          </p:cNvPr>
          <p:cNvSpPr/>
          <p:nvPr/>
        </p:nvSpPr>
        <p:spPr>
          <a:xfrm>
            <a:off x="789675" y="4012152"/>
            <a:ext cx="3521068" cy="98280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358ABD3-8E2F-4CEF-893A-0A9D48C1C26F}"/>
              </a:ext>
            </a:extLst>
          </p:cNvPr>
          <p:cNvSpPr/>
          <p:nvPr/>
        </p:nvSpPr>
        <p:spPr>
          <a:xfrm>
            <a:off x="7749652" y="2272022"/>
            <a:ext cx="3555621" cy="115697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A2C8E1-4DC3-474B-9BBE-B07E01B6A88F}"/>
              </a:ext>
            </a:extLst>
          </p:cNvPr>
          <p:cNvSpPr/>
          <p:nvPr/>
        </p:nvSpPr>
        <p:spPr>
          <a:xfrm>
            <a:off x="7722080" y="4022591"/>
            <a:ext cx="3555621" cy="115697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736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70392-F905-4F9E-A5DD-36C514819FDE}"/>
              </a:ext>
            </a:extLst>
          </p:cNvPr>
          <p:cNvSpPr txBox="1">
            <a:spLocks/>
          </p:cNvSpPr>
          <p:nvPr/>
        </p:nvSpPr>
        <p:spPr>
          <a:xfrm>
            <a:off x="844104" y="1"/>
            <a:ext cx="10515600" cy="729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Membership, Publicity, and Communications </a:t>
            </a:r>
          </a:p>
        </p:txBody>
      </p:sp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BAFF2109-7BF7-4014-8C9A-33925CF78B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9775404-054B-4925-9EE5-995E354070F5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BD4DFFE-2EE7-4AD3-B9B7-D4D963828C18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603D93D7-BC88-43B7-ADAF-DDAE23B7104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862" b="29993"/>
          <a:stretch/>
        </p:blipFill>
        <p:spPr>
          <a:xfrm>
            <a:off x="10363403" y="6059492"/>
            <a:ext cx="1828597" cy="73474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CBD0AB3-418B-48A2-BC6F-013D705A0362}"/>
              </a:ext>
            </a:extLst>
          </p:cNvPr>
          <p:cNvSpPr txBox="1"/>
          <p:nvPr/>
        </p:nvSpPr>
        <p:spPr>
          <a:xfrm>
            <a:off x="243840" y="1010584"/>
            <a:ext cx="4762005" cy="54245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b="1" u="sng" dirty="0">
                <a:solidFill>
                  <a:srgbClr val="000099"/>
                </a:solidFill>
              </a:rPr>
              <a:t>Membership Committee: </a:t>
            </a:r>
          </a:p>
          <a:p>
            <a:r>
              <a:rPr lang="en-US" sz="1600" b="1" dirty="0"/>
              <a:t>Kat Knauer </a:t>
            </a:r>
            <a:r>
              <a:rPr lang="en-US" sz="1600" dirty="0"/>
              <a:t>– Member-at-Large</a:t>
            </a:r>
          </a:p>
          <a:p>
            <a:r>
              <a:rPr lang="en-US" dirty="0">
                <a:highlight>
                  <a:srgbClr val="FFFF00"/>
                </a:highlight>
              </a:rPr>
              <a:t>* </a:t>
            </a:r>
            <a:r>
              <a:rPr lang="en-US" sz="1600" b="1" dirty="0">
                <a:highlight>
                  <a:srgbClr val="FFFF00"/>
                </a:highlight>
              </a:rPr>
              <a:t>Chair: </a:t>
            </a:r>
            <a:r>
              <a:rPr lang="en-US" sz="1600" dirty="0">
                <a:highlight>
                  <a:srgbClr val="FFFF00"/>
                </a:highlight>
              </a:rPr>
              <a:t>Colleen Scott (Miss State Univ.) </a:t>
            </a:r>
          </a:p>
          <a:p>
            <a:r>
              <a:rPr lang="en-US" sz="1600" dirty="0"/>
              <a:t>Will Gutekunst (Georgia Tech) </a:t>
            </a:r>
          </a:p>
          <a:p>
            <a:r>
              <a:rPr lang="en-US" sz="1600" dirty="0"/>
              <a:t>Brian Long (UT Knoxville)</a:t>
            </a:r>
          </a:p>
          <a:p>
            <a:r>
              <a:rPr lang="en-US" sz="1600" dirty="0">
                <a:highlight>
                  <a:srgbClr val="FFFF00"/>
                </a:highlight>
              </a:rPr>
              <a:t>*</a:t>
            </a:r>
            <a:r>
              <a:rPr lang="en-US" sz="1600" b="1" dirty="0">
                <a:highlight>
                  <a:srgbClr val="FFFF00"/>
                </a:highlight>
              </a:rPr>
              <a:t> Co-Chair: </a:t>
            </a:r>
            <a:r>
              <a:rPr lang="en-US" sz="1600" dirty="0">
                <a:highlight>
                  <a:srgbClr val="FFFF00"/>
                </a:highlight>
              </a:rPr>
              <a:t>Mark </a:t>
            </a:r>
            <a:r>
              <a:rPr lang="en-US" sz="1600" dirty="0" err="1">
                <a:highlight>
                  <a:srgbClr val="FFFF00"/>
                </a:highlight>
              </a:rPr>
              <a:t>Grinstaff</a:t>
            </a:r>
            <a:r>
              <a:rPr lang="en-US" sz="1600" dirty="0">
                <a:highlight>
                  <a:srgbClr val="FFFF00"/>
                </a:highlight>
              </a:rPr>
              <a:t> (BU) or Melanie Chiu (Stony Brook U)</a:t>
            </a:r>
          </a:p>
          <a:p>
            <a:r>
              <a:rPr lang="en-US" sz="1600" dirty="0">
                <a:highlight>
                  <a:srgbClr val="FFFF00"/>
                </a:highlight>
              </a:rPr>
              <a:t>*</a:t>
            </a:r>
            <a:r>
              <a:rPr lang="en-US" sz="1600" b="1" dirty="0">
                <a:highlight>
                  <a:srgbClr val="FFFF00"/>
                </a:highlight>
              </a:rPr>
              <a:t> Co-Chair: </a:t>
            </a:r>
            <a:r>
              <a:rPr lang="en-US" sz="1600" dirty="0">
                <a:highlight>
                  <a:srgbClr val="FFFF00"/>
                </a:highlight>
              </a:rPr>
              <a:t>Erin B. Murphy (Industry)</a:t>
            </a:r>
          </a:p>
          <a:p>
            <a:endParaRPr lang="en-US" sz="1050" b="1" dirty="0"/>
          </a:p>
          <a:p>
            <a:r>
              <a:rPr lang="en-US" sz="1600" b="1" dirty="0"/>
              <a:t>Liz Bright (3M) </a:t>
            </a:r>
            <a:r>
              <a:rPr lang="en-US" sz="1600" dirty="0"/>
              <a:t>– POLY/PMSE Student Chapters</a:t>
            </a:r>
          </a:p>
          <a:p>
            <a:pPr lvl="3"/>
            <a:r>
              <a:rPr lang="en-US" sz="1600" dirty="0"/>
              <a:t> POLY Student Advisory Board</a:t>
            </a:r>
          </a:p>
          <a:p>
            <a:r>
              <a:rPr lang="en-US" sz="1600" b="1" dirty="0">
                <a:solidFill>
                  <a:srgbClr val="000099"/>
                </a:solidFill>
              </a:rPr>
              <a:t>Proposed Actions: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Committee will work together on developing strategy to retain members</a:t>
            </a:r>
            <a:endParaRPr lang="en-US" sz="1600" b="1" dirty="0">
              <a:solidFill>
                <a:srgbClr val="00009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highlight>
                  <a:srgbClr val="FFFF00"/>
                </a:highlight>
              </a:rPr>
              <a:t>Can we have a 2</a:t>
            </a:r>
            <a:r>
              <a:rPr lang="en-US" sz="1600" baseline="30000" dirty="0">
                <a:highlight>
                  <a:srgbClr val="FFFF00"/>
                </a:highlight>
              </a:rPr>
              <a:t>nd</a:t>
            </a:r>
            <a:r>
              <a:rPr lang="en-US" sz="1600" dirty="0">
                <a:highlight>
                  <a:srgbClr val="FFFF00"/>
                </a:highlight>
              </a:rPr>
              <a:t> Member-at-Large?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0099"/>
                </a:solidFill>
              </a:rPr>
              <a:t>Revamp Membership site: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Move membership on the main tab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Highlight top 5 benefits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Should we have a members only access?</a:t>
            </a:r>
          </a:p>
          <a:p>
            <a:pPr marL="1090613" lvl="3"/>
            <a:r>
              <a:rPr lang="en-US" sz="1600" dirty="0"/>
              <a:t>Job postings      Discussion blogs</a:t>
            </a:r>
          </a:p>
          <a:p>
            <a:pPr marL="1090613" lvl="3"/>
            <a:r>
              <a:rPr lang="en-US" sz="1600" dirty="0"/>
              <a:t>Recorded symposia links</a:t>
            </a:r>
          </a:p>
          <a:p>
            <a:pPr marL="1090613" lvl="3"/>
            <a:r>
              <a:rPr lang="en-US" sz="1600" dirty="0"/>
              <a:t>Graphical abstracts, </a:t>
            </a:r>
            <a:r>
              <a:rPr lang="en-US" sz="1600" b="1" dirty="0">
                <a:highlight>
                  <a:srgbClr val="00FFFF"/>
                </a:highlight>
              </a:rPr>
              <a:t>Other Ideas??</a:t>
            </a:r>
            <a:endParaRPr lang="en-US" b="1" dirty="0">
              <a:highlight>
                <a:srgbClr val="00FFFF"/>
              </a:highligh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F30A44-D2A9-4374-8D3A-C0F2171A15FB}"/>
              </a:ext>
            </a:extLst>
          </p:cNvPr>
          <p:cNvSpPr txBox="1"/>
          <p:nvPr/>
        </p:nvSpPr>
        <p:spPr>
          <a:xfrm>
            <a:off x="5144240" y="1010584"/>
            <a:ext cx="3733799" cy="47397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b="1" u="sng" dirty="0">
                <a:solidFill>
                  <a:srgbClr val="000099"/>
                </a:solidFill>
              </a:rPr>
              <a:t>Publicity:</a:t>
            </a:r>
          </a:p>
          <a:p>
            <a:r>
              <a:rPr lang="en-US" sz="1600" b="1" dirty="0"/>
              <a:t>Chair: </a:t>
            </a:r>
            <a:r>
              <a:rPr lang="en-US" sz="1600" dirty="0"/>
              <a:t>Emily Pentzer (TAMU)  </a:t>
            </a:r>
          </a:p>
          <a:p>
            <a:r>
              <a:rPr lang="en-US" sz="1600" b="1" dirty="0"/>
              <a:t>POLY Website: </a:t>
            </a:r>
            <a:r>
              <a:rPr lang="en-US" sz="1600" dirty="0"/>
              <a:t>Justin Kennemur (Florida State Univ.)</a:t>
            </a:r>
          </a:p>
          <a:p>
            <a:r>
              <a:rPr lang="en-US" sz="1600" dirty="0" err="1"/>
              <a:t>Prath</a:t>
            </a:r>
            <a:r>
              <a:rPr lang="en-US" sz="1600" dirty="0"/>
              <a:t> Kharkar (</a:t>
            </a:r>
            <a:r>
              <a:rPr lang="en-US" sz="1600" dirty="0" err="1"/>
              <a:t>Acelity</a:t>
            </a:r>
            <a:r>
              <a:rPr lang="en-US" sz="1600" dirty="0"/>
              <a:t>) </a:t>
            </a:r>
          </a:p>
          <a:p>
            <a:r>
              <a:rPr lang="en-US" sz="1600" dirty="0"/>
              <a:t>Spencer </a:t>
            </a:r>
            <a:r>
              <a:rPr lang="en-US" sz="1600" dirty="0" err="1"/>
              <a:t>Brucks</a:t>
            </a:r>
            <a:r>
              <a:rPr lang="en-US" sz="1600" dirty="0"/>
              <a:t> (MIT) </a:t>
            </a:r>
          </a:p>
          <a:p>
            <a:r>
              <a:rPr lang="en-US" sz="1600" dirty="0"/>
              <a:t>Jeff Ting (Univ. of Chicago)</a:t>
            </a:r>
          </a:p>
          <a:p>
            <a:endParaRPr lang="en-US" sz="1600" dirty="0"/>
          </a:p>
          <a:p>
            <a:r>
              <a:rPr lang="en-US" sz="1600" b="1" dirty="0">
                <a:solidFill>
                  <a:srgbClr val="000099"/>
                </a:solidFill>
              </a:rPr>
              <a:t>Proposed Actions: </a:t>
            </a:r>
          </a:p>
          <a:p>
            <a:r>
              <a:rPr lang="en-US" sz="1600" dirty="0"/>
              <a:t>Consistency in presentation format/template</a:t>
            </a:r>
          </a:p>
          <a:p>
            <a:pPr defTabSz="515938"/>
            <a:r>
              <a:rPr lang="en-US" sz="1600" dirty="0"/>
              <a:t>	Awards</a:t>
            </a:r>
          </a:p>
          <a:p>
            <a:pPr defTabSz="515938"/>
            <a:r>
              <a:rPr lang="en-US" sz="1600" dirty="0"/>
              <a:t>	Symposia</a:t>
            </a:r>
          </a:p>
          <a:p>
            <a:pPr defTabSz="515938"/>
            <a:r>
              <a:rPr lang="en-US" sz="1600" dirty="0"/>
              <a:t>	Member Recognition, etc.. </a:t>
            </a:r>
          </a:p>
          <a:p>
            <a:r>
              <a:rPr lang="en-US" sz="1600" dirty="0"/>
              <a:t>Work closely with Communications</a:t>
            </a:r>
          </a:p>
          <a:p>
            <a:r>
              <a:rPr lang="en-US" sz="1600" dirty="0"/>
              <a:t>Publicize membership benefits</a:t>
            </a:r>
          </a:p>
          <a:p>
            <a:pPr>
              <a:tabLst>
                <a:tab pos="574675" algn="l"/>
              </a:tabLst>
            </a:pPr>
            <a:r>
              <a:rPr lang="en-US" sz="1600" dirty="0"/>
              <a:t>	General</a:t>
            </a:r>
          </a:p>
          <a:p>
            <a:pPr>
              <a:tabLst>
                <a:tab pos="574675" algn="l"/>
              </a:tabLst>
            </a:pPr>
            <a:r>
              <a:rPr lang="en-US" sz="1600" dirty="0"/>
              <a:t>	POLY affiliate only option</a:t>
            </a:r>
          </a:p>
          <a:p>
            <a:pPr>
              <a:tabLst>
                <a:tab pos="574675" algn="l"/>
              </a:tabLst>
            </a:pPr>
            <a:r>
              <a:rPr lang="en-US" sz="1600" dirty="0"/>
              <a:t>MACRO</a:t>
            </a:r>
          </a:p>
          <a:p>
            <a:pPr>
              <a:tabLst>
                <a:tab pos="574675" algn="l"/>
              </a:tabLst>
            </a:pPr>
            <a:r>
              <a:rPr lang="en-US" sz="1600" dirty="0"/>
              <a:t>Membership Drive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0D76C5-1933-4DC2-AAA6-262DE80F821E}"/>
              </a:ext>
            </a:extLst>
          </p:cNvPr>
          <p:cNvSpPr txBox="1"/>
          <p:nvPr/>
        </p:nvSpPr>
        <p:spPr>
          <a:xfrm>
            <a:off x="8878039" y="1010584"/>
            <a:ext cx="3175566" cy="30162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b="1" u="sng" dirty="0">
                <a:solidFill>
                  <a:srgbClr val="000099"/>
                </a:solidFill>
              </a:rPr>
              <a:t>Communications:</a:t>
            </a:r>
          </a:p>
          <a:p>
            <a:r>
              <a:rPr lang="en-US" sz="1600" b="1" dirty="0"/>
              <a:t>*Chair: </a:t>
            </a:r>
            <a:r>
              <a:rPr lang="en-US" sz="1600" dirty="0"/>
              <a:t>Helen Tran (Univ of Toronto</a:t>
            </a:r>
          </a:p>
          <a:p>
            <a:r>
              <a:rPr lang="en-US" sz="1600" dirty="0"/>
              <a:t>Other suggestions? </a:t>
            </a:r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b="1" dirty="0">
                <a:solidFill>
                  <a:srgbClr val="000099"/>
                </a:solidFill>
              </a:rPr>
              <a:t>Proposed Actions: </a:t>
            </a:r>
          </a:p>
          <a:p>
            <a:r>
              <a:rPr lang="en-US" sz="1600" dirty="0"/>
              <a:t>Drive social media presence</a:t>
            </a:r>
          </a:p>
          <a:p>
            <a:pPr lvl="1"/>
            <a:r>
              <a:rPr lang="en-US" sz="1600" dirty="0"/>
              <a:t>POLY highlights</a:t>
            </a:r>
          </a:p>
          <a:p>
            <a:pPr lvl="1"/>
            <a:r>
              <a:rPr lang="en-US" sz="1600" dirty="0"/>
              <a:t>ACS content</a:t>
            </a:r>
          </a:p>
          <a:p>
            <a:pPr lvl="1"/>
            <a:r>
              <a:rPr lang="en-US" sz="1600" dirty="0"/>
              <a:t>Membership benefits</a:t>
            </a:r>
          </a:p>
          <a:p>
            <a:pPr lvl="1"/>
            <a:r>
              <a:rPr lang="en-US" sz="1600" dirty="0"/>
              <a:t>Volunteer opportunities</a:t>
            </a:r>
          </a:p>
          <a:p>
            <a:pPr lvl="1" defTabSz="457200"/>
            <a:r>
              <a:rPr lang="en-US" sz="1600" dirty="0"/>
              <a:t>	Volunteer sign-up sheet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E544503-5F13-4FD0-B7B0-C875D2EC1F8E}"/>
              </a:ext>
            </a:extLst>
          </p:cNvPr>
          <p:cNvSpPr txBox="1">
            <a:spLocks/>
          </p:cNvSpPr>
          <p:nvPr/>
        </p:nvSpPr>
        <p:spPr>
          <a:xfrm>
            <a:off x="0" y="580962"/>
            <a:ext cx="12191999" cy="13255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/>
              <a:t>What can we do to address the issue? Ideas, suggestions?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35BF136-2256-4801-9A07-FD10E1CA2B9C}"/>
              </a:ext>
            </a:extLst>
          </p:cNvPr>
          <p:cNvCxnSpPr>
            <a:cxnSpLocks/>
          </p:cNvCxnSpPr>
          <p:nvPr/>
        </p:nvCxnSpPr>
        <p:spPr>
          <a:xfrm>
            <a:off x="243840" y="6096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7028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65B543A2-15EA-4387-B748-00C78ADCB0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951EF6E-633F-457C-BE6B-843613745697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C2C36A0-E9C9-413E-953C-C1EE5FAE600E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197105DB-E0D8-4DD1-96B9-5144B549A8B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62" b="29993"/>
          <a:stretch/>
        </p:blipFill>
        <p:spPr>
          <a:xfrm>
            <a:off x="10363403" y="6059492"/>
            <a:ext cx="1828597" cy="73474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DFA60944-4E62-4B00-BD93-4F5AFFE2604F}"/>
              </a:ext>
            </a:extLst>
          </p:cNvPr>
          <p:cNvSpPr txBox="1">
            <a:spLocks/>
          </p:cNvSpPr>
          <p:nvPr/>
        </p:nvSpPr>
        <p:spPr>
          <a:xfrm>
            <a:off x="844104" y="1"/>
            <a:ext cx="10515600" cy="729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POLY IPG Summary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0D459D-7603-4864-A51A-E49B028E08AA}"/>
              </a:ext>
            </a:extLst>
          </p:cNvPr>
          <p:cNvSpPr txBox="1"/>
          <p:nvPr/>
        </p:nvSpPr>
        <p:spPr>
          <a:xfrm>
            <a:off x="524350" y="2659140"/>
            <a:ext cx="10320459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0" dirty="0">
                <a:solidFill>
                  <a:srgbClr val="000099"/>
                </a:solidFill>
                <a:effectLst/>
              </a:rPr>
              <a:t>Current POLY IPG Grants</a:t>
            </a:r>
          </a:p>
          <a:p>
            <a:r>
              <a:rPr lang="en-US" sz="2000" b="1" i="0" dirty="0">
                <a:solidFill>
                  <a:srgbClr val="000099"/>
                </a:solidFill>
                <a:effectLst/>
              </a:rPr>
              <a:t>Division IPGs: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Spring 2020: </a:t>
            </a:r>
            <a:r>
              <a:rPr lang="en-US" i="0" dirty="0">
                <a:effectLst/>
              </a:rPr>
              <a:t>POLY Three Minute Pitch Competition </a:t>
            </a:r>
          </a:p>
          <a:p>
            <a:pPr lvl="1"/>
            <a:r>
              <a:rPr lang="en-US" b="0" i="0" u="none" strike="noStrike" dirty="0">
                <a:effectLst/>
                <a:highlight>
                  <a:srgbClr val="FFFF00"/>
                </a:highlight>
              </a:rPr>
              <a:t>New Ideas? (Application Deadline February 15, 2022)</a:t>
            </a:r>
          </a:p>
          <a:p>
            <a:endParaRPr lang="en-US" sz="1800" b="1" i="0" dirty="0">
              <a:solidFill>
                <a:srgbClr val="000099"/>
              </a:solidFill>
              <a:effectLst/>
            </a:endParaRPr>
          </a:p>
          <a:p>
            <a:r>
              <a:rPr lang="en-US" sz="1800" b="1" i="0" dirty="0">
                <a:solidFill>
                  <a:srgbClr val="000099"/>
                </a:solidFill>
                <a:effectLst/>
              </a:rPr>
              <a:t>Convergent Research Community IPG: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b="1" dirty="0">
                <a:ea typeface="Yu Mincho" panose="02020400000000000000" pitchFamily="18" charset="-128"/>
              </a:rPr>
              <a:t>Sustainable Polymers: A Multidisciplinary Challenge ($30K)</a:t>
            </a:r>
            <a:endParaRPr lang="en-US" sz="1800" dirty="0">
              <a:ea typeface="Yu Mincho" panose="02020400000000000000" pitchFamily="18" charset="-128"/>
            </a:endParaRPr>
          </a:p>
          <a:p>
            <a:pPr lvl="1"/>
            <a:endParaRPr lang="en-US" b="1" dirty="0">
              <a:solidFill>
                <a:srgbClr val="000099"/>
              </a:solidFill>
            </a:endParaRPr>
          </a:p>
          <a:p>
            <a:r>
              <a:rPr lang="en-US" sz="1800" b="1" i="0" dirty="0">
                <a:solidFill>
                  <a:srgbClr val="000099"/>
                </a:solidFill>
                <a:effectLst/>
              </a:rPr>
              <a:t>Strategic Planning IPG: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b="1" dirty="0"/>
              <a:t>POLY eligible for 2023 – Semra Colak Atan will apply in 2022, Allan Guymon will lead in 2023</a:t>
            </a:r>
            <a:endParaRPr lang="en-US" b="1" i="0" dirty="0">
              <a:solidFill>
                <a:srgbClr val="333333"/>
              </a:solidFill>
              <a:effectLst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2AB037-1372-42F4-9DB9-E2B6AD898A92}"/>
              </a:ext>
            </a:extLst>
          </p:cNvPr>
          <p:cNvSpPr txBox="1"/>
          <p:nvPr/>
        </p:nvSpPr>
        <p:spPr>
          <a:xfrm>
            <a:off x="524350" y="658592"/>
            <a:ext cx="11372019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i="0" dirty="0">
                <a:solidFill>
                  <a:srgbClr val="000099"/>
                </a:solidFill>
                <a:effectLst/>
              </a:rPr>
              <a:t>ACS IPG Grants</a:t>
            </a:r>
          </a:p>
          <a:p>
            <a:pPr marL="228600" indent="-22860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33333"/>
                </a:solidFill>
                <a:effectLst/>
              </a:rPr>
              <a:t>New and unique opportunities to the applying Division</a:t>
            </a:r>
          </a:p>
          <a:p>
            <a:pPr marL="228600" indent="-22860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33333"/>
                </a:solidFill>
                <a:effectLst/>
              </a:rPr>
              <a:t>Projects designed to recruit new and retain existing Division members</a:t>
            </a:r>
          </a:p>
          <a:p>
            <a:pPr marL="228600" indent="-22860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33333"/>
                </a:solidFill>
                <a:effectLst/>
              </a:rPr>
              <a:t>Collaborative projects between Divisions and/or Local Sections (see Local Section IPG)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33333"/>
                </a:solidFill>
                <a:effectLst/>
              </a:rPr>
              <a:t>Strategic Planning Projects (1 every 5 years) - Maximum funding for Strategic Planning projects is $7,500.</a:t>
            </a:r>
          </a:p>
          <a:p>
            <a:pPr marL="228600" indent="-22860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33333"/>
                </a:solidFill>
                <a:effectLst/>
              </a:rPr>
              <a:t>Maximum funding for Innovative Project Grants is $25,000 for the calendar year.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EA36D39-FFC3-4B8B-8553-07E3B67C2E77}"/>
              </a:ext>
            </a:extLst>
          </p:cNvPr>
          <p:cNvCxnSpPr>
            <a:cxnSpLocks/>
          </p:cNvCxnSpPr>
          <p:nvPr/>
        </p:nvCxnSpPr>
        <p:spPr>
          <a:xfrm>
            <a:off x="243840" y="620486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3920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2FCD6430-4614-471F-B9D6-04E7133CEB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5600401"/>
            <a:ext cx="809584" cy="11725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49E714E-11BD-45EF-8E23-683FA3E077AE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A0992FE-B8B3-4350-93A9-3B2FC980B176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06666380-452E-4EC2-A9B6-198C41EBDA2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62" b="29993"/>
          <a:stretch/>
        </p:blipFill>
        <p:spPr>
          <a:xfrm>
            <a:off x="10363403" y="6059492"/>
            <a:ext cx="1828597" cy="734747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568507E-6B6B-4743-A2F2-640C98F5281F}"/>
              </a:ext>
            </a:extLst>
          </p:cNvPr>
          <p:cNvSpPr txBox="1">
            <a:spLocks/>
          </p:cNvSpPr>
          <p:nvPr/>
        </p:nvSpPr>
        <p:spPr>
          <a:xfrm>
            <a:off x="844104" y="1"/>
            <a:ext cx="10515600" cy="729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POLY IPG Summary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3BB04AC-0599-4B46-9DE3-395F2D1A36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9231" y="517404"/>
            <a:ext cx="10031098" cy="5909461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0A2909-5429-4D60-B18C-3479EC2EC74E}"/>
              </a:ext>
            </a:extLst>
          </p:cNvPr>
          <p:cNvCxnSpPr>
            <a:cxnSpLocks/>
          </p:cNvCxnSpPr>
          <p:nvPr/>
        </p:nvCxnSpPr>
        <p:spPr>
          <a:xfrm>
            <a:off x="243840" y="6096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6461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1634</TotalTime>
  <Words>425</Words>
  <Application>Microsoft Office PowerPoint</Application>
  <PresentationFormat>Widescreen</PresentationFormat>
  <Paragraphs>76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72 Black</vt:lpstr>
      <vt:lpstr>Arial</vt:lpstr>
      <vt:lpstr>Calibri</vt:lpstr>
      <vt:lpstr>Calibri Light</vt:lpstr>
      <vt:lpstr>Office Theme</vt:lpstr>
      <vt:lpstr>We are loosing members, mostly from academic institutions!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Lesia</dc:creator>
  <cp:lastModifiedBy>Semra Colak Atan</cp:lastModifiedBy>
  <cp:revision>20</cp:revision>
  <dcterms:created xsi:type="dcterms:W3CDTF">2022-01-10T16:22:09Z</dcterms:created>
  <dcterms:modified xsi:type="dcterms:W3CDTF">2022-01-15T15:42:49Z</dcterms:modified>
</cp:coreProperties>
</file>