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slideLayouts/slideLayout8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0" r:id="rId1"/>
    <p:sldMasterId id="2147483652" r:id="rId2"/>
    <p:sldMasterId id="2147483657" r:id="rId3"/>
  </p:sldMasterIdLst>
  <p:sldIdLst>
    <p:sldId id="257" r:id="rId4"/>
    <p:sldId id="277" r:id="rId5"/>
    <p:sldId id="276" r:id="rId6"/>
    <p:sldId id="278" r:id="rId7"/>
    <p:sldId id="274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47" d="100"/>
          <a:sy n="47" d="100"/>
        </p:scale>
        <p:origin x="806" y="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theme" Target="theme/theme1.xml"/><Relationship Id="rId5" Type="http://schemas.openxmlformats.org/officeDocument/2006/relationships/slide" Target="slides/slide2.xml"/><Relationship Id="rId10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7">
            <a:extLst>
              <a:ext uri="{FF2B5EF4-FFF2-40B4-BE49-F238E27FC236}">
                <a16:creationId xmlns:a16="http://schemas.microsoft.com/office/drawing/2014/main" id="{F1B5FF5F-703A-A717-5766-9451FA4DF73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654753" y="2188256"/>
            <a:ext cx="6473371" cy="8699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4" name="Text Placeholder 7">
            <a:extLst>
              <a:ext uri="{FF2B5EF4-FFF2-40B4-BE49-F238E27FC236}">
                <a16:creationId xmlns:a16="http://schemas.microsoft.com/office/drawing/2014/main" id="{50D169E4-C1FE-541D-62CE-04A3669A098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654753" y="3098800"/>
            <a:ext cx="6473371" cy="64180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2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5" name="Text Placeholder 7">
            <a:extLst>
              <a:ext uri="{FF2B5EF4-FFF2-40B4-BE49-F238E27FC236}">
                <a16:creationId xmlns:a16="http://schemas.microsoft.com/office/drawing/2014/main" id="{A5E771C5-F58D-3F0A-0382-FE89B444D24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654753" y="3781198"/>
            <a:ext cx="6473371" cy="64180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2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Paper ID</a:t>
            </a:r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AC3CA60E-705E-A50A-2020-FDE8B813F3B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654753" y="4463596"/>
            <a:ext cx="6473371" cy="64180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2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Email </a:t>
            </a:r>
          </a:p>
        </p:txBody>
      </p:sp>
    </p:spTree>
    <p:extLst>
      <p:ext uri="{BB962C8B-B14F-4D97-AF65-F5344CB8AC3E}">
        <p14:creationId xmlns:p14="http://schemas.microsoft.com/office/powerpoint/2010/main" val="8495348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11">
            <a:extLst>
              <a:ext uri="{FF2B5EF4-FFF2-40B4-BE49-F238E27FC236}">
                <a16:creationId xmlns:a16="http://schemas.microsoft.com/office/drawing/2014/main" id="{F7D41120-6B90-EC51-048A-4F425CAEBEA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74688" y="544514"/>
            <a:ext cx="10625137" cy="7037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8" name="Text Placeholder 11">
            <a:extLst>
              <a:ext uri="{FF2B5EF4-FFF2-40B4-BE49-F238E27FC236}">
                <a16:creationId xmlns:a16="http://schemas.microsoft.com/office/drawing/2014/main" id="{CFBD6B53-89B2-D3AE-6159-CA0AA0F18C5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74688" y="1367972"/>
            <a:ext cx="10625137" cy="412205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Insert text</a:t>
            </a:r>
          </a:p>
        </p:txBody>
      </p:sp>
    </p:spTree>
    <p:extLst>
      <p:ext uri="{BB962C8B-B14F-4D97-AF65-F5344CB8AC3E}">
        <p14:creationId xmlns:p14="http://schemas.microsoft.com/office/powerpoint/2010/main" val="4381824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11">
            <a:extLst>
              <a:ext uri="{FF2B5EF4-FFF2-40B4-BE49-F238E27FC236}">
                <a16:creationId xmlns:a16="http://schemas.microsoft.com/office/drawing/2014/main" id="{09AE319A-63EE-8E0B-16C8-1A07B8BE84B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74688" y="544514"/>
            <a:ext cx="10625137" cy="7037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8" name="Text Placeholder 11">
            <a:extLst>
              <a:ext uri="{FF2B5EF4-FFF2-40B4-BE49-F238E27FC236}">
                <a16:creationId xmlns:a16="http://schemas.microsoft.com/office/drawing/2014/main" id="{A323B77E-0005-4F4D-9AD4-0F63A535990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74688" y="1367973"/>
            <a:ext cx="5203825" cy="412205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Insert text</a:t>
            </a:r>
          </a:p>
        </p:txBody>
      </p:sp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ADD4701A-388E-8404-6E40-7F2A5F9B088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96000" y="1367972"/>
            <a:ext cx="5203825" cy="412205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Insert text</a:t>
            </a:r>
          </a:p>
        </p:txBody>
      </p:sp>
    </p:spTree>
    <p:extLst>
      <p:ext uri="{BB962C8B-B14F-4D97-AF65-F5344CB8AC3E}">
        <p14:creationId xmlns:p14="http://schemas.microsoft.com/office/powerpoint/2010/main" val="29318819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11">
            <a:extLst>
              <a:ext uri="{FF2B5EF4-FFF2-40B4-BE49-F238E27FC236}">
                <a16:creationId xmlns:a16="http://schemas.microsoft.com/office/drawing/2014/main" id="{675A55F0-B8BD-DB4E-E710-65CB11F2EC2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74688" y="544514"/>
            <a:ext cx="10625137" cy="7037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8" name="Text Placeholder 11">
            <a:extLst>
              <a:ext uri="{FF2B5EF4-FFF2-40B4-BE49-F238E27FC236}">
                <a16:creationId xmlns:a16="http://schemas.microsoft.com/office/drawing/2014/main" id="{26A12552-0969-E920-B095-C8AEDDD7935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371771" y="1367631"/>
            <a:ext cx="4928054" cy="412205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Insert text</a:t>
            </a:r>
          </a:p>
        </p:txBody>
      </p:sp>
      <p:sp>
        <p:nvSpPr>
          <p:cNvPr id="9" name="Picture Placeholder 5">
            <a:extLst>
              <a:ext uri="{FF2B5EF4-FFF2-40B4-BE49-F238E27FC236}">
                <a16:creationId xmlns:a16="http://schemas.microsoft.com/office/drawing/2014/main" id="{0489CFAD-5CC6-6DF2-7CD8-1857378155F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74688" y="1367631"/>
            <a:ext cx="5479368" cy="41227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</p:spTree>
    <p:extLst>
      <p:ext uri="{BB962C8B-B14F-4D97-AF65-F5344CB8AC3E}">
        <p14:creationId xmlns:p14="http://schemas.microsoft.com/office/powerpoint/2010/main" val="42682471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11">
            <a:extLst>
              <a:ext uri="{FF2B5EF4-FFF2-40B4-BE49-F238E27FC236}">
                <a16:creationId xmlns:a16="http://schemas.microsoft.com/office/drawing/2014/main" id="{675A55F0-B8BD-DB4E-E710-65CB11F2EC2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74688" y="544514"/>
            <a:ext cx="10625137" cy="7037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9" name="Picture Placeholder 5">
            <a:extLst>
              <a:ext uri="{FF2B5EF4-FFF2-40B4-BE49-F238E27FC236}">
                <a16:creationId xmlns:a16="http://schemas.microsoft.com/office/drawing/2014/main" id="{0489CFAD-5CC6-6DF2-7CD8-1857378155F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74688" y="1367631"/>
            <a:ext cx="10625136" cy="41227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</p:spTree>
    <p:extLst>
      <p:ext uri="{BB962C8B-B14F-4D97-AF65-F5344CB8AC3E}">
        <p14:creationId xmlns:p14="http://schemas.microsoft.com/office/powerpoint/2010/main" val="16624190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CF2BCAB2-87E2-4C65-8875-6FDDC96854C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74688" y="544514"/>
            <a:ext cx="10625137" cy="7037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E3654919-311D-422D-BE90-E4E396AACD4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74688" y="1367972"/>
            <a:ext cx="10625137" cy="412205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Insert text</a:t>
            </a:r>
          </a:p>
        </p:txBody>
      </p:sp>
    </p:spTree>
    <p:extLst>
      <p:ext uri="{BB962C8B-B14F-4D97-AF65-F5344CB8AC3E}">
        <p14:creationId xmlns:p14="http://schemas.microsoft.com/office/powerpoint/2010/main" val="24196109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1">
            <a:extLst>
              <a:ext uri="{FF2B5EF4-FFF2-40B4-BE49-F238E27FC236}">
                <a16:creationId xmlns:a16="http://schemas.microsoft.com/office/drawing/2014/main" id="{99C1C384-41F2-427E-94C8-AC3FD5B9569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74688" y="544514"/>
            <a:ext cx="10625137" cy="7037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3C67AB21-2F20-42D0-908A-29E1AEEA275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74688" y="1367973"/>
            <a:ext cx="5203825" cy="412205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Insert text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D3470E48-E87B-4C8F-906E-0067B902B64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96000" y="1367972"/>
            <a:ext cx="5203825" cy="412205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Insert text</a:t>
            </a:r>
          </a:p>
        </p:txBody>
      </p:sp>
    </p:spTree>
    <p:extLst>
      <p:ext uri="{BB962C8B-B14F-4D97-AF65-F5344CB8AC3E}">
        <p14:creationId xmlns:p14="http://schemas.microsoft.com/office/powerpoint/2010/main" val="18878497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436895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g"/><Relationship Id="rId3" Type="http://schemas.openxmlformats.org/officeDocument/2006/relationships/slideLayout" Target="../slideLayouts/slideLayout4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5" Type="http://schemas.openxmlformats.org/officeDocument/2006/relationships/slideLayout" Target="../slideLayouts/slideLayout6.xml"/><Relationship Id="rId4" Type="http://schemas.openxmlformats.org/officeDocument/2006/relationships/slideLayout" Target="../slideLayouts/slideLayout5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477311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41322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54" r:id="rId2"/>
    <p:sldLayoutId id="2147483655" r:id="rId3"/>
    <p:sldLayoutId id="2147483656" r:id="rId4"/>
    <p:sldLayoutId id="2147483659" r:id="rId5"/>
    <p:sldLayoutId id="2147483660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149659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hyperlink" Target="mailto:robert.h.lambeth2.civ@army.mil" TargetMode="External"/><Relationship Id="rId7" Type="http://schemas.openxmlformats.org/officeDocument/2006/relationships/image" Target="../media/image11.jpeg"/><Relationship Id="rId2" Type="http://schemas.openxmlformats.org/officeDocument/2006/relationships/hyperlink" Target="mailto:saitot@ornl.gov" TargetMode="Externa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.jpeg"/><Relationship Id="rId5" Type="http://schemas.openxmlformats.org/officeDocument/2006/relationships/hyperlink" Target="mailto:RAShort@PPG.com" TargetMode="External"/><Relationship Id="rId10" Type="http://schemas.openxmlformats.org/officeDocument/2006/relationships/image" Target="../media/image14.jpeg"/><Relationship Id="rId4" Type="http://schemas.openxmlformats.org/officeDocument/2006/relationships/hyperlink" Target="mailto:sumerlin@chem.ufl.edu" TargetMode="External"/><Relationship Id="rId9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E6CB6FD-4917-06F4-C1B0-9D494F9EBC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54753" y="2188256"/>
            <a:ext cx="6473371" cy="869950"/>
          </a:xfrm>
        </p:spPr>
        <p:txBody>
          <a:bodyPr/>
          <a:lstStyle/>
          <a:p>
            <a:r>
              <a:rPr lang="en-US" dirty="0"/>
              <a:t>POLY Webinar Update</a:t>
            </a:r>
          </a:p>
          <a:p>
            <a:endParaRPr lang="en-US" dirty="0"/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B8AF9CE0-93F9-4213-D161-54DA370C96EB}"/>
              </a:ext>
            </a:extLst>
          </p:cNvPr>
          <p:cNvSpPr txBox="1">
            <a:spLocks/>
          </p:cNvSpPr>
          <p:nvPr/>
        </p:nvSpPr>
        <p:spPr>
          <a:xfrm>
            <a:off x="2654753" y="3781198"/>
            <a:ext cx="6751640" cy="641804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Tomonori Saito, Brent Sumerlin, Rebecca Olson Short, Bob Lambeth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95138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F60CC4-E647-FF73-3299-72E8197801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346ACC8-CE55-3B09-F528-29B5437564C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74688" y="148588"/>
            <a:ext cx="10625137" cy="703716"/>
          </a:xfrm>
        </p:spPr>
        <p:txBody>
          <a:bodyPr/>
          <a:lstStyle/>
          <a:p>
            <a:r>
              <a:rPr lang="en-US" sz="3200" dirty="0"/>
              <a:t>POLY Webinars: 2025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3ADDD5F-A39D-9FA3-212C-B00D13B37022}"/>
              </a:ext>
            </a:extLst>
          </p:cNvPr>
          <p:cNvSpPr/>
          <p:nvPr/>
        </p:nvSpPr>
        <p:spPr>
          <a:xfrm>
            <a:off x="3892523" y="932842"/>
            <a:ext cx="4237273" cy="5057760"/>
          </a:xfrm>
          <a:prstGeom prst="rect">
            <a:avLst/>
          </a:prstGeom>
          <a:pattFill prst="ltDnDiag">
            <a:fgClr>
              <a:schemeClr val="bg2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BB2A85FE-6E63-4AAF-2873-BAE2B2D47303}"/>
              </a:ext>
            </a:extLst>
          </p:cNvPr>
          <p:cNvSpPr/>
          <p:nvPr/>
        </p:nvSpPr>
        <p:spPr>
          <a:xfrm>
            <a:off x="4196589" y="613642"/>
            <a:ext cx="3629137" cy="828252"/>
          </a:xfrm>
          <a:prstGeom prst="roundRect">
            <a:avLst>
              <a:gd name="adj" fmla="val 50000"/>
            </a:avLst>
          </a:prstGeom>
          <a:solidFill>
            <a:srgbClr val="404040"/>
          </a:solidFill>
          <a:ln>
            <a:noFill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Two-Dimensional Polymers</a:t>
            </a:r>
          </a:p>
          <a:p>
            <a:r>
              <a:rPr lang="en-US" sz="1600" b="1" dirty="0">
                <a:effectLst/>
                <a:latin typeface="Calibri" panose="020F0502020204030204" pitchFamily="34" charset="0"/>
                <a:ea typeface="Yu Gothic" panose="020B0400000000000000" pitchFamily="34" charset="-128"/>
              </a:rPr>
              <a:t>7/10/2025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4595DB6-1D2F-027D-5303-80D454E6BE00}"/>
              </a:ext>
            </a:extLst>
          </p:cNvPr>
          <p:cNvGrpSpPr/>
          <p:nvPr/>
        </p:nvGrpSpPr>
        <p:grpSpPr>
          <a:xfrm>
            <a:off x="134467" y="667922"/>
            <a:ext cx="3646070" cy="5322680"/>
            <a:chOff x="240049" y="1033670"/>
            <a:chExt cx="3646070" cy="5459205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0CCF40FF-0FE9-5B50-BEF4-9A4CB5F88FF4}"/>
                </a:ext>
              </a:extLst>
            </p:cNvPr>
            <p:cNvSpPr/>
            <p:nvPr/>
          </p:nvSpPr>
          <p:spPr>
            <a:xfrm>
              <a:off x="249557" y="1408615"/>
              <a:ext cx="3636562" cy="5084260"/>
            </a:xfrm>
            <a:prstGeom prst="rect">
              <a:avLst/>
            </a:prstGeom>
            <a:pattFill prst="ltDnDiag">
              <a:fgClr>
                <a:schemeClr val="bg2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E2E24E06-F9AD-10F3-1E01-A2635BBEDD07}"/>
                </a:ext>
              </a:extLst>
            </p:cNvPr>
            <p:cNvSpPr/>
            <p:nvPr/>
          </p:nvSpPr>
          <p:spPr>
            <a:xfrm>
              <a:off x="380552" y="1033670"/>
              <a:ext cx="3374572" cy="816636"/>
            </a:xfrm>
            <a:prstGeom prst="roundRect">
              <a:avLst>
                <a:gd name="adj" fmla="val 50000"/>
              </a:avLst>
            </a:prstGeom>
            <a:solidFill>
              <a:srgbClr val="CE295E"/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Flow Chemistry In Polymer Science 4</a:t>
              </a:r>
              <a:r>
                <a:rPr lang="en-US" sz="1600" b="1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/2/2025</a:t>
              </a:r>
            </a:p>
          </p:txBody>
        </p:sp>
        <p:sp>
          <p:nvSpPr>
            <p:cNvPr id="13" name="TextBox 47">
              <a:extLst>
                <a:ext uri="{FF2B5EF4-FFF2-40B4-BE49-F238E27FC236}">
                  <a16:creationId xmlns:a16="http://schemas.microsoft.com/office/drawing/2014/main" id="{7E0971F4-45D9-F986-8231-C00786CC4EE6}"/>
                </a:ext>
              </a:extLst>
            </p:cNvPr>
            <p:cNvSpPr txBox="1"/>
            <p:nvPr/>
          </p:nvSpPr>
          <p:spPr>
            <a:xfrm>
              <a:off x="450974" y="1827494"/>
              <a:ext cx="3374572" cy="861774"/>
            </a:xfrm>
            <a:prstGeom prst="rect">
              <a:avLst/>
            </a:prstGeom>
            <a:noFill/>
            <a:ln w="6350">
              <a:noFill/>
              <a:prstDash val="dash"/>
            </a:ln>
          </p:spPr>
          <p:txBody>
            <a:bodyPr wrap="square" lIns="0" tIns="0" rIns="0" bIns="0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400" i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  <a:p>
              <a:pPr algn="ctr"/>
              <a:endParaRPr lang="en-US" sz="1400" i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  <a:p>
              <a:endParaRPr lang="en-US" sz="1400" i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  <a:p>
              <a:pPr algn="ctr"/>
              <a:endParaRPr lang="en-US" sz="14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A39AA4A7-1E00-B1D6-E892-2C8CDF945BE1}"/>
                </a:ext>
              </a:extLst>
            </p:cNvPr>
            <p:cNvSpPr txBox="1"/>
            <p:nvPr/>
          </p:nvSpPr>
          <p:spPr>
            <a:xfrm>
              <a:off x="240049" y="1849969"/>
              <a:ext cx="3463343" cy="340924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/>
              <a:r>
                <a:rPr lang="en-US" sz="1500" b="1" dirty="0">
                  <a:effectLst/>
                  <a:ea typeface="Yu Gothic" panose="020B0400000000000000" pitchFamily="34" charset="-128"/>
                </a:rPr>
                <a:t>Frank Leibfarth</a:t>
              </a:r>
              <a:endParaRPr lang="en-US" sz="1500" dirty="0">
                <a:effectLst/>
                <a:ea typeface="Yu Gothic" panose="020B0400000000000000" pitchFamily="34" charset="-128"/>
              </a:endParaRPr>
            </a:p>
            <a:p>
              <a:pPr marL="0" marR="0"/>
              <a:r>
                <a:rPr lang="en-US" sz="1500" b="0" i="0" dirty="0">
                  <a:solidFill>
                    <a:srgbClr val="333333"/>
                  </a:solidFill>
                  <a:effectLst/>
                </a:rPr>
                <a:t>Royce Murray Distinguished Term Professor of Chemistry, The University of North Carolina, Chapel Hill</a:t>
              </a:r>
            </a:p>
            <a:p>
              <a:pPr marL="0" marR="0"/>
              <a:r>
                <a:rPr lang="en-US" sz="1500" b="1" kern="0" dirty="0">
                  <a:solidFill>
                    <a:srgbClr val="000000"/>
                  </a:solidFill>
                  <a:effectLst/>
                  <a:ea typeface="Yu Gothic Light" panose="020B0300000000000000" pitchFamily="34" charset="-128"/>
                  <a:cs typeface="Aptos" panose="020B0004020202020204" pitchFamily="34" charset="0"/>
                </a:rPr>
                <a:t>Damien Guironnet</a:t>
              </a:r>
            </a:p>
            <a:p>
              <a:pPr marL="0" marR="0"/>
              <a:r>
                <a:rPr lang="en-US" sz="1500" b="0" i="0" dirty="0">
                  <a:solidFill>
                    <a:srgbClr val="333333"/>
                  </a:solidFill>
                  <a:effectLst/>
                </a:rPr>
                <a:t>James W Westwater Professorial Scholar, Department of Chemical and Biomolecular Engineering, University of Illinois Urbana-Champaign</a:t>
              </a:r>
            </a:p>
            <a:p>
              <a:pPr marL="0" marR="0"/>
              <a:endParaRPr lang="en-US" sz="1500" b="1" dirty="0"/>
            </a:p>
            <a:p>
              <a:pPr marL="0" marR="0"/>
              <a:r>
                <a:rPr lang="en-US" sz="1500" b="1" dirty="0"/>
                <a:t>Luke Baldwin </a:t>
              </a:r>
              <a:r>
                <a:rPr lang="en-US" sz="1500" i="0" dirty="0">
                  <a:effectLst/>
                </a:rPr>
                <a:t>(moderator)</a:t>
              </a:r>
              <a:endParaRPr lang="en-US" sz="1500" b="1" i="0" dirty="0">
                <a:effectLst/>
              </a:endParaRPr>
            </a:p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1500" b="0" i="0" dirty="0">
                  <a:solidFill>
                    <a:srgbClr val="333333"/>
                  </a:solidFill>
                  <a:effectLst/>
                </a:rPr>
                <a:t>Research Chemist, Polymers &amp; Responsive Materials, </a:t>
              </a:r>
            </a:p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1500" kern="0" dirty="0">
                  <a:effectLst/>
                  <a:ea typeface="Yu Gothic" panose="020B0400000000000000" pitchFamily="34" charset="-128"/>
                </a:rPr>
                <a:t>Air Force Research Laboratory</a:t>
              </a:r>
              <a:endParaRPr lang="en-US" sz="1500" dirty="0">
                <a:effectLst/>
                <a:ea typeface="Yu Mincho" panose="02020400000000000000" pitchFamily="18" charset="-128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13CC71BE-A794-F5A2-F8BA-7C4B62DB6114}"/>
              </a:ext>
            </a:extLst>
          </p:cNvPr>
          <p:cNvGrpSpPr/>
          <p:nvPr/>
        </p:nvGrpSpPr>
        <p:grpSpPr>
          <a:xfrm>
            <a:off x="8157159" y="604001"/>
            <a:ext cx="3877184" cy="5322680"/>
            <a:chOff x="-35179" y="1033670"/>
            <a:chExt cx="3921298" cy="5459205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E5B50351-8EE8-3C00-EBB3-B238CDDB5AC3}"/>
                </a:ext>
              </a:extLst>
            </p:cNvPr>
            <p:cNvSpPr/>
            <p:nvPr/>
          </p:nvSpPr>
          <p:spPr>
            <a:xfrm>
              <a:off x="-35179" y="1408615"/>
              <a:ext cx="3921298" cy="5084260"/>
            </a:xfrm>
            <a:prstGeom prst="rect">
              <a:avLst/>
            </a:prstGeom>
            <a:pattFill prst="ltDnDiag">
              <a:fgClr>
                <a:schemeClr val="bg2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9A48C7AE-8281-2613-D57E-F048BE4B1ACD}"/>
                </a:ext>
              </a:extLst>
            </p:cNvPr>
            <p:cNvSpPr/>
            <p:nvPr/>
          </p:nvSpPr>
          <p:spPr>
            <a:xfrm>
              <a:off x="287533" y="1033670"/>
              <a:ext cx="3374572" cy="816636"/>
            </a:xfrm>
            <a:prstGeom prst="roundRect">
              <a:avLst>
                <a:gd name="adj" fmla="val 50000"/>
              </a:avLst>
            </a:prstGeom>
            <a:solidFill>
              <a:srgbClr val="0070C0"/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600" b="1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TBD</a:t>
              </a:r>
            </a:p>
            <a:p>
              <a:r>
                <a:rPr lang="en-US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10</a:t>
              </a:r>
              <a:r>
                <a:rPr lang="en-US" sz="1600" b="1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/29/2025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13D1396C-44F4-B4F8-F1C3-2549625973B9}"/>
                </a:ext>
              </a:extLst>
            </p:cNvPr>
            <p:cNvSpPr txBox="1"/>
            <p:nvPr/>
          </p:nvSpPr>
          <p:spPr>
            <a:xfrm>
              <a:off x="50406" y="1934808"/>
              <a:ext cx="3835712" cy="34723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endParaRPr lang="en-US" sz="1600" dirty="0">
                <a:effectLst/>
                <a:ea typeface="Yu Mincho" panose="02020400000000000000" pitchFamily="18" charset="-128"/>
              </a:endParaRPr>
            </a:p>
          </p:txBody>
        </p:sp>
      </p:grpSp>
      <p:pic>
        <p:nvPicPr>
          <p:cNvPr id="4" name="Picture 2" descr="Abstract colorful fluid flow illustration">
            <a:extLst>
              <a:ext uri="{FF2B5EF4-FFF2-40B4-BE49-F238E27FC236}">
                <a16:creationId xmlns:a16="http://schemas.microsoft.com/office/drawing/2014/main" id="{9FC44650-1EFF-D38A-EC26-AE3F4F70AD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923" y="4809707"/>
            <a:ext cx="3825428" cy="1779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ECBA3AD-63CC-65E0-081C-33FAC1EE8550}"/>
              </a:ext>
            </a:extLst>
          </p:cNvPr>
          <p:cNvSpPr txBox="1"/>
          <p:nvPr/>
        </p:nvSpPr>
        <p:spPr>
          <a:xfrm>
            <a:off x="4050718" y="1583675"/>
            <a:ext cx="3636562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None/>
            </a:pPr>
            <a:r>
              <a:rPr lang="en-US" sz="1500" b="1" i="0" dirty="0">
                <a:solidFill>
                  <a:srgbClr val="333333"/>
                </a:solidFill>
                <a:effectLst/>
              </a:rPr>
              <a:t>Dana D. Medina</a:t>
            </a:r>
            <a:br>
              <a:rPr lang="en-US" sz="1500" b="0" i="0" dirty="0">
                <a:solidFill>
                  <a:srgbClr val="333333"/>
                </a:solidFill>
                <a:effectLst/>
              </a:rPr>
            </a:br>
            <a:r>
              <a:rPr lang="en-US" sz="1500" b="0" i="0" dirty="0" err="1">
                <a:solidFill>
                  <a:srgbClr val="333333"/>
                </a:solidFill>
                <a:effectLst/>
              </a:rPr>
              <a:t>Habilitand</a:t>
            </a:r>
            <a:r>
              <a:rPr lang="en-US" sz="1500" b="0" i="0" dirty="0">
                <a:solidFill>
                  <a:srgbClr val="333333"/>
                </a:solidFill>
                <a:effectLst/>
              </a:rPr>
              <a:t>, Department of Chemistry, Ludwig Maximilian University of Munich</a:t>
            </a:r>
          </a:p>
          <a:p>
            <a:pPr algn="l">
              <a:buNone/>
            </a:pPr>
            <a:endParaRPr lang="en-US" sz="1500" b="1" i="0" dirty="0">
              <a:solidFill>
                <a:srgbClr val="333333"/>
              </a:solidFill>
              <a:effectLst/>
            </a:endParaRPr>
          </a:p>
          <a:p>
            <a:pPr algn="l">
              <a:buNone/>
            </a:pPr>
            <a:r>
              <a:rPr lang="en-US" sz="1500" b="1" i="0" dirty="0">
                <a:solidFill>
                  <a:srgbClr val="333333"/>
                </a:solidFill>
                <a:effectLst/>
              </a:rPr>
              <a:t>Austin M. Evans</a:t>
            </a:r>
            <a:br>
              <a:rPr lang="en-US" sz="1500" b="0" i="0" dirty="0">
                <a:solidFill>
                  <a:srgbClr val="333333"/>
                </a:solidFill>
                <a:effectLst/>
              </a:rPr>
            </a:br>
            <a:r>
              <a:rPr lang="en-US" sz="1500" b="0" i="0" dirty="0">
                <a:solidFill>
                  <a:srgbClr val="333333"/>
                </a:solidFill>
                <a:effectLst/>
              </a:rPr>
              <a:t>Assistant Professor, Department of Chemistry, University of Florida</a:t>
            </a:r>
          </a:p>
          <a:p>
            <a:pPr algn="l"/>
            <a:endParaRPr lang="en-US" sz="1500" b="1" i="0" dirty="0">
              <a:solidFill>
                <a:srgbClr val="333333"/>
              </a:solidFill>
              <a:effectLst/>
            </a:endParaRPr>
          </a:p>
          <a:p>
            <a:pPr algn="l"/>
            <a:r>
              <a:rPr lang="en-US" sz="1500" b="1" i="0" dirty="0">
                <a:solidFill>
                  <a:srgbClr val="333333"/>
                </a:solidFill>
                <a:effectLst/>
              </a:rPr>
              <a:t>Ronald A. Smaldone </a:t>
            </a:r>
            <a:r>
              <a:rPr lang="en-US" sz="1500" i="0" dirty="0">
                <a:solidFill>
                  <a:srgbClr val="333333"/>
                </a:solidFill>
                <a:effectLst/>
              </a:rPr>
              <a:t>(moderator)</a:t>
            </a:r>
            <a:br>
              <a:rPr lang="en-US" sz="1500" b="0" i="0" dirty="0">
                <a:solidFill>
                  <a:srgbClr val="333333"/>
                </a:solidFill>
                <a:effectLst/>
              </a:rPr>
            </a:br>
            <a:r>
              <a:rPr lang="en-US" sz="1500" b="0" i="0" dirty="0">
                <a:solidFill>
                  <a:srgbClr val="333333"/>
                </a:solidFill>
                <a:effectLst/>
              </a:rPr>
              <a:t>Associate Professor, Department of Chemistry and Biochemistry, University of Texas, Dallas</a:t>
            </a:r>
          </a:p>
        </p:txBody>
      </p:sp>
      <p:pic>
        <p:nvPicPr>
          <p:cNvPr id="1026" name="Picture 2" descr="Some Polymers Like It Hot: Tuning Thermal Transport in 2D Polymers and COFs">
            <a:extLst>
              <a:ext uri="{FF2B5EF4-FFF2-40B4-BE49-F238E27FC236}">
                <a16:creationId xmlns:a16="http://schemas.microsoft.com/office/drawing/2014/main" id="{7C7C0861-022D-DB76-1548-B871269121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9913" y="4587779"/>
            <a:ext cx="3334685" cy="2223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5814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6FAF04-C4B0-2BDB-DE1D-EC2B6A1C66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42712ACB-8DFE-5F3F-D0A0-94C5F7BAA483}"/>
              </a:ext>
            </a:extLst>
          </p:cNvPr>
          <p:cNvSpPr txBox="1">
            <a:spLocks/>
          </p:cNvSpPr>
          <p:nvPr/>
        </p:nvSpPr>
        <p:spPr>
          <a:xfrm>
            <a:off x="470654" y="115642"/>
            <a:ext cx="6932702" cy="551321"/>
          </a:xfr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First POLY/ACS Webinar in 2025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A26692E-60C9-DBC8-1CBE-462603207B55}"/>
              </a:ext>
            </a:extLst>
          </p:cNvPr>
          <p:cNvSpPr txBox="1"/>
          <p:nvPr/>
        </p:nvSpPr>
        <p:spPr>
          <a:xfrm>
            <a:off x="6004309" y="599050"/>
            <a:ext cx="3531577" cy="26314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1600" dirty="0"/>
              <a:t>Speakers</a:t>
            </a:r>
          </a:p>
          <a:p>
            <a:r>
              <a:rPr lang="en-US" sz="1600" b="1" dirty="0">
                <a:ea typeface="Yu Gothic" panose="020B0400000000000000" pitchFamily="34" charset="-128"/>
              </a:rPr>
              <a:t>Frank Leibfarth</a:t>
            </a:r>
            <a:endParaRPr lang="en-US" sz="1600" dirty="0">
              <a:ea typeface="Yu Gothic" panose="020B0400000000000000" pitchFamily="34" charset="-128"/>
            </a:endParaRPr>
          </a:p>
          <a:p>
            <a:r>
              <a:rPr lang="en-US" sz="1600" dirty="0">
                <a:solidFill>
                  <a:srgbClr val="333333"/>
                </a:solidFill>
              </a:rPr>
              <a:t>Royce Murray Distinguished Term Professor of Chemistry, The University of North Carolina, Chapel Hill</a:t>
            </a:r>
          </a:p>
          <a:p>
            <a:r>
              <a:rPr lang="en-US" sz="1600" b="1" kern="0" dirty="0">
                <a:solidFill>
                  <a:srgbClr val="000000"/>
                </a:solidFill>
                <a:ea typeface="Yu Gothic Light" panose="020B0300000000000000" pitchFamily="34" charset="-128"/>
                <a:cs typeface="Aptos" panose="020B0004020202020204" pitchFamily="34" charset="0"/>
              </a:rPr>
              <a:t>Damien Guironnet</a:t>
            </a:r>
          </a:p>
          <a:p>
            <a:r>
              <a:rPr lang="en-US" sz="1600" dirty="0">
                <a:solidFill>
                  <a:srgbClr val="333333"/>
                </a:solidFill>
              </a:rPr>
              <a:t>James W Westwater Professorial Scholar, Department of Chemical and Biomolecular Engineering, University of Illinois Urbana-Champaign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635189C-59FA-06A7-1421-CCC4723224FA}"/>
              </a:ext>
            </a:extLst>
          </p:cNvPr>
          <p:cNvSpPr txBox="1"/>
          <p:nvPr/>
        </p:nvSpPr>
        <p:spPr>
          <a:xfrm>
            <a:off x="9841045" y="473131"/>
            <a:ext cx="2211757" cy="18928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1600" dirty="0"/>
              <a:t>Moderator </a:t>
            </a:r>
          </a:p>
          <a:p>
            <a:r>
              <a:rPr lang="en-US" sz="1600" b="1" dirty="0"/>
              <a:t>Luke Baldwin </a:t>
            </a:r>
          </a:p>
          <a:p>
            <a:r>
              <a:rPr lang="en-US" sz="1600" dirty="0">
                <a:solidFill>
                  <a:srgbClr val="333333"/>
                </a:solidFill>
              </a:rPr>
              <a:t>Research Chemist, Polymers &amp; Responsive Materials, </a:t>
            </a:r>
          </a:p>
          <a:p>
            <a:r>
              <a:rPr lang="en-US" sz="1600" kern="0" dirty="0">
                <a:ea typeface="Yu Gothic" panose="020B0400000000000000" pitchFamily="34" charset="-128"/>
              </a:rPr>
              <a:t>Air Force Research Laboratory</a:t>
            </a:r>
            <a:endParaRPr lang="en-US" sz="1600" dirty="0">
              <a:ea typeface="Yu Mincho" panose="02020400000000000000" pitchFamily="18" charset="-128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DD51E61-980B-FFC8-FF7D-4C90BCC065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992" y="532461"/>
            <a:ext cx="5396158" cy="539615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52AC08A-DCB6-35B6-DF21-6B22687869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4309" y="3369005"/>
            <a:ext cx="6048493" cy="288994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9DBB67E-4783-44F3-6762-63F3BAC5B98E}"/>
              </a:ext>
            </a:extLst>
          </p:cNvPr>
          <p:cNvSpPr txBox="1"/>
          <p:nvPr/>
        </p:nvSpPr>
        <p:spPr>
          <a:xfrm>
            <a:off x="10076903" y="2365957"/>
            <a:ext cx="9043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POLY Leads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55CCDEB-AED5-E6F8-E208-2F852B001446}"/>
              </a:ext>
            </a:extLst>
          </p:cNvPr>
          <p:cNvSpPr txBox="1"/>
          <p:nvPr/>
        </p:nvSpPr>
        <p:spPr>
          <a:xfrm>
            <a:off x="10766666" y="2427513"/>
            <a:ext cx="84350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171</a:t>
            </a:r>
          </a:p>
        </p:txBody>
      </p:sp>
    </p:spTree>
    <p:extLst>
      <p:ext uri="{BB962C8B-B14F-4D97-AF65-F5344CB8AC3E}">
        <p14:creationId xmlns:p14="http://schemas.microsoft.com/office/powerpoint/2010/main" val="32531888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F356E9-DA5F-BA1C-B366-B87420DCE6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8C05A58-9D8B-6EF1-A41A-555ADF59EC8A}"/>
              </a:ext>
            </a:extLst>
          </p:cNvPr>
          <p:cNvSpPr txBox="1">
            <a:spLocks/>
          </p:cNvSpPr>
          <p:nvPr/>
        </p:nvSpPr>
        <p:spPr>
          <a:xfrm>
            <a:off x="470654" y="115642"/>
            <a:ext cx="7835146" cy="551321"/>
          </a:xfr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Second POLY/ACS Webinar in 2025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E8B7037-DE65-92BE-8745-FE2F166855D9}"/>
              </a:ext>
            </a:extLst>
          </p:cNvPr>
          <p:cNvSpPr txBox="1"/>
          <p:nvPr/>
        </p:nvSpPr>
        <p:spPr>
          <a:xfrm>
            <a:off x="6004310" y="599050"/>
            <a:ext cx="3244194" cy="26314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1600" dirty="0"/>
              <a:t>Speakers</a:t>
            </a:r>
          </a:p>
          <a:p>
            <a:r>
              <a:rPr lang="en-US" sz="1600" b="1" dirty="0">
                <a:solidFill>
                  <a:srgbClr val="333333"/>
                </a:solidFill>
              </a:rPr>
              <a:t>Dana D. Medina</a:t>
            </a:r>
            <a:br>
              <a:rPr lang="en-US" sz="1600" dirty="0">
                <a:solidFill>
                  <a:srgbClr val="333333"/>
                </a:solidFill>
              </a:rPr>
            </a:br>
            <a:r>
              <a:rPr lang="en-US" sz="1600" dirty="0" err="1">
                <a:solidFill>
                  <a:srgbClr val="333333"/>
                </a:solidFill>
              </a:rPr>
              <a:t>Habilitand</a:t>
            </a:r>
            <a:r>
              <a:rPr lang="en-US" sz="1600" dirty="0">
                <a:solidFill>
                  <a:srgbClr val="333333"/>
                </a:solidFill>
              </a:rPr>
              <a:t>, Department of Chemistry, Ludwig Maximilian University of Munich</a:t>
            </a:r>
          </a:p>
          <a:p>
            <a:endParaRPr lang="en-US" sz="1600" b="1" dirty="0">
              <a:solidFill>
                <a:srgbClr val="333333"/>
              </a:solidFill>
            </a:endParaRPr>
          </a:p>
          <a:p>
            <a:r>
              <a:rPr lang="en-US" sz="1600" b="1" dirty="0">
                <a:solidFill>
                  <a:srgbClr val="333333"/>
                </a:solidFill>
              </a:rPr>
              <a:t>Austin M. Evans</a:t>
            </a:r>
            <a:br>
              <a:rPr lang="en-US" sz="1600" dirty="0">
                <a:solidFill>
                  <a:srgbClr val="333333"/>
                </a:solidFill>
              </a:rPr>
            </a:br>
            <a:r>
              <a:rPr lang="en-US" sz="1600" dirty="0">
                <a:solidFill>
                  <a:srgbClr val="333333"/>
                </a:solidFill>
              </a:rPr>
              <a:t>Assistant Professor, Department of Chemistry, University of Florida</a:t>
            </a:r>
          </a:p>
          <a:p>
            <a:endParaRPr lang="en-US" sz="1600" b="1" dirty="0">
              <a:solidFill>
                <a:srgbClr val="333333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1B10208-999E-B082-70F4-9406F6D1AD00}"/>
              </a:ext>
            </a:extLst>
          </p:cNvPr>
          <p:cNvSpPr txBox="1"/>
          <p:nvPr/>
        </p:nvSpPr>
        <p:spPr>
          <a:xfrm>
            <a:off x="9248504" y="473131"/>
            <a:ext cx="2804299" cy="16466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1600" dirty="0"/>
              <a:t>Moderator </a:t>
            </a:r>
          </a:p>
          <a:p>
            <a:r>
              <a:rPr lang="en-US" sz="1600" b="1" dirty="0">
                <a:solidFill>
                  <a:srgbClr val="333333"/>
                </a:solidFill>
              </a:rPr>
              <a:t>Ronald A. Smaldone</a:t>
            </a:r>
            <a:br>
              <a:rPr lang="en-US" sz="1600" dirty="0">
                <a:solidFill>
                  <a:srgbClr val="333333"/>
                </a:solidFill>
              </a:rPr>
            </a:br>
            <a:r>
              <a:rPr lang="en-US" sz="1600" dirty="0">
                <a:solidFill>
                  <a:srgbClr val="333333"/>
                </a:solidFill>
              </a:rPr>
              <a:t>Associate Professor, Department of Chemistry and Biochemistry, University of Texas, Dallas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C95B907-5196-E486-1607-7CE4B0B3BDFB}"/>
              </a:ext>
            </a:extLst>
          </p:cNvPr>
          <p:cNvSpPr txBox="1"/>
          <p:nvPr/>
        </p:nvSpPr>
        <p:spPr>
          <a:xfrm>
            <a:off x="9890637" y="2365957"/>
            <a:ext cx="9043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POLY Leads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E359D76-6467-F1FF-DE66-4659BC0232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556" y="599050"/>
            <a:ext cx="5417544" cy="543768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0F43300-6A1F-ABF9-03CF-DF71BBB75D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4309" y="3347667"/>
            <a:ext cx="6016271" cy="291128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1C67A5C-FAAA-F24E-47AE-4AFCC060B347}"/>
              </a:ext>
            </a:extLst>
          </p:cNvPr>
          <p:cNvSpPr txBox="1"/>
          <p:nvPr/>
        </p:nvSpPr>
        <p:spPr>
          <a:xfrm>
            <a:off x="10580400" y="2427513"/>
            <a:ext cx="84350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137</a:t>
            </a:r>
          </a:p>
        </p:txBody>
      </p:sp>
    </p:spTree>
    <p:extLst>
      <p:ext uri="{BB962C8B-B14F-4D97-AF65-F5344CB8AC3E}">
        <p14:creationId xmlns:p14="http://schemas.microsoft.com/office/powerpoint/2010/main" val="40802212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F6C4342-8BE6-2791-655F-63C7D5CA2D2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84114" y="194973"/>
            <a:ext cx="10625137" cy="703716"/>
          </a:xfrm>
        </p:spPr>
        <p:txBody>
          <a:bodyPr/>
          <a:lstStyle/>
          <a:p>
            <a:r>
              <a:rPr lang="en-US" sz="3200" dirty="0"/>
              <a:t>POLY Webinar Committee</a:t>
            </a:r>
          </a:p>
        </p:txBody>
      </p:sp>
      <p:sp>
        <p:nvSpPr>
          <p:cNvPr id="4" name="Content Placeholder 5">
            <a:extLst>
              <a:ext uri="{FF2B5EF4-FFF2-40B4-BE49-F238E27FC236}">
                <a16:creationId xmlns:a16="http://schemas.microsoft.com/office/drawing/2014/main" id="{0122292D-5725-14A1-6472-2EE97EC804E1}"/>
              </a:ext>
            </a:extLst>
          </p:cNvPr>
          <p:cNvSpPr txBox="1">
            <a:spLocks/>
          </p:cNvSpPr>
          <p:nvPr/>
        </p:nvSpPr>
        <p:spPr>
          <a:xfrm>
            <a:off x="4095958" y="2449700"/>
            <a:ext cx="7973556" cy="1467961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en-US" sz="2000" dirty="0"/>
              <a:t>Tomonori Saito (chair), Oak Ridge National Laboratory </a:t>
            </a:r>
            <a:r>
              <a:rPr lang="en-US" sz="2000" dirty="0">
                <a:hlinkClick r:id="rId2"/>
              </a:rPr>
              <a:t>saitot@ornl.gov</a:t>
            </a:r>
            <a:endParaRPr lang="en-US" sz="2000" dirty="0"/>
          </a:p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en-US" sz="2000" dirty="0"/>
              <a:t>Bob Lambeth (vice-chair), Army Research Laboratory </a:t>
            </a:r>
            <a:r>
              <a:rPr lang="en-US" sz="2000" dirty="0">
                <a:hlinkClick r:id="rId3"/>
              </a:rPr>
              <a:t>robert.h.lambeth2.civ@army.mil </a:t>
            </a:r>
            <a:endParaRPr lang="en-US" sz="2000" dirty="0"/>
          </a:p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en-US" sz="2000" dirty="0"/>
              <a:t>Brent Sumerlin, University of Florida </a:t>
            </a:r>
            <a:r>
              <a:rPr lang="en-US" sz="2000" dirty="0">
                <a:hlinkClick r:id="rId4"/>
              </a:rPr>
              <a:t>sumerlin@chem.ufl.edu</a:t>
            </a:r>
            <a:endParaRPr lang="en-US" sz="2000" dirty="0"/>
          </a:p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pt-BR" sz="2000" dirty="0"/>
              <a:t>Rebecca Olson Short, </a:t>
            </a:r>
            <a:r>
              <a:rPr lang="en-US" sz="2000" dirty="0"/>
              <a:t>PPG  </a:t>
            </a:r>
            <a:r>
              <a:rPr lang="en-US" sz="2000" u="sng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Yu Gothic" panose="020B0400000000000000" pitchFamily="34" charset="-128"/>
                <a:hlinkClick r:id="rId5"/>
              </a:rPr>
              <a:t>RAShort@PPG.com</a:t>
            </a:r>
            <a:endParaRPr lang="en-US" sz="2000" dirty="0"/>
          </a:p>
        </p:txBody>
      </p:sp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363E8A11-B612-8D27-471F-B2C6311FF58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795" y="3452196"/>
            <a:ext cx="1557962" cy="225649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E4F8BD0-C093-998B-2B6B-03FC354CD034}"/>
              </a:ext>
            </a:extLst>
          </p:cNvPr>
          <p:cNvSpPr txBox="1"/>
          <p:nvPr/>
        </p:nvSpPr>
        <p:spPr>
          <a:xfrm>
            <a:off x="3077111" y="1127413"/>
            <a:ext cx="890846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Please send your ideas and feedback to any of us.</a:t>
            </a:r>
          </a:p>
        </p:txBody>
      </p:sp>
      <p:pic>
        <p:nvPicPr>
          <p:cNvPr id="8" name="Picture 7" descr="A person with long hair smiling&#10;&#10;Description automatically generated with low confidence">
            <a:extLst>
              <a:ext uri="{FF2B5EF4-FFF2-40B4-BE49-F238E27FC236}">
                <a16:creationId xmlns:a16="http://schemas.microsoft.com/office/drawing/2014/main" id="{8247EBAD-A2D7-09C4-401B-3CC331B3323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7112" y="4484963"/>
            <a:ext cx="1021121" cy="1276401"/>
          </a:xfrm>
          <a:prstGeom prst="rect">
            <a:avLst/>
          </a:prstGeom>
        </p:spPr>
      </p:pic>
      <p:pic>
        <p:nvPicPr>
          <p:cNvPr id="9" name="Picture 8" descr="A person smiling for the camera&#10;&#10;Description automatically generated with medium confidence">
            <a:extLst>
              <a:ext uri="{FF2B5EF4-FFF2-40B4-BE49-F238E27FC236}">
                <a16:creationId xmlns:a16="http://schemas.microsoft.com/office/drawing/2014/main" id="{98E198AE-8FF2-2620-97CA-38D0682B117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20046" y="3917661"/>
            <a:ext cx="996284" cy="132556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7BC27B8-2683-36F9-0E8A-B99421D1D446}"/>
              </a:ext>
            </a:extLst>
          </p:cNvPr>
          <p:cNvSpPr txBox="1"/>
          <p:nvPr/>
        </p:nvSpPr>
        <p:spPr>
          <a:xfrm>
            <a:off x="507775" y="1096636"/>
            <a:ext cx="615751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just">
              <a:spcAft>
                <a:spcPts val="0"/>
              </a:spcAft>
            </a:pPr>
            <a:r>
              <a:rPr lang="en-US" sz="2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Future Webinar</a:t>
            </a:r>
          </a:p>
        </p:txBody>
      </p:sp>
      <p:pic>
        <p:nvPicPr>
          <p:cNvPr id="11" name="Picture 10" descr="A person in a suit and tie&#10;&#10;Description automatically generated with low confidence">
            <a:extLst>
              <a:ext uri="{FF2B5EF4-FFF2-40B4-BE49-F238E27FC236}">
                <a16:creationId xmlns:a16="http://schemas.microsoft.com/office/drawing/2014/main" id="{F9B8AF4F-A44E-A39D-E736-6ECB0F3AF6E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7111" y="3009272"/>
            <a:ext cx="1018847" cy="1273558"/>
          </a:xfrm>
          <a:prstGeom prst="rect">
            <a:avLst/>
          </a:prstGeom>
        </p:spPr>
      </p:pic>
      <p:pic>
        <p:nvPicPr>
          <p:cNvPr id="13" name="Picture 12" descr="A person wearing glasses and a suit&#10;&#10;Description automatically generated">
            <a:extLst>
              <a:ext uri="{FF2B5EF4-FFF2-40B4-BE49-F238E27FC236}">
                <a16:creationId xmlns:a16="http://schemas.microsoft.com/office/drawing/2014/main" id="{084047BB-DAFA-B927-A2A9-5A75F73731D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5107" y="2231521"/>
            <a:ext cx="1047623" cy="1325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3759439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Custom Design">
  <a:themeElements>
    <a:clrScheme name="ACS FALL 2025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0039A6"/>
      </a:accent1>
      <a:accent2>
        <a:srgbClr val="FDC82F"/>
      </a:accent2>
      <a:accent3>
        <a:srgbClr val="00A3E0"/>
      </a:accent3>
      <a:accent4>
        <a:srgbClr val="00BFB3"/>
      </a:accent4>
      <a:accent5>
        <a:srgbClr val="E57200"/>
      </a:accent5>
      <a:accent6>
        <a:srgbClr val="658D1B"/>
      </a:accent6>
      <a:hlink>
        <a:srgbClr val="467886"/>
      </a:hlink>
      <a:folHlink>
        <a:srgbClr val="DA291C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1360</TotalTime>
  <Words>334</Words>
  <Application>Microsoft Office PowerPoint</Application>
  <PresentationFormat>Widescreen</PresentationFormat>
  <Paragraphs>51</Paragraphs>
  <Slides>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5</vt:i4>
      </vt:variant>
    </vt:vector>
  </HeadingPairs>
  <TitlesOfParts>
    <vt:vector size="13" baseType="lpstr">
      <vt:lpstr>Yu Gothic</vt:lpstr>
      <vt:lpstr>Yu Gothic Light</vt:lpstr>
      <vt:lpstr>Yu Mincho</vt:lpstr>
      <vt:lpstr>Arial</vt:lpstr>
      <vt:lpstr>Calibri</vt:lpstr>
      <vt:lpstr>Custom Design</vt:lpstr>
      <vt:lpstr>1_Custom Design</vt:lpstr>
      <vt:lpstr>2_Custom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Jess Schafer</dc:creator>
  <cp:lastModifiedBy>Saito, Tomonori</cp:lastModifiedBy>
  <cp:revision>15</cp:revision>
  <dcterms:created xsi:type="dcterms:W3CDTF">2025-05-02T14:29:48Z</dcterms:created>
  <dcterms:modified xsi:type="dcterms:W3CDTF">2025-08-14T00:25:12Z</dcterms:modified>
</cp:coreProperties>
</file>