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4" r:id="rId2"/>
    <p:sldId id="265" r:id="rId3"/>
    <p:sldId id="266" r:id="rId4"/>
    <p:sldId id="267" r:id="rId5"/>
    <p:sldId id="268" r:id="rId6"/>
    <p:sldId id="270" r:id="rId7"/>
    <p:sldId id="269" r:id="rId8"/>
    <p:sldId id="274" r:id="rId9"/>
    <p:sldId id="259" r:id="rId10"/>
    <p:sldId id="263" r:id="rId11"/>
    <p:sldId id="276" r:id="rId12"/>
    <p:sldId id="277" r:id="rId13"/>
    <p:sldId id="261" r:id="rId14"/>
    <p:sldId id="272" r:id="rId15"/>
    <p:sldId id="273" r:id="rId16"/>
    <p:sldId id="275" r:id="rId17"/>
    <p:sldId id="271"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2F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1" d="100"/>
          <a:sy n="81" d="100"/>
        </p:scale>
        <p:origin x="70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B43C4E-97B1-4185-A56F-4CF308DC361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D232CA2B-768E-42F1-88D9-D3FE2308BC4F}">
      <dgm:prSet/>
      <dgm:spPr/>
      <dgm:t>
        <a:bodyPr/>
        <a:lstStyle/>
        <a:p>
          <a:r>
            <a:rPr lang="en-US" dirty="0"/>
            <a:t>94 % Satisfaction rate on average.</a:t>
          </a:r>
        </a:p>
      </dgm:t>
    </dgm:pt>
    <dgm:pt modelId="{3C2002B6-C0BF-458C-BF78-7E27EDFDDE74}" type="parTrans" cxnId="{2566D29B-D75E-4B0E-93FC-117804A8F5F5}">
      <dgm:prSet/>
      <dgm:spPr/>
      <dgm:t>
        <a:bodyPr/>
        <a:lstStyle/>
        <a:p>
          <a:endParaRPr lang="en-US"/>
        </a:p>
      </dgm:t>
    </dgm:pt>
    <dgm:pt modelId="{D92EC00A-1855-4A18-862F-3DF51058EFD2}" type="sibTrans" cxnId="{2566D29B-D75E-4B0E-93FC-117804A8F5F5}">
      <dgm:prSet/>
      <dgm:spPr/>
      <dgm:t>
        <a:bodyPr/>
        <a:lstStyle/>
        <a:p>
          <a:endParaRPr lang="en-US"/>
        </a:p>
      </dgm:t>
    </dgm:pt>
    <dgm:pt modelId="{2B2E4C7A-10D8-4AD3-8ECD-214402191C5D}">
      <dgm:prSet/>
      <dgm:spPr/>
      <dgm:t>
        <a:bodyPr/>
        <a:lstStyle/>
        <a:p>
          <a:r>
            <a:rPr lang="en-US" dirty="0"/>
            <a:t>510 live attendees on average.</a:t>
          </a:r>
        </a:p>
      </dgm:t>
    </dgm:pt>
    <dgm:pt modelId="{F73E0741-B4D2-4575-973A-A30E24E311A1}" type="parTrans" cxnId="{DC345190-728D-4988-ACC5-328ED9557009}">
      <dgm:prSet/>
      <dgm:spPr/>
      <dgm:t>
        <a:bodyPr/>
        <a:lstStyle/>
        <a:p>
          <a:endParaRPr lang="en-US"/>
        </a:p>
      </dgm:t>
    </dgm:pt>
    <dgm:pt modelId="{53E30553-0CB9-4357-A43A-71CBEAC9E7E3}" type="sibTrans" cxnId="{DC345190-728D-4988-ACC5-328ED9557009}">
      <dgm:prSet/>
      <dgm:spPr/>
      <dgm:t>
        <a:bodyPr/>
        <a:lstStyle/>
        <a:p>
          <a:endParaRPr lang="en-US"/>
        </a:p>
      </dgm:t>
    </dgm:pt>
    <dgm:pt modelId="{15C93973-C148-4E71-AC03-123F28563F75}">
      <dgm:prSet/>
      <dgm:spPr/>
      <dgm:t>
        <a:bodyPr/>
        <a:lstStyle/>
        <a:p>
          <a:r>
            <a:rPr lang="en-US" dirty="0"/>
            <a:t>Attendees from 50 – 77 countries.</a:t>
          </a:r>
        </a:p>
      </dgm:t>
    </dgm:pt>
    <dgm:pt modelId="{4AD291D3-17FA-4C72-82B8-51C365127550}" type="parTrans" cxnId="{A26225F3-4695-4DD6-ACB5-2C0992153A51}">
      <dgm:prSet/>
      <dgm:spPr/>
      <dgm:t>
        <a:bodyPr/>
        <a:lstStyle/>
        <a:p>
          <a:endParaRPr lang="en-US"/>
        </a:p>
      </dgm:t>
    </dgm:pt>
    <dgm:pt modelId="{5DB4C9CA-53AE-422F-A1B7-7B61E082816B}" type="sibTrans" cxnId="{A26225F3-4695-4DD6-ACB5-2C0992153A51}">
      <dgm:prSet/>
      <dgm:spPr/>
      <dgm:t>
        <a:bodyPr/>
        <a:lstStyle/>
        <a:p>
          <a:endParaRPr lang="en-US"/>
        </a:p>
      </dgm:t>
    </dgm:pt>
    <dgm:pt modelId="{0A80D0DC-85FD-4EF0-94DF-05E4B437ED7B}">
      <dgm:prSet/>
      <dgm:spPr/>
      <dgm:t>
        <a:bodyPr/>
        <a:lstStyle/>
        <a:p>
          <a:r>
            <a:rPr lang="en-US"/>
            <a:t>7841 </a:t>
          </a:r>
          <a:r>
            <a:rPr lang="en-US" dirty="0"/>
            <a:t>registrants, attendance rate average 49%.</a:t>
          </a:r>
        </a:p>
      </dgm:t>
    </dgm:pt>
    <dgm:pt modelId="{FE004E9D-50A8-49F9-92EF-3F3C00BB69BE}" type="parTrans" cxnId="{D25F16F9-ABA3-4950-A7CC-918570822DB0}">
      <dgm:prSet/>
      <dgm:spPr/>
      <dgm:t>
        <a:bodyPr/>
        <a:lstStyle/>
        <a:p>
          <a:endParaRPr lang="en-US"/>
        </a:p>
      </dgm:t>
    </dgm:pt>
    <dgm:pt modelId="{F2F081AA-5FB6-4768-B2F1-C2E76309A4CE}" type="sibTrans" cxnId="{D25F16F9-ABA3-4950-A7CC-918570822DB0}">
      <dgm:prSet/>
      <dgm:spPr/>
      <dgm:t>
        <a:bodyPr/>
        <a:lstStyle/>
        <a:p>
          <a:endParaRPr lang="en-US"/>
        </a:p>
      </dgm:t>
    </dgm:pt>
    <dgm:pt modelId="{79F1A8A2-1281-462E-9F24-ACB0822BFEDB}">
      <dgm:prSet/>
      <dgm:spPr/>
      <dgm:t>
        <a:bodyPr/>
        <a:lstStyle/>
        <a:p>
          <a:r>
            <a:rPr lang="en-US" dirty="0"/>
            <a:t>130 questions per event on average.</a:t>
          </a:r>
        </a:p>
      </dgm:t>
    </dgm:pt>
    <dgm:pt modelId="{51307FA3-B61E-4230-B75A-507FDA71D817}" type="parTrans" cxnId="{D69CF368-1516-4597-B8C3-68B7019FA34E}">
      <dgm:prSet/>
      <dgm:spPr/>
      <dgm:t>
        <a:bodyPr/>
        <a:lstStyle/>
        <a:p>
          <a:endParaRPr lang="en-US"/>
        </a:p>
      </dgm:t>
    </dgm:pt>
    <dgm:pt modelId="{21D460FD-3E65-464B-BEC5-97386B6899A0}" type="sibTrans" cxnId="{D69CF368-1516-4597-B8C3-68B7019FA34E}">
      <dgm:prSet/>
      <dgm:spPr/>
      <dgm:t>
        <a:bodyPr/>
        <a:lstStyle/>
        <a:p>
          <a:endParaRPr lang="en-US"/>
        </a:p>
      </dgm:t>
    </dgm:pt>
    <dgm:pt modelId="{A8009D35-70F1-4F58-A28B-C73E2759CBC8}">
      <dgm:prSet/>
      <dgm:spPr/>
      <dgm:t>
        <a:bodyPr/>
        <a:lstStyle/>
        <a:p>
          <a:r>
            <a:rPr lang="en-US" dirty="0"/>
            <a:t>210 registrants, on average, ask for more information about POLY.</a:t>
          </a:r>
        </a:p>
      </dgm:t>
    </dgm:pt>
    <dgm:pt modelId="{58E550F9-7424-42ED-8EF8-D5BCC936D9CA}" type="parTrans" cxnId="{46DBE179-8BFF-4786-A038-47159BCE2782}">
      <dgm:prSet/>
      <dgm:spPr/>
      <dgm:t>
        <a:bodyPr/>
        <a:lstStyle/>
        <a:p>
          <a:endParaRPr lang="en-US"/>
        </a:p>
      </dgm:t>
    </dgm:pt>
    <dgm:pt modelId="{92CC6FF6-94DB-4F5D-9FB5-DB4BA98927DA}" type="sibTrans" cxnId="{46DBE179-8BFF-4786-A038-47159BCE2782}">
      <dgm:prSet/>
      <dgm:spPr/>
      <dgm:t>
        <a:bodyPr/>
        <a:lstStyle/>
        <a:p>
          <a:endParaRPr lang="en-US"/>
        </a:p>
      </dgm:t>
    </dgm:pt>
    <dgm:pt modelId="{86CB624E-318C-4503-958D-8A13C55752AF}" type="pres">
      <dgm:prSet presAssocID="{A1B43C4E-97B1-4185-A56F-4CF308DC3610}" presName="vert0" presStyleCnt="0">
        <dgm:presLayoutVars>
          <dgm:dir/>
          <dgm:animOne val="branch"/>
          <dgm:animLvl val="lvl"/>
        </dgm:presLayoutVars>
      </dgm:prSet>
      <dgm:spPr/>
    </dgm:pt>
    <dgm:pt modelId="{91D349EE-5134-4AB4-BECC-79C6A560E954}" type="pres">
      <dgm:prSet presAssocID="{D232CA2B-768E-42F1-88D9-D3FE2308BC4F}" presName="thickLine" presStyleLbl="alignNode1" presStyleIdx="0" presStyleCnt="6"/>
      <dgm:spPr/>
    </dgm:pt>
    <dgm:pt modelId="{279BFC3C-690C-4CC4-9943-919305E97069}" type="pres">
      <dgm:prSet presAssocID="{D232CA2B-768E-42F1-88D9-D3FE2308BC4F}" presName="horz1" presStyleCnt="0"/>
      <dgm:spPr/>
    </dgm:pt>
    <dgm:pt modelId="{7891FAB4-64A8-4BE6-A75A-2FC15063C0F9}" type="pres">
      <dgm:prSet presAssocID="{D232CA2B-768E-42F1-88D9-D3FE2308BC4F}" presName="tx1" presStyleLbl="revTx" presStyleIdx="0" presStyleCnt="6"/>
      <dgm:spPr/>
    </dgm:pt>
    <dgm:pt modelId="{E937C8D9-CA53-4FF7-8BDC-2E94FFEFA033}" type="pres">
      <dgm:prSet presAssocID="{D232CA2B-768E-42F1-88D9-D3FE2308BC4F}" presName="vert1" presStyleCnt="0"/>
      <dgm:spPr/>
    </dgm:pt>
    <dgm:pt modelId="{38F7EF77-B778-4137-AF7F-C93ED4E087D9}" type="pres">
      <dgm:prSet presAssocID="{2B2E4C7A-10D8-4AD3-8ECD-214402191C5D}" presName="thickLine" presStyleLbl="alignNode1" presStyleIdx="1" presStyleCnt="6"/>
      <dgm:spPr/>
    </dgm:pt>
    <dgm:pt modelId="{FC7A327D-2498-4D28-90E2-944468379396}" type="pres">
      <dgm:prSet presAssocID="{2B2E4C7A-10D8-4AD3-8ECD-214402191C5D}" presName="horz1" presStyleCnt="0"/>
      <dgm:spPr/>
    </dgm:pt>
    <dgm:pt modelId="{BC5CCCBE-DDF9-4B6D-9276-A6B7F110319D}" type="pres">
      <dgm:prSet presAssocID="{2B2E4C7A-10D8-4AD3-8ECD-214402191C5D}" presName="tx1" presStyleLbl="revTx" presStyleIdx="1" presStyleCnt="6"/>
      <dgm:spPr/>
    </dgm:pt>
    <dgm:pt modelId="{F1AE3197-BC0F-4ED3-8584-3882A68510B0}" type="pres">
      <dgm:prSet presAssocID="{2B2E4C7A-10D8-4AD3-8ECD-214402191C5D}" presName="vert1" presStyleCnt="0"/>
      <dgm:spPr/>
    </dgm:pt>
    <dgm:pt modelId="{20083CCE-724C-451A-994B-9EAE0D64C303}" type="pres">
      <dgm:prSet presAssocID="{15C93973-C148-4E71-AC03-123F28563F75}" presName="thickLine" presStyleLbl="alignNode1" presStyleIdx="2" presStyleCnt="6"/>
      <dgm:spPr/>
    </dgm:pt>
    <dgm:pt modelId="{C5A723FA-5C4D-4B4B-B125-E8C9453FB472}" type="pres">
      <dgm:prSet presAssocID="{15C93973-C148-4E71-AC03-123F28563F75}" presName="horz1" presStyleCnt="0"/>
      <dgm:spPr/>
    </dgm:pt>
    <dgm:pt modelId="{7DBFBCA1-CF00-4134-9F28-E6C9194448DD}" type="pres">
      <dgm:prSet presAssocID="{15C93973-C148-4E71-AC03-123F28563F75}" presName="tx1" presStyleLbl="revTx" presStyleIdx="2" presStyleCnt="6"/>
      <dgm:spPr/>
    </dgm:pt>
    <dgm:pt modelId="{0B374B49-87DE-4F0A-8E47-ACC9C5573DDB}" type="pres">
      <dgm:prSet presAssocID="{15C93973-C148-4E71-AC03-123F28563F75}" presName="vert1" presStyleCnt="0"/>
      <dgm:spPr/>
    </dgm:pt>
    <dgm:pt modelId="{D8A2E9AA-5643-4D3D-9300-5F9C16675105}" type="pres">
      <dgm:prSet presAssocID="{0A80D0DC-85FD-4EF0-94DF-05E4B437ED7B}" presName="thickLine" presStyleLbl="alignNode1" presStyleIdx="3" presStyleCnt="6"/>
      <dgm:spPr/>
    </dgm:pt>
    <dgm:pt modelId="{168D504D-6C0D-4E3B-A7D0-3254B11ABF32}" type="pres">
      <dgm:prSet presAssocID="{0A80D0DC-85FD-4EF0-94DF-05E4B437ED7B}" presName="horz1" presStyleCnt="0"/>
      <dgm:spPr/>
    </dgm:pt>
    <dgm:pt modelId="{34D7C0CC-7606-4290-A779-E03E1B3729FC}" type="pres">
      <dgm:prSet presAssocID="{0A80D0DC-85FD-4EF0-94DF-05E4B437ED7B}" presName="tx1" presStyleLbl="revTx" presStyleIdx="3" presStyleCnt="6"/>
      <dgm:spPr/>
    </dgm:pt>
    <dgm:pt modelId="{EA619269-32F1-4BEE-87DF-121DB6FA9C5A}" type="pres">
      <dgm:prSet presAssocID="{0A80D0DC-85FD-4EF0-94DF-05E4B437ED7B}" presName="vert1" presStyleCnt="0"/>
      <dgm:spPr/>
    </dgm:pt>
    <dgm:pt modelId="{D5469448-7B33-4598-BD15-2582DFA950BA}" type="pres">
      <dgm:prSet presAssocID="{79F1A8A2-1281-462E-9F24-ACB0822BFEDB}" presName="thickLine" presStyleLbl="alignNode1" presStyleIdx="4" presStyleCnt="6"/>
      <dgm:spPr/>
    </dgm:pt>
    <dgm:pt modelId="{B0FB7B94-C93A-486F-A5CA-12EAC34B8B60}" type="pres">
      <dgm:prSet presAssocID="{79F1A8A2-1281-462E-9F24-ACB0822BFEDB}" presName="horz1" presStyleCnt="0"/>
      <dgm:spPr/>
    </dgm:pt>
    <dgm:pt modelId="{3D465F97-361E-489F-9F79-A38E5685978A}" type="pres">
      <dgm:prSet presAssocID="{79F1A8A2-1281-462E-9F24-ACB0822BFEDB}" presName="tx1" presStyleLbl="revTx" presStyleIdx="4" presStyleCnt="6"/>
      <dgm:spPr/>
    </dgm:pt>
    <dgm:pt modelId="{07EB5C3E-01BB-4E2C-A01C-09C138A2FD79}" type="pres">
      <dgm:prSet presAssocID="{79F1A8A2-1281-462E-9F24-ACB0822BFEDB}" presName="vert1" presStyleCnt="0"/>
      <dgm:spPr/>
    </dgm:pt>
    <dgm:pt modelId="{F7620B1D-72EA-41C5-AB75-57E5AA09CFE3}" type="pres">
      <dgm:prSet presAssocID="{A8009D35-70F1-4F58-A28B-C73E2759CBC8}" presName="thickLine" presStyleLbl="alignNode1" presStyleIdx="5" presStyleCnt="6"/>
      <dgm:spPr/>
    </dgm:pt>
    <dgm:pt modelId="{FA6F7557-B2E4-4D0C-AC70-7D9190E6F10C}" type="pres">
      <dgm:prSet presAssocID="{A8009D35-70F1-4F58-A28B-C73E2759CBC8}" presName="horz1" presStyleCnt="0"/>
      <dgm:spPr/>
    </dgm:pt>
    <dgm:pt modelId="{D1C1452E-128F-40E7-A4EB-7F51C45CA119}" type="pres">
      <dgm:prSet presAssocID="{A8009D35-70F1-4F58-A28B-C73E2759CBC8}" presName="tx1" presStyleLbl="revTx" presStyleIdx="5" presStyleCnt="6"/>
      <dgm:spPr/>
    </dgm:pt>
    <dgm:pt modelId="{5BE9E31C-8CF0-4C73-B1F6-FEB6DE697FEB}" type="pres">
      <dgm:prSet presAssocID="{A8009D35-70F1-4F58-A28B-C73E2759CBC8}" presName="vert1" presStyleCnt="0"/>
      <dgm:spPr/>
    </dgm:pt>
  </dgm:ptLst>
  <dgm:cxnLst>
    <dgm:cxn modelId="{BD5A810B-BC42-4C09-9D75-8F28D5AD149E}" type="presOf" srcId="{A1B43C4E-97B1-4185-A56F-4CF308DC3610}" destId="{86CB624E-318C-4503-958D-8A13C55752AF}" srcOrd="0" destOrd="0" presId="urn:microsoft.com/office/officeart/2008/layout/LinedList"/>
    <dgm:cxn modelId="{7067EF22-C22E-4681-AC96-EC95BF7CC3EF}" type="presOf" srcId="{D232CA2B-768E-42F1-88D9-D3FE2308BC4F}" destId="{7891FAB4-64A8-4BE6-A75A-2FC15063C0F9}" srcOrd="0" destOrd="0" presId="urn:microsoft.com/office/officeart/2008/layout/LinedList"/>
    <dgm:cxn modelId="{D69CF368-1516-4597-B8C3-68B7019FA34E}" srcId="{A1B43C4E-97B1-4185-A56F-4CF308DC3610}" destId="{79F1A8A2-1281-462E-9F24-ACB0822BFEDB}" srcOrd="4" destOrd="0" parTransId="{51307FA3-B61E-4230-B75A-507FDA71D817}" sibTransId="{21D460FD-3E65-464B-BEC5-97386B6899A0}"/>
    <dgm:cxn modelId="{46DBE179-8BFF-4786-A038-47159BCE2782}" srcId="{A1B43C4E-97B1-4185-A56F-4CF308DC3610}" destId="{A8009D35-70F1-4F58-A28B-C73E2759CBC8}" srcOrd="5" destOrd="0" parTransId="{58E550F9-7424-42ED-8EF8-D5BCC936D9CA}" sibTransId="{92CC6FF6-94DB-4F5D-9FB5-DB4BA98927DA}"/>
    <dgm:cxn modelId="{3C63DE89-0B49-49F6-AF07-9D1EF9C7D54A}" type="presOf" srcId="{2B2E4C7A-10D8-4AD3-8ECD-214402191C5D}" destId="{BC5CCCBE-DDF9-4B6D-9276-A6B7F110319D}" srcOrd="0" destOrd="0" presId="urn:microsoft.com/office/officeart/2008/layout/LinedList"/>
    <dgm:cxn modelId="{DC345190-728D-4988-ACC5-328ED9557009}" srcId="{A1B43C4E-97B1-4185-A56F-4CF308DC3610}" destId="{2B2E4C7A-10D8-4AD3-8ECD-214402191C5D}" srcOrd="1" destOrd="0" parTransId="{F73E0741-B4D2-4575-973A-A30E24E311A1}" sibTransId="{53E30553-0CB9-4357-A43A-71CBEAC9E7E3}"/>
    <dgm:cxn modelId="{2566D29B-D75E-4B0E-93FC-117804A8F5F5}" srcId="{A1B43C4E-97B1-4185-A56F-4CF308DC3610}" destId="{D232CA2B-768E-42F1-88D9-D3FE2308BC4F}" srcOrd="0" destOrd="0" parTransId="{3C2002B6-C0BF-458C-BF78-7E27EDFDDE74}" sibTransId="{D92EC00A-1855-4A18-862F-3DF51058EFD2}"/>
    <dgm:cxn modelId="{EDD6BFB6-DC79-414A-95FF-7C654F684BD4}" type="presOf" srcId="{A8009D35-70F1-4F58-A28B-C73E2759CBC8}" destId="{D1C1452E-128F-40E7-A4EB-7F51C45CA119}" srcOrd="0" destOrd="0" presId="urn:microsoft.com/office/officeart/2008/layout/LinedList"/>
    <dgm:cxn modelId="{95E4E0CD-5913-4A97-917A-B1F807C4CAE5}" type="presOf" srcId="{0A80D0DC-85FD-4EF0-94DF-05E4B437ED7B}" destId="{34D7C0CC-7606-4290-A779-E03E1B3729FC}" srcOrd="0" destOrd="0" presId="urn:microsoft.com/office/officeart/2008/layout/LinedList"/>
    <dgm:cxn modelId="{DC7CCCE6-D1CB-4E9D-B48B-24640AA1B919}" type="presOf" srcId="{15C93973-C148-4E71-AC03-123F28563F75}" destId="{7DBFBCA1-CF00-4134-9F28-E6C9194448DD}" srcOrd="0" destOrd="0" presId="urn:microsoft.com/office/officeart/2008/layout/LinedList"/>
    <dgm:cxn modelId="{C4F623E7-033E-49BA-A5DF-B041E4490D49}" type="presOf" srcId="{79F1A8A2-1281-462E-9F24-ACB0822BFEDB}" destId="{3D465F97-361E-489F-9F79-A38E5685978A}" srcOrd="0" destOrd="0" presId="urn:microsoft.com/office/officeart/2008/layout/LinedList"/>
    <dgm:cxn modelId="{A26225F3-4695-4DD6-ACB5-2C0992153A51}" srcId="{A1B43C4E-97B1-4185-A56F-4CF308DC3610}" destId="{15C93973-C148-4E71-AC03-123F28563F75}" srcOrd="2" destOrd="0" parTransId="{4AD291D3-17FA-4C72-82B8-51C365127550}" sibTransId="{5DB4C9CA-53AE-422F-A1B7-7B61E082816B}"/>
    <dgm:cxn modelId="{D25F16F9-ABA3-4950-A7CC-918570822DB0}" srcId="{A1B43C4E-97B1-4185-A56F-4CF308DC3610}" destId="{0A80D0DC-85FD-4EF0-94DF-05E4B437ED7B}" srcOrd="3" destOrd="0" parTransId="{FE004E9D-50A8-49F9-92EF-3F3C00BB69BE}" sibTransId="{F2F081AA-5FB6-4768-B2F1-C2E76309A4CE}"/>
    <dgm:cxn modelId="{4D5452CD-EEEF-4145-A07D-3C80A248998C}" type="presParOf" srcId="{86CB624E-318C-4503-958D-8A13C55752AF}" destId="{91D349EE-5134-4AB4-BECC-79C6A560E954}" srcOrd="0" destOrd="0" presId="urn:microsoft.com/office/officeart/2008/layout/LinedList"/>
    <dgm:cxn modelId="{B5C34204-CD05-450A-8E05-6580D45B4208}" type="presParOf" srcId="{86CB624E-318C-4503-958D-8A13C55752AF}" destId="{279BFC3C-690C-4CC4-9943-919305E97069}" srcOrd="1" destOrd="0" presId="urn:microsoft.com/office/officeart/2008/layout/LinedList"/>
    <dgm:cxn modelId="{2443F2DB-FD08-46D8-8B42-548C7FBBC596}" type="presParOf" srcId="{279BFC3C-690C-4CC4-9943-919305E97069}" destId="{7891FAB4-64A8-4BE6-A75A-2FC15063C0F9}" srcOrd="0" destOrd="0" presId="urn:microsoft.com/office/officeart/2008/layout/LinedList"/>
    <dgm:cxn modelId="{C55E7EF4-51F0-41A9-932B-20CF063706DF}" type="presParOf" srcId="{279BFC3C-690C-4CC4-9943-919305E97069}" destId="{E937C8D9-CA53-4FF7-8BDC-2E94FFEFA033}" srcOrd="1" destOrd="0" presId="urn:microsoft.com/office/officeart/2008/layout/LinedList"/>
    <dgm:cxn modelId="{459F0C72-31A7-4C14-984B-17AEC707494C}" type="presParOf" srcId="{86CB624E-318C-4503-958D-8A13C55752AF}" destId="{38F7EF77-B778-4137-AF7F-C93ED4E087D9}" srcOrd="2" destOrd="0" presId="urn:microsoft.com/office/officeart/2008/layout/LinedList"/>
    <dgm:cxn modelId="{9F9604FC-6FA9-4414-9E5E-E3C791ACA80A}" type="presParOf" srcId="{86CB624E-318C-4503-958D-8A13C55752AF}" destId="{FC7A327D-2498-4D28-90E2-944468379396}" srcOrd="3" destOrd="0" presId="urn:microsoft.com/office/officeart/2008/layout/LinedList"/>
    <dgm:cxn modelId="{2309A875-48ED-40C0-A226-C8BB72C6BFA4}" type="presParOf" srcId="{FC7A327D-2498-4D28-90E2-944468379396}" destId="{BC5CCCBE-DDF9-4B6D-9276-A6B7F110319D}" srcOrd="0" destOrd="0" presId="urn:microsoft.com/office/officeart/2008/layout/LinedList"/>
    <dgm:cxn modelId="{3B0B9EC6-835E-495F-AE1A-F117496DD805}" type="presParOf" srcId="{FC7A327D-2498-4D28-90E2-944468379396}" destId="{F1AE3197-BC0F-4ED3-8584-3882A68510B0}" srcOrd="1" destOrd="0" presId="urn:microsoft.com/office/officeart/2008/layout/LinedList"/>
    <dgm:cxn modelId="{AD37E0BE-E950-425D-B0C5-410F1A8B9D51}" type="presParOf" srcId="{86CB624E-318C-4503-958D-8A13C55752AF}" destId="{20083CCE-724C-451A-994B-9EAE0D64C303}" srcOrd="4" destOrd="0" presId="urn:microsoft.com/office/officeart/2008/layout/LinedList"/>
    <dgm:cxn modelId="{22B14202-ED7F-4C7F-BAE2-C48D98B14110}" type="presParOf" srcId="{86CB624E-318C-4503-958D-8A13C55752AF}" destId="{C5A723FA-5C4D-4B4B-B125-E8C9453FB472}" srcOrd="5" destOrd="0" presId="urn:microsoft.com/office/officeart/2008/layout/LinedList"/>
    <dgm:cxn modelId="{8FE0C555-0F6C-427C-9581-185990E9C354}" type="presParOf" srcId="{C5A723FA-5C4D-4B4B-B125-E8C9453FB472}" destId="{7DBFBCA1-CF00-4134-9F28-E6C9194448DD}" srcOrd="0" destOrd="0" presId="urn:microsoft.com/office/officeart/2008/layout/LinedList"/>
    <dgm:cxn modelId="{6D32B171-88BA-4D79-A186-2C2976F1799E}" type="presParOf" srcId="{C5A723FA-5C4D-4B4B-B125-E8C9453FB472}" destId="{0B374B49-87DE-4F0A-8E47-ACC9C5573DDB}" srcOrd="1" destOrd="0" presId="urn:microsoft.com/office/officeart/2008/layout/LinedList"/>
    <dgm:cxn modelId="{BF2185E0-63AB-4429-A130-674EC865F552}" type="presParOf" srcId="{86CB624E-318C-4503-958D-8A13C55752AF}" destId="{D8A2E9AA-5643-4D3D-9300-5F9C16675105}" srcOrd="6" destOrd="0" presId="urn:microsoft.com/office/officeart/2008/layout/LinedList"/>
    <dgm:cxn modelId="{0CA9BBB8-C02F-45E3-B6BA-9D6D25E641ED}" type="presParOf" srcId="{86CB624E-318C-4503-958D-8A13C55752AF}" destId="{168D504D-6C0D-4E3B-A7D0-3254B11ABF32}" srcOrd="7" destOrd="0" presId="urn:microsoft.com/office/officeart/2008/layout/LinedList"/>
    <dgm:cxn modelId="{A7ED0034-5724-4E82-9239-9417E8F02CDA}" type="presParOf" srcId="{168D504D-6C0D-4E3B-A7D0-3254B11ABF32}" destId="{34D7C0CC-7606-4290-A779-E03E1B3729FC}" srcOrd="0" destOrd="0" presId="urn:microsoft.com/office/officeart/2008/layout/LinedList"/>
    <dgm:cxn modelId="{24D78A27-CF83-4AAD-98C6-DBC35070D8BB}" type="presParOf" srcId="{168D504D-6C0D-4E3B-A7D0-3254B11ABF32}" destId="{EA619269-32F1-4BEE-87DF-121DB6FA9C5A}" srcOrd="1" destOrd="0" presId="urn:microsoft.com/office/officeart/2008/layout/LinedList"/>
    <dgm:cxn modelId="{A2B78601-33E3-4056-8209-D9D2B5E6E268}" type="presParOf" srcId="{86CB624E-318C-4503-958D-8A13C55752AF}" destId="{D5469448-7B33-4598-BD15-2582DFA950BA}" srcOrd="8" destOrd="0" presId="urn:microsoft.com/office/officeart/2008/layout/LinedList"/>
    <dgm:cxn modelId="{725D9FA7-74BC-4387-AE34-E2AA587AE747}" type="presParOf" srcId="{86CB624E-318C-4503-958D-8A13C55752AF}" destId="{B0FB7B94-C93A-486F-A5CA-12EAC34B8B60}" srcOrd="9" destOrd="0" presId="urn:microsoft.com/office/officeart/2008/layout/LinedList"/>
    <dgm:cxn modelId="{4401541B-FE5A-4CDF-B15F-F7AFB0C73B53}" type="presParOf" srcId="{B0FB7B94-C93A-486F-A5CA-12EAC34B8B60}" destId="{3D465F97-361E-489F-9F79-A38E5685978A}" srcOrd="0" destOrd="0" presId="urn:microsoft.com/office/officeart/2008/layout/LinedList"/>
    <dgm:cxn modelId="{70FD6CEB-20BF-4F96-B6E2-6A2DEA9E210A}" type="presParOf" srcId="{B0FB7B94-C93A-486F-A5CA-12EAC34B8B60}" destId="{07EB5C3E-01BB-4E2C-A01C-09C138A2FD79}" srcOrd="1" destOrd="0" presId="urn:microsoft.com/office/officeart/2008/layout/LinedList"/>
    <dgm:cxn modelId="{39054F1A-B933-4AD0-9ECA-61D588C7E04D}" type="presParOf" srcId="{86CB624E-318C-4503-958D-8A13C55752AF}" destId="{F7620B1D-72EA-41C5-AB75-57E5AA09CFE3}" srcOrd="10" destOrd="0" presId="urn:microsoft.com/office/officeart/2008/layout/LinedList"/>
    <dgm:cxn modelId="{4AFC7769-006D-4F62-980C-22CAD428ECF0}" type="presParOf" srcId="{86CB624E-318C-4503-958D-8A13C55752AF}" destId="{FA6F7557-B2E4-4D0C-AC70-7D9190E6F10C}" srcOrd="11" destOrd="0" presId="urn:microsoft.com/office/officeart/2008/layout/LinedList"/>
    <dgm:cxn modelId="{F0818C4F-04CB-4E14-AE92-1F51472AC012}" type="presParOf" srcId="{FA6F7557-B2E4-4D0C-AC70-7D9190E6F10C}" destId="{D1C1452E-128F-40E7-A4EB-7F51C45CA119}" srcOrd="0" destOrd="0" presId="urn:microsoft.com/office/officeart/2008/layout/LinedList"/>
    <dgm:cxn modelId="{F99F3223-FB63-44E3-B4F9-C6201EF0F6A3}" type="presParOf" srcId="{FA6F7557-B2E4-4D0C-AC70-7D9190E6F10C}" destId="{5BE9E31C-8CF0-4C73-B1F6-FEB6DE697FE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349EE-5134-4AB4-BECC-79C6A560E954}">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91FAB4-64A8-4BE6-A75A-2FC15063C0F9}">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94 % Satisfaction rate on average.</a:t>
          </a:r>
        </a:p>
      </dsp:txBody>
      <dsp:txXfrm>
        <a:off x="0" y="2703"/>
        <a:ext cx="6900512" cy="921789"/>
      </dsp:txXfrm>
    </dsp:sp>
    <dsp:sp modelId="{38F7EF77-B778-4137-AF7F-C93ED4E087D9}">
      <dsp:nvSpPr>
        <dsp:cNvPr id="0" name=""/>
        <dsp:cNvSpPr/>
      </dsp:nvSpPr>
      <dsp:spPr>
        <a:xfrm>
          <a:off x="0" y="924492"/>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5CCCBE-DDF9-4B6D-9276-A6B7F110319D}">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510 live attendees on average.</a:t>
          </a:r>
        </a:p>
      </dsp:txBody>
      <dsp:txXfrm>
        <a:off x="0" y="924492"/>
        <a:ext cx="6900512" cy="921789"/>
      </dsp:txXfrm>
    </dsp:sp>
    <dsp:sp modelId="{20083CCE-724C-451A-994B-9EAE0D64C303}">
      <dsp:nvSpPr>
        <dsp:cNvPr id="0" name=""/>
        <dsp:cNvSpPr/>
      </dsp:nvSpPr>
      <dsp:spPr>
        <a:xfrm>
          <a:off x="0" y="184628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BFBCA1-CF00-4134-9F28-E6C9194448DD}">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Attendees from 50 – 77 countries.</a:t>
          </a:r>
        </a:p>
      </dsp:txBody>
      <dsp:txXfrm>
        <a:off x="0" y="1846281"/>
        <a:ext cx="6900512" cy="921789"/>
      </dsp:txXfrm>
    </dsp:sp>
    <dsp:sp modelId="{D8A2E9AA-5643-4D3D-9300-5F9C16675105}">
      <dsp:nvSpPr>
        <dsp:cNvPr id="0" name=""/>
        <dsp:cNvSpPr/>
      </dsp:nvSpPr>
      <dsp:spPr>
        <a:xfrm>
          <a:off x="0" y="2768070"/>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D7C0CC-7606-4290-A779-E03E1B3729FC}">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7841 </a:t>
          </a:r>
          <a:r>
            <a:rPr lang="en-US" sz="2500" kern="1200" dirty="0"/>
            <a:t>registrants, attendance rate average 49%.</a:t>
          </a:r>
        </a:p>
      </dsp:txBody>
      <dsp:txXfrm>
        <a:off x="0" y="2768070"/>
        <a:ext cx="6900512" cy="921789"/>
      </dsp:txXfrm>
    </dsp:sp>
    <dsp:sp modelId="{D5469448-7B33-4598-BD15-2582DFA950BA}">
      <dsp:nvSpPr>
        <dsp:cNvPr id="0" name=""/>
        <dsp:cNvSpPr/>
      </dsp:nvSpPr>
      <dsp:spPr>
        <a:xfrm>
          <a:off x="0" y="3689859"/>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465F97-361E-489F-9F79-A38E5685978A}">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130 questions per event on average.</a:t>
          </a:r>
        </a:p>
      </dsp:txBody>
      <dsp:txXfrm>
        <a:off x="0" y="3689859"/>
        <a:ext cx="6900512" cy="921789"/>
      </dsp:txXfrm>
    </dsp:sp>
    <dsp:sp modelId="{F7620B1D-72EA-41C5-AB75-57E5AA09CFE3}">
      <dsp:nvSpPr>
        <dsp:cNvPr id="0" name=""/>
        <dsp:cNvSpPr/>
      </dsp:nvSpPr>
      <dsp:spPr>
        <a:xfrm>
          <a:off x="0" y="4611648"/>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C1452E-128F-40E7-A4EB-7F51C45CA119}">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210 registrants, on average, ask for more information about POLY.</a:t>
          </a:r>
        </a:p>
      </dsp:txBody>
      <dsp:txXfrm>
        <a:off x="0" y="4611648"/>
        <a:ext cx="6900512" cy="92178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8285ADF-8E73-4FDD-AF0D-DF0C375947A1}" type="datetimeFigureOut">
              <a:rPr lang="en-US" smtClean="0"/>
              <a:t>1/13/2022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0464422-30FE-45A3-B028-FDCC92B24EC5}" type="slidenum">
              <a:rPr lang="en-US" smtClean="0"/>
              <a:t>‹#›</a:t>
            </a:fld>
            <a:endParaRPr lang="en-US"/>
          </a:p>
        </p:txBody>
      </p:sp>
    </p:spTree>
    <p:extLst>
      <p:ext uri="{BB962C8B-B14F-4D97-AF65-F5344CB8AC3E}">
        <p14:creationId xmlns:p14="http://schemas.microsoft.com/office/powerpoint/2010/main" val="3602451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48DEA9-6F4F-4540-9E5D-C6F39079AF72}" type="slidenum">
              <a:rPr lang="en-US" smtClean="0"/>
              <a:t>9</a:t>
            </a:fld>
            <a:endParaRPr lang="en-US" dirty="0"/>
          </a:p>
        </p:txBody>
      </p:sp>
    </p:spTree>
    <p:extLst>
      <p:ext uri="{BB962C8B-B14F-4D97-AF65-F5344CB8AC3E}">
        <p14:creationId xmlns:p14="http://schemas.microsoft.com/office/powerpoint/2010/main" val="1860132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64422-30FE-45A3-B028-FDCC92B24EC5}" type="slidenum">
              <a:rPr lang="en-US" smtClean="0"/>
              <a:t>11</a:t>
            </a:fld>
            <a:endParaRPr lang="en-US"/>
          </a:p>
        </p:txBody>
      </p:sp>
    </p:spTree>
    <p:extLst>
      <p:ext uri="{BB962C8B-B14F-4D97-AF65-F5344CB8AC3E}">
        <p14:creationId xmlns:p14="http://schemas.microsoft.com/office/powerpoint/2010/main" val="277296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8D6EC-5FEC-4720-96B1-D0D8B67A9B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1C4E9A-1231-4575-8CEA-06999B7934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BD8837-6284-41A6-961E-F31F503902F0}"/>
              </a:ext>
            </a:extLst>
          </p:cNvPr>
          <p:cNvSpPr>
            <a:spLocks noGrp="1"/>
          </p:cNvSpPr>
          <p:nvPr>
            <p:ph type="dt" sz="half" idx="10"/>
          </p:nvPr>
        </p:nvSpPr>
        <p:spPr/>
        <p:txBody>
          <a:bodyPr/>
          <a:lstStyle/>
          <a:p>
            <a:fld id="{C5C5E9C6-187A-43AB-85F7-6AA98428C44C}" type="datetimeFigureOut">
              <a:rPr lang="en-US" smtClean="0"/>
              <a:t>1/13/2022</a:t>
            </a:fld>
            <a:endParaRPr lang="en-US"/>
          </a:p>
        </p:txBody>
      </p:sp>
      <p:sp>
        <p:nvSpPr>
          <p:cNvPr id="5" name="Footer Placeholder 4">
            <a:extLst>
              <a:ext uri="{FF2B5EF4-FFF2-40B4-BE49-F238E27FC236}">
                <a16:creationId xmlns:a16="http://schemas.microsoft.com/office/drawing/2014/main" id="{8FEFB65E-CE6C-44F3-9A3E-A7E0714892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283AD2-AEC1-46DF-9AB9-3EB80C0E26D6}"/>
              </a:ext>
            </a:extLst>
          </p:cNvPr>
          <p:cNvSpPr>
            <a:spLocks noGrp="1"/>
          </p:cNvSpPr>
          <p:nvPr>
            <p:ph type="sldNum" sz="quarter" idx="12"/>
          </p:nvPr>
        </p:nvSpPr>
        <p:spPr/>
        <p:txBody>
          <a:bodyPr/>
          <a:lstStyle/>
          <a:p>
            <a:fld id="{AE700161-6BEA-4B79-A666-7E9BFB3A6725}" type="slidenum">
              <a:rPr lang="en-US" smtClean="0"/>
              <a:t>‹#›</a:t>
            </a:fld>
            <a:endParaRPr lang="en-US"/>
          </a:p>
        </p:txBody>
      </p:sp>
    </p:spTree>
    <p:extLst>
      <p:ext uri="{BB962C8B-B14F-4D97-AF65-F5344CB8AC3E}">
        <p14:creationId xmlns:p14="http://schemas.microsoft.com/office/powerpoint/2010/main" val="1196470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FFC79-2A5D-47EC-B100-0CE0ECB340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4B4EE4-0510-4A99-ADB4-844273B03D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CF987A-4228-43A7-BED2-F97FA0E5D644}"/>
              </a:ext>
            </a:extLst>
          </p:cNvPr>
          <p:cNvSpPr>
            <a:spLocks noGrp="1"/>
          </p:cNvSpPr>
          <p:nvPr>
            <p:ph type="dt" sz="half" idx="10"/>
          </p:nvPr>
        </p:nvSpPr>
        <p:spPr/>
        <p:txBody>
          <a:bodyPr/>
          <a:lstStyle/>
          <a:p>
            <a:fld id="{C5C5E9C6-187A-43AB-85F7-6AA98428C44C}" type="datetimeFigureOut">
              <a:rPr lang="en-US" smtClean="0"/>
              <a:t>1/13/2022</a:t>
            </a:fld>
            <a:endParaRPr lang="en-US"/>
          </a:p>
        </p:txBody>
      </p:sp>
      <p:sp>
        <p:nvSpPr>
          <p:cNvPr id="5" name="Footer Placeholder 4">
            <a:extLst>
              <a:ext uri="{FF2B5EF4-FFF2-40B4-BE49-F238E27FC236}">
                <a16:creationId xmlns:a16="http://schemas.microsoft.com/office/drawing/2014/main" id="{0B2E47D4-3975-42BB-8B5F-0F1E9B2CBC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B0153-3FC8-4C12-91BE-79F24841BD52}"/>
              </a:ext>
            </a:extLst>
          </p:cNvPr>
          <p:cNvSpPr>
            <a:spLocks noGrp="1"/>
          </p:cNvSpPr>
          <p:nvPr>
            <p:ph type="sldNum" sz="quarter" idx="12"/>
          </p:nvPr>
        </p:nvSpPr>
        <p:spPr/>
        <p:txBody>
          <a:bodyPr/>
          <a:lstStyle/>
          <a:p>
            <a:fld id="{AE700161-6BEA-4B79-A666-7E9BFB3A6725}" type="slidenum">
              <a:rPr lang="en-US" smtClean="0"/>
              <a:t>‹#›</a:t>
            </a:fld>
            <a:endParaRPr lang="en-US"/>
          </a:p>
        </p:txBody>
      </p:sp>
    </p:spTree>
    <p:extLst>
      <p:ext uri="{BB962C8B-B14F-4D97-AF65-F5344CB8AC3E}">
        <p14:creationId xmlns:p14="http://schemas.microsoft.com/office/powerpoint/2010/main" val="2153837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769753-38D1-4E1B-B4BE-74BEBFE3FB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851335-743B-4544-8F8C-5889ABF434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43AAA8-032A-413F-943A-604A4C30ECA5}"/>
              </a:ext>
            </a:extLst>
          </p:cNvPr>
          <p:cNvSpPr>
            <a:spLocks noGrp="1"/>
          </p:cNvSpPr>
          <p:nvPr>
            <p:ph type="dt" sz="half" idx="10"/>
          </p:nvPr>
        </p:nvSpPr>
        <p:spPr/>
        <p:txBody>
          <a:bodyPr/>
          <a:lstStyle/>
          <a:p>
            <a:fld id="{C5C5E9C6-187A-43AB-85F7-6AA98428C44C}" type="datetimeFigureOut">
              <a:rPr lang="en-US" smtClean="0"/>
              <a:t>1/13/2022</a:t>
            </a:fld>
            <a:endParaRPr lang="en-US"/>
          </a:p>
        </p:txBody>
      </p:sp>
      <p:sp>
        <p:nvSpPr>
          <p:cNvPr id="5" name="Footer Placeholder 4">
            <a:extLst>
              <a:ext uri="{FF2B5EF4-FFF2-40B4-BE49-F238E27FC236}">
                <a16:creationId xmlns:a16="http://schemas.microsoft.com/office/drawing/2014/main" id="{C4B9B8B9-F3BF-41CD-AE96-38159803EB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71CC09-B985-4A44-A7BB-BB7C78ABAB82}"/>
              </a:ext>
            </a:extLst>
          </p:cNvPr>
          <p:cNvSpPr>
            <a:spLocks noGrp="1"/>
          </p:cNvSpPr>
          <p:nvPr>
            <p:ph type="sldNum" sz="quarter" idx="12"/>
          </p:nvPr>
        </p:nvSpPr>
        <p:spPr/>
        <p:txBody>
          <a:bodyPr/>
          <a:lstStyle/>
          <a:p>
            <a:fld id="{AE700161-6BEA-4B79-A666-7E9BFB3A6725}" type="slidenum">
              <a:rPr lang="en-US" smtClean="0"/>
              <a:t>‹#›</a:t>
            </a:fld>
            <a:endParaRPr lang="en-US"/>
          </a:p>
        </p:txBody>
      </p:sp>
    </p:spTree>
    <p:extLst>
      <p:ext uri="{BB962C8B-B14F-4D97-AF65-F5344CB8AC3E}">
        <p14:creationId xmlns:p14="http://schemas.microsoft.com/office/powerpoint/2010/main" val="2978360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F48D9-C197-407D-9B8E-65FFF4DA38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B4471E-83F4-4469-81E9-ECB87D7001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4F9BAF-E844-4D69-8A6E-43053412D6C8}"/>
              </a:ext>
            </a:extLst>
          </p:cNvPr>
          <p:cNvSpPr>
            <a:spLocks noGrp="1"/>
          </p:cNvSpPr>
          <p:nvPr>
            <p:ph type="dt" sz="half" idx="10"/>
          </p:nvPr>
        </p:nvSpPr>
        <p:spPr/>
        <p:txBody>
          <a:bodyPr/>
          <a:lstStyle/>
          <a:p>
            <a:fld id="{C5C5E9C6-187A-43AB-85F7-6AA98428C44C}" type="datetimeFigureOut">
              <a:rPr lang="en-US" smtClean="0"/>
              <a:t>1/13/2022</a:t>
            </a:fld>
            <a:endParaRPr lang="en-US"/>
          </a:p>
        </p:txBody>
      </p:sp>
      <p:sp>
        <p:nvSpPr>
          <p:cNvPr id="5" name="Footer Placeholder 4">
            <a:extLst>
              <a:ext uri="{FF2B5EF4-FFF2-40B4-BE49-F238E27FC236}">
                <a16:creationId xmlns:a16="http://schemas.microsoft.com/office/drawing/2014/main" id="{696DC784-813D-4AF9-A9D3-BF4C50FC04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3EF953-E1F0-4569-9810-97FF343F8D33}"/>
              </a:ext>
            </a:extLst>
          </p:cNvPr>
          <p:cNvSpPr>
            <a:spLocks noGrp="1"/>
          </p:cNvSpPr>
          <p:nvPr>
            <p:ph type="sldNum" sz="quarter" idx="12"/>
          </p:nvPr>
        </p:nvSpPr>
        <p:spPr/>
        <p:txBody>
          <a:bodyPr/>
          <a:lstStyle/>
          <a:p>
            <a:fld id="{AE700161-6BEA-4B79-A666-7E9BFB3A6725}" type="slidenum">
              <a:rPr lang="en-US" smtClean="0"/>
              <a:t>‹#›</a:t>
            </a:fld>
            <a:endParaRPr lang="en-US"/>
          </a:p>
        </p:txBody>
      </p:sp>
    </p:spTree>
    <p:extLst>
      <p:ext uri="{BB962C8B-B14F-4D97-AF65-F5344CB8AC3E}">
        <p14:creationId xmlns:p14="http://schemas.microsoft.com/office/powerpoint/2010/main" val="1706723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FB42A-592F-4D22-AAA9-472AD46383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89AAB7-0775-4952-B7B5-0FF00F336B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0AA966-DF70-4DF3-9676-3388D0EF230A}"/>
              </a:ext>
            </a:extLst>
          </p:cNvPr>
          <p:cNvSpPr>
            <a:spLocks noGrp="1"/>
          </p:cNvSpPr>
          <p:nvPr>
            <p:ph type="dt" sz="half" idx="10"/>
          </p:nvPr>
        </p:nvSpPr>
        <p:spPr/>
        <p:txBody>
          <a:bodyPr/>
          <a:lstStyle/>
          <a:p>
            <a:fld id="{C5C5E9C6-187A-43AB-85F7-6AA98428C44C}" type="datetimeFigureOut">
              <a:rPr lang="en-US" smtClean="0"/>
              <a:t>1/13/2022</a:t>
            </a:fld>
            <a:endParaRPr lang="en-US"/>
          </a:p>
        </p:txBody>
      </p:sp>
      <p:sp>
        <p:nvSpPr>
          <p:cNvPr id="5" name="Footer Placeholder 4">
            <a:extLst>
              <a:ext uri="{FF2B5EF4-FFF2-40B4-BE49-F238E27FC236}">
                <a16:creationId xmlns:a16="http://schemas.microsoft.com/office/drawing/2014/main" id="{94327D66-FEEC-4377-883F-331D4CD821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163D96-2227-402F-9AAB-6CB68334F287}"/>
              </a:ext>
            </a:extLst>
          </p:cNvPr>
          <p:cNvSpPr>
            <a:spLocks noGrp="1"/>
          </p:cNvSpPr>
          <p:nvPr>
            <p:ph type="sldNum" sz="quarter" idx="12"/>
          </p:nvPr>
        </p:nvSpPr>
        <p:spPr/>
        <p:txBody>
          <a:bodyPr/>
          <a:lstStyle/>
          <a:p>
            <a:fld id="{AE700161-6BEA-4B79-A666-7E9BFB3A6725}" type="slidenum">
              <a:rPr lang="en-US" smtClean="0"/>
              <a:t>‹#›</a:t>
            </a:fld>
            <a:endParaRPr lang="en-US"/>
          </a:p>
        </p:txBody>
      </p:sp>
    </p:spTree>
    <p:extLst>
      <p:ext uri="{BB962C8B-B14F-4D97-AF65-F5344CB8AC3E}">
        <p14:creationId xmlns:p14="http://schemas.microsoft.com/office/powerpoint/2010/main" val="308322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C7F68-6A5B-49A1-A49E-5DA8B5513A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1AF251-87E8-4C4D-9D47-000E02CE5B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85F698-E392-410E-800D-FC7BE7BADA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32A415-6579-44FA-8E83-F3B0DE4EFBCA}"/>
              </a:ext>
            </a:extLst>
          </p:cNvPr>
          <p:cNvSpPr>
            <a:spLocks noGrp="1"/>
          </p:cNvSpPr>
          <p:nvPr>
            <p:ph type="dt" sz="half" idx="10"/>
          </p:nvPr>
        </p:nvSpPr>
        <p:spPr/>
        <p:txBody>
          <a:bodyPr/>
          <a:lstStyle/>
          <a:p>
            <a:fld id="{C5C5E9C6-187A-43AB-85F7-6AA98428C44C}" type="datetimeFigureOut">
              <a:rPr lang="en-US" smtClean="0"/>
              <a:t>1/13/2022</a:t>
            </a:fld>
            <a:endParaRPr lang="en-US"/>
          </a:p>
        </p:txBody>
      </p:sp>
      <p:sp>
        <p:nvSpPr>
          <p:cNvPr id="6" name="Footer Placeholder 5">
            <a:extLst>
              <a:ext uri="{FF2B5EF4-FFF2-40B4-BE49-F238E27FC236}">
                <a16:creationId xmlns:a16="http://schemas.microsoft.com/office/drawing/2014/main" id="{4E131D00-3D60-417A-AA97-7D6B9D7A3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71629F-7A07-48CD-A260-ABB1124EFE92}"/>
              </a:ext>
            </a:extLst>
          </p:cNvPr>
          <p:cNvSpPr>
            <a:spLocks noGrp="1"/>
          </p:cNvSpPr>
          <p:nvPr>
            <p:ph type="sldNum" sz="quarter" idx="12"/>
          </p:nvPr>
        </p:nvSpPr>
        <p:spPr/>
        <p:txBody>
          <a:bodyPr/>
          <a:lstStyle/>
          <a:p>
            <a:fld id="{AE700161-6BEA-4B79-A666-7E9BFB3A6725}" type="slidenum">
              <a:rPr lang="en-US" smtClean="0"/>
              <a:t>‹#›</a:t>
            </a:fld>
            <a:endParaRPr lang="en-US"/>
          </a:p>
        </p:txBody>
      </p:sp>
    </p:spTree>
    <p:extLst>
      <p:ext uri="{BB962C8B-B14F-4D97-AF65-F5344CB8AC3E}">
        <p14:creationId xmlns:p14="http://schemas.microsoft.com/office/powerpoint/2010/main" val="660395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18157-83A2-40F9-A3CC-8203FB5735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801025-6DFF-4593-BFDF-B78C7A4A78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F85AC2-611F-4012-9B69-B401137D6D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57ABAA-2490-479A-8B21-C4F3F84946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C8206F-C50B-48B8-9DDE-B4C11C41CE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670C42-923B-4536-A32A-590A407DF4B9}"/>
              </a:ext>
            </a:extLst>
          </p:cNvPr>
          <p:cNvSpPr>
            <a:spLocks noGrp="1"/>
          </p:cNvSpPr>
          <p:nvPr>
            <p:ph type="dt" sz="half" idx="10"/>
          </p:nvPr>
        </p:nvSpPr>
        <p:spPr/>
        <p:txBody>
          <a:bodyPr/>
          <a:lstStyle/>
          <a:p>
            <a:fld id="{C5C5E9C6-187A-43AB-85F7-6AA98428C44C}" type="datetimeFigureOut">
              <a:rPr lang="en-US" smtClean="0"/>
              <a:t>1/13/2022</a:t>
            </a:fld>
            <a:endParaRPr lang="en-US"/>
          </a:p>
        </p:txBody>
      </p:sp>
      <p:sp>
        <p:nvSpPr>
          <p:cNvPr id="8" name="Footer Placeholder 7">
            <a:extLst>
              <a:ext uri="{FF2B5EF4-FFF2-40B4-BE49-F238E27FC236}">
                <a16:creationId xmlns:a16="http://schemas.microsoft.com/office/drawing/2014/main" id="{9A091C0B-CC79-43B0-BA86-5606488C75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FCE34C-3A8F-44BF-ADC0-7AFF85DF44BF}"/>
              </a:ext>
            </a:extLst>
          </p:cNvPr>
          <p:cNvSpPr>
            <a:spLocks noGrp="1"/>
          </p:cNvSpPr>
          <p:nvPr>
            <p:ph type="sldNum" sz="quarter" idx="12"/>
          </p:nvPr>
        </p:nvSpPr>
        <p:spPr/>
        <p:txBody>
          <a:bodyPr/>
          <a:lstStyle/>
          <a:p>
            <a:fld id="{AE700161-6BEA-4B79-A666-7E9BFB3A6725}" type="slidenum">
              <a:rPr lang="en-US" smtClean="0"/>
              <a:t>‹#›</a:t>
            </a:fld>
            <a:endParaRPr lang="en-US"/>
          </a:p>
        </p:txBody>
      </p:sp>
    </p:spTree>
    <p:extLst>
      <p:ext uri="{BB962C8B-B14F-4D97-AF65-F5344CB8AC3E}">
        <p14:creationId xmlns:p14="http://schemas.microsoft.com/office/powerpoint/2010/main" val="1359213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0C76E-4F10-4BEE-A925-0C268191BA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9BCE37-14C3-41AF-9512-730C6DB4F768}"/>
              </a:ext>
            </a:extLst>
          </p:cNvPr>
          <p:cNvSpPr>
            <a:spLocks noGrp="1"/>
          </p:cNvSpPr>
          <p:nvPr>
            <p:ph type="dt" sz="half" idx="10"/>
          </p:nvPr>
        </p:nvSpPr>
        <p:spPr/>
        <p:txBody>
          <a:bodyPr/>
          <a:lstStyle/>
          <a:p>
            <a:fld id="{C5C5E9C6-187A-43AB-85F7-6AA98428C44C}" type="datetimeFigureOut">
              <a:rPr lang="en-US" smtClean="0"/>
              <a:t>1/13/2022</a:t>
            </a:fld>
            <a:endParaRPr lang="en-US"/>
          </a:p>
        </p:txBody>
      </p:sp>
      <p:sp>
        <p:nvSpPr>
          <p:cNvPr id="4" name="Footer Placeholder 3">
            <a:extLst>
              <a:ext uri="{FF2B5EF4-FFF2-40B4-BE49-F238E27FC236}">
                <a16:creationId xmlns:a16="http://schemas.microsoft.com/office/drawing/2014/main" id="{EF70A01E-A4D0-4798-B146-34833B9C87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4A7F46-68B0-41D1-BC47-906CC9E04D17}"/>
              </a:ext>
            </a:extLst>
          </p:cNvPr>
          <p:cNvSpPr>
            <a:spLocks noGrp="1"/>
          </p:cNvSpPr>
          <p:nvPr>
            <p:ph type="sldNum" sz="quarter" idx="12"/>
          </p:nvPr>
        </p:nvSpPr>
        <p:spPr/>
        <p:txBody>
          <a:bodyPr/>
          <a:lstStyle/>
          <a:p>
            <a:fld id="{AE700161-6BEA-4B79-A666-7E9BFB3A6725}" type="slidenum">
              <a:rPr lang="en-US" smtClean="0"/>
              <a:t>‹#›</a:t>
            </a:fld>
            <a:endParaRPr lang="en-US"/>
          </a:p>
        </p:txBody>
      </p:sp>
    </p:spTree>
    <p:extLst>
      <p:ext uri="{BB962C8B-B14F-4D97-AF65-F5344CB8AC3E}">
        <p14:creationId xmlns:p14="http://schemas.microsoft.com/office/powerpoint/2010/main" val="3676155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503A1B-3CFB-48C8-8CF9-1388877E0AE0}"/>
              </a:ext>
            </a:extLst>
          </p:cNvPr>
          <p:cNvSpPr>
            <a:spLocks noGrp="1"/>
          </p:cNvSpPr>
          <p:nvPr>
            <p:ph type="dt" sz="half" idx="10"/>
          </p:nvPr>
        </p:nvSpPr>
        <p:spPr/>
        <p:txBody>
          <a:bodyPr/>
          <a:lstStyle/>
          <a:p>
            <a:fld id="{C5C5E9C6-187A-43AB-85F7-6AA98428C44C}" type="datetimeFigureOut">
              <a:rPr lang="en-US" smtClean="0"/>
              <a:t>1/13/2022</a:t>
            </a:fld>
            <a:endParaRPr lang="en-US"/>
          </a:p>
        </p:txBody>
      </p:sp>
      <p:sp>
        <p:nvSpPr>
          <p:cNvPr id="3" name="Footer Placeholder 2">
            <a:extLst>
              <a:ext uri="{FF2B5EF4-FFF2-40B4-BE49-F238E27FC236}">
                <a16:creationId xmlns:a16="http://schemas.microsoft.com/office/drawing/2014/main" id="{D41569C0-7318-4B9F-8D83-BA7AB64D1C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C97FD5-3F2B-422A-9C21-DA6C95707443}"/>
              </a:ext>
            </a:extLst>
          </p:cNvPr>
          <p:cNvSpPr>
            <a:spLocks noGrp="1"/>
          </p:cNvSpPr>
          <p:nvPr>
            <p:ph type="sldNum" sz="quarter" idx="12"/>
          </p:nvPr>
        </p:nvSpPr>
        <p:spPr/>
        <p:txBody>
          <a:bodyPr/>
          <a:lstStyle/>
          <a:p>
            <a:fld id="{AE700161-6BEA-4B79-A666-7E9BFB3A6725}" type="slidenum">
              <a:rPr lang="en-US" smtClean="0"/>
              <a:t>‹#›</a:t>
            </a:fld>
            <a:endParaRPr lang="en-US"/>
          </a:p>
        </p:txBody>
      </p:sp>
    </p:spTree>
    <p:extLst>
      <p:ext uri="{BB962C8B-B14F-4D97-AF65-F5344CB8AC3E}">
        <p14:creationId xmlns:p14="http://schemas.microsoft.com/office/powerpoint/2010/main" val="1797508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2347E-7687-4124-81A8-2009F26FA6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59F382-FB55-49D5-8037-6A670C247B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AE8A5E-9F07-4D68-8233-2CFA89989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A36F67-5305-4E80-999B-050F3733DDA0}"/>
              </a:ext>
            </a:extLst>
          </p:cNvPr>
          <p:cNvSpPr>
            <a:spLocks noGrp="1"/>
          </p:cNvSpPr>
          <p:nvPr>
            <p:ph type="dt" sz="half" idx="10"/>
          </p:nvPr>
        </p:nvSpPr>
        <p:spPr/>
        <p:txBody>
          <a:bodyPr/>
          <a:lstStyle/>
          <a:p>
            <a:fld id="{C5C5E9C6-187A-43AB-85F7-6AA98428C44C}" type="datetimeFigureOut">
              <a:rPr lang="en-US" smtClean="0"/>
              <a:t>1/13/2022</a:t>
            </a:fld>
            <a:endParaRPr lang="en-US"/>
          </a:p>
        </p:txBody>
      </p:sp>
      <p:sp>
        <p:nvSpPr>
          <p:cNvPr id="6" name="Footer Placeholder 5">
            <a:extLst>
              <a:ext uri="{FF2B5EF4-FFF2-40B4-BE49-F238E27FC236}">
                <a16:creationId xmlns:a16="http://schemas.microsoft.com/office/drawing/2014/main" id="{41DD7E1A-6589-4DC7-A67D-51C6740660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69DFF7-AB05-480D-A7C7-188E820A5831}"/>
              </a:ext>
            </a:extLst>
          </p:cNvPr>
          <p:cNvSpPr>
            <a:spLocks noGrp="1"/>
          </p:cNvSpPr>
          <p:nvPr>
            <p:ph type="sldNum" sz="quarter" idx="12"/>
          </p:nvPr>
        </p:nvSpPr>
        <p:spPr/>
        <p:txBody>
          <a:bodyPr/>
          <a:lstStyle/>
          <a:p>
            <a:fld id="{AE700161-6BEA-4B79-A666-7E9BFB3A6725}" type="slidenum">
              <a:rPr lang="en-US" smtClean="0"/>
              <a:t>‹#›</a:t>
            </a:fld>
            <a:endParaRPr lang="en-US"/>
          </a:p>
        </p:txBody>
      </p:sp>
    </p:spTree>
    <p:extLst>
      <p:ext uri="{BB962C8B-B14F-4D97-AF65-F5344CB8AC3E}">
        <p14:creationId xmlns:p14="http://schemas.microsoft.com/office/powerpoint/2010/main" val="112150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EBA5E-265B-4193-BAC2-110E47A2B9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1F6DBE-240F-4055-BEB5-66A157DFBE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DB9373-5E28-44DD-8B9E-6700A5FDFB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EF4B92-CF84-408B-9928-71E3EE3BFAA0}"/>
              </a:ext>
            </a:extLst>
          </p:cNvPr>
          <p:cNvSpPr>
            <a:spLocks noGrp="1"/>
          </p:cNvSpPr>
          <p:nvPr>
            <p:ph type="dt" sz="half" idx="10"/>
          </p:nvPr>
        </p:nvSpPr>
        <p:spPr/>
        <p:txBody>
          <a:bodyPr/>
          <a:lstStyle/>
          <a:p>
            <a:fld id="{C5C5E9C6-187A-43AB-85F7-6AA98428C44C}" type="datetimeFigureOut">
              <a:rPr lang="en-US" smtClean="0"/>
              <a:t>1/13/2022</a:t>
            </a:fld>
            <a:endParaRPr lang="en-US"/>
          </a:p>
        </p:txBody>
      </p:sp>
      <p:sp>
        <p:nvSpPr>
          <p:cNvPr id="6" name="Footer Placeholder 5">
            <a:extLst>
              <a:ext uri="{FF2B5EF4-FFF2-40B4-BE49-F238E27FC236}">
                <a16:creationId xmlns:a16="http://schemas.microsoft.com/office/drawing/2014/main" id="{9B9A52DB-543A-40BE-9242-9A6B2D1A73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CA1D46-D269-457E-B8B6-2DD7354D5462}"/>
              </a:ext>
            </a:extLst>
          </p:cNvPr>
          <p:cNvSpPr>
            <a:spLocks noGrp="1"/>
          </p:cNvSpPr>
          <p:nvPr>
            <p:ph type="sldNum" sz="quarter" idx="12"/>
          </p:nvPr>
        </p:nvSpPr>
        <p:spPr/>
        <p:txBody>
          <a:bodyPr/>
          <a:lstStyle/>
          <a:p>
            <a:fld id="{AE700161-6BEA-4B79-A666-7E9BFB3A6725}" type="slidenum">
              <a:rPr lang="en-US" smtClean="0"/>
              <a:t>‹#›</a:t>
            </a:fld>
            <a:endParaRPr lang="en-US"/>
          </a:p>
        </p:txBody>
      </p:sp>
    </p:spTree>
    <p:extLst>
      <p:ext uri="{BB962C8B-B14F-4D97-AF65-F5344CB8AC3E}">
        <p14:creationId xmlns:p14="http://schemas.microsoft.com/office/powerpoint/2010/main" val="614451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1B1334-6D20-48B2-84CC-02BD5C39A0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BC9714-263F-4373-82FA-CCD730E065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536B5-5969-4E46-8C69-5587512089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5E9C6-187A-43AB-85F7-6AA98428C44C}" type="datetimeFigureOut">
              <a:rPr lang="en-US" smtClean="0"/>
              <a:t>1/13/2022</a:t>
            </a:fld>
            <a:endParaRPr lang="en-US"/>
          </a:p>
        </p:txBody>
      </p:sp>
      <p:sp>
        <p:nvSpPr>
          <p:cNvPr id="5" name="Footer Placeholder 4">
            <a:extLst>
              <a:ext uri="{FF2B5EF4-FFF2-40B4-BE49-F238E27FC236}">
                <a16:creationId xmlns:a16="http://schemas.microsoft.com/office/drawing/2014/main" id="{594EAF86-E10E-45BB-A54C-7EA053D3A1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A1778E-3EF0-4CD0-B099-98AB46E14C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00161-6BEA-4B79-A666-7E9BFB3A6725}" type="slidenum">
              <a:rPr lang="en-US" smtClean="0"/>
              <a:t>‹#›</a:t>
            </a:fld>
            <a:endParaRPr lang="en-US"/>
          </a:p>
        </p:txBody>
      </p:sp>
    </p:spTree>
    <p:extLst>
      <p:ext uri="{BB962C8B-B14F-4D97-AF65-F5344CB8AC3E}">
        <p14:creationId xmlns:p14="http://schemas.microsoft.com/office/powerpoint/2010/main" val="176425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mailto:saitot@ornl.gov" TargetMode="External"/><Relationship Id="rId3" Type="http://schemas.openxmlformats.org/officeDocument/2006/relationships/image" Target="../media/image10.png"/><Relationship Id="rId7" Type="http://schemas.openxmlformats.org/officeDocument/2006/relationships/hyperlink" Target="mailto:sumerlin@chem.ufl.edu" TargetMode="External"/><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hyperlink" Target="mailto:laura@polychemistry.com"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mailto:laura@polychemistry.com"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mailto:saitot@ornl.gov" TargetMode="External"/><Relationship Id="rId4" Type="http://schemas.openxmlformats.org/officeDocument/2006/relationships/hyperlink" Target="mailto:sumerlin@chem.ufl.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3">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5138" y="394887"/>
            <a:ext cx="5720862" cy="60682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22BBD1-35A6-4E3C-8F0C-768F32A43BF6}"/>
              </a:ext>
            </a:extLst>
          </p:cNvPr>
          <p:cNvSpPr>
            <a:spLocks noGrp="1"/>
          </p:cNvSpPr>
          <p:nvPr>
            <p:ph type="title"/>
          </p:nvPr>
        </p:nvSpPr>
        <p:spPr>
          <a:xfrm>
            <a:off x="1018604" y="1053042"/>
            <a:ext cx="4458424" cy="3068357"/>
          </a:xfrm>
        </p:spPr>
        <p:txBody>
          <a:bodyPr vert="horz" lIns="91440" tIns="45720" rIns="91440" bIns="45720" rtlCol="0" anchor="b">
            <a:normAutofit/>
          </a:bodyPr>
          <a:lstStyle/>
          <a:p>
            <a:r>
              <a:rPr lang="en-US" sz="6000" b="1">
                <a:solidFill>
                  <a:srgbClr val="FFFFFF"/>
                </a:solidFill>
              </a:rPr>
              <a:t>POLY Webinars</a:t>
            </a:r>
          </a:p>
        </p:txBody>
      </p:sp>
      <p:pic>
        <p:nvPicPr>
          <p:cNvPr id="18" name="Picture 17" descr="Metallic spheres connected in mesh">
            <a:extLst>
              <a:ext uri="{FF2B5EF4-FFF2-40B4-BE49-F238E27FC236}">
                <a16:creationId xmlns:a16="http://schemas.microsoft.com/office/drawing/2014/main" id="{5FC6584B-EA84-4757-93BB-E74194FF141B}"/>
              </a:ext>
            </a:extLst>
          </p:cNvPr>
          <p:cNvPicPr>
            <a:picLocks noChangeAspect="1"/>
          </p:cNvPicPr>
          <p:nvPr/>
        </p:nvPicPr>
        <p:blipFill rotWithShape="1">
          <a:blip r:embed="rId2"/>
          <a:srcRect t="37256" r="2" b="301"/>
          <a:stretch/>
        </p:blipFill>
        <p:spPr>
          <a:xfrm>
            <a:off x="6479229" y="591164"/>
            <a:ext cx="5390093" cy="2246674"/>
          </a:xfrm>
          <a:prstGeom prst="rect">
            <a:avLst/>
          </a:prstGeom>
        </p:spPr>
      </p:pic>
      <p:cxnSp>
        <p:nvCxnSpPr>
          <p:cNvPr id="51" name="Straight Connector 45">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184178" y="1874520"/>
            <a:ext cx="0" cy="310896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52" name="Straight Connector 47">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4009" y="4201833"/>
            <a:ext cx="3400425"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050ACCA-A828-4488-8536-36BF4A57BDB6}"/>
              </a:ext>
            </a:extLst>
          </p:cNvPr>
          <p:cNvPicPr>
            <a:picLocks noChangeAspect="1"/>
          </p:cNvPicPr>
          <p:nvPr/>
        </p:nvPicPr>
        <p:blipFill rotWithShape="1">
          <a:blip r:embed="rId3"/>
          <a:srcRect l="4920" r="1117" b="-2"/>
          <a:stretch/>
        </p:blipFill>
        <p:spPr>
          <a:xfrm>
            <a:off x="8238752" y="3750733"/>
            <a:ext cx="1871047" cy="2794807"/>
          </a:xfrm>
          <a:prstGeom prst="rect">
            <a:avLst/>
          </a:prstGeom>
        </p:spPr>
      </p:pic>
    </p:spTree>
    <p:extLst>
      <p:ext uri="{BB962C8B-B14F-4D97-AF65-F5344CB8AC3E}">
        <p14:creationId xmlns:p14="http://schemas.microsoft.com/office/powerpoint/2010/main" val="1380022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3D42AD0-DB58-44A5-87B2-B4585FFE63F5}"/>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2021 Snapshot</a:t>
            </a: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6655FB9-C359-4B94-92A1-8ACB5B9805BB}"/>
              </a:ext>
            </a:extLst>
          </p:cNvPr>
          <p:cNvPicPr>
            <a:picLocks noChangeAspect="1"/>
          </p:cNvPicPr>
          <p:nvPr/>
        </p:nvPicPr>
        <p:blipFill>
          <a:blip r:embed="rId2"/>
          <a:stretch>
            <a:fillRect/>
          </a:stretch>
        </p:blipFill>
        <p:spPr>
          <a:xfrm>
            <a:off x="17687" y="2239347"/>
            <a:ext cx="12021073" cy="4152075"/>
          </a:xfrm>
          <a:prstGeom prst="rect">
            <a:avLst/>
          </a:prstGeom>
        </p:spPr>
      </p:pic>
    </p:spTree>
    <p:extLst>
      <p:ext uri="{BB962C8B-B14F-4D97-AF65-F5344CB8AC3E}">
        <p14:creationId xmlns:p14="http://schemas.microsoft.com/office/powerpoint/2010/main" val="2676021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FD0D13-254F-4D96-B510-FE2C77AC8C39}"/>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5400" kern="1200" dirty="0">
                <a:solidFill>
                  <a:schemeClr val="tx1"/>
                </a:solidFill>
                <a:latin typeface="+mj-lt"/>
                <a:ea typeface="+mj-ea"/>
                <a:cs typeface="+mj-cs"/>
              </a:rPr>
              <a:t>Highlights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DBE231E0-180A-4E33-AEF6-AEDEBB471E35}"/>
              </a:ext>
            </a:extLst>
          </p:cNvPr>
          <p:cNvGraphicFramePr>
            <a:graphicFrameLocks noGrp="1"/>
          </p:cNvGraphicFramePr>
          <p:nvPr>
            <p:ph sz="half" idx="1"/>
            <p:extLst>
              <p:ext uri="{D42A27DB-BD31-4B8C-83A1-F6EECF244321}">
                <p14:modId xmlns:p14="http://schemas.microsoft.com/office/powerpoint/2010/main" val="51169436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8172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2B914-092E-4966-AD8B-C3086CE0A31C}"/>
              </a:ext>
            </a:extLst>
          </p:cNvPr>
          <p:cNvSpPr>
            <a:spLocks noGrp="1"/>
          </p:cNvSpPr>
          <p:nvPr>
            <p:ph type="title"/>
          </p:nvPr>
        </p:nvSpPr>
        <p:spPr/>
        <p:txBody>
          <a:bodyPr/>
          <a:lstStyle/>
          <a:p>
            <a:r>
              <a:rPr lang="en-US" dirty="0"/>
              <a:t>Question?</a:t>
            </a:r>
          </a:p>
        </p:txBody>
      </p:sp>
      <p:sp>
        <p:nvSpPr>
          <p:cNvPr id="4" name="Content Placeholder 3">
            <a:extLst>
              <a:ext uri="{FF2B5EF4-FFF2-40B4-BE49-F238E27FC236}">
                <a16:creationId xmlns:a16="http://schemas.microsoft.com/office/drawing/2014/main" id="{66CE30FA-772E-4157-BE65-77997CFF686D}"/>
              </a:ext>
            </a:extLst>
          </p:cNvPr>
          <p:cNvSpPr txBox="1">
            <a:spLocks noGrp="1"/>
          </p:cNvSpPr>
          <p:nvPr>
            <p:ph idx="1"/>
          </p:nvPr>
        </p:nvSpPr>
        <p:spPr>
          <a:xfrm>
            <a:off x="838200" y="1401418"/>
            <a:ext cx="10515600" cy="4739759"/>
          </a:xfrm>
          <a:prstGeom prst="rect">
            <a:avLst/>
          </a:prstGeom>
          <a:noFill/>
        </p:spPr>
        <p:txBody>
          <a:bodyPr wrap="square" rtlCol="0">
            <a:spAutoFit/>
          </a:bodyPr>
          <a:lstStyle/>
          <a:p>
            <a:pPr>
              <a:buFont typeface="Wingdings" panose="05000000000000000000" pitchFamily="2" charset="2"/>
              <a:buChar char="§"/>
            </a:pPr>
            <a:r>
              <a:rPr lang="en-US" dirty="0">
                <a:solidFill>
                  <a:schemeClr val="accent6">
                    <a:lumMod val="75000"/>
                  </a:schemeClr>
                </a:solidFill>
                <a:latin typeface="Amasis MT Pro Medium" panose="020B0604020202020204" pitchFamily="18" charset="0"/>
              </a:rPr>
              <a:t>1821 people requested more information from POLY in 2021. </a:t>
            </a:r>
          </a:p>
          <a:p>
            <a:pPr>
              <a:buFont typeface="Wingdings" panose="05000000000000000000" pitchFamily="2" charset="2"/>
              <a:buChar char="§"/>
            </a:pPr>
            <a:r>
              <a:rPr lang="en-US" dirty="0">
                <a:solidFill>
                  <a:schemeClr val="accent6">
                    <a:lumMod val="75000"/>
                  </a:schemeClr>
                </a:solidFill>
                <a:latin typeface="Amasis MT Pro Medium" panose="020B0604020202020204" pitchFamily="18" charset="0"/>
              </a:rPr>
              <a:t>2,149 people requested more information from POLY in 2020.</a:t>
            </a:r>
          </a:p>
          <a:p>
            <a:pPr>
              <a:buFont typeface="Wingdings" panose="05000000000000000000" pitchFamily="2" charset="2"/>
              <a:buChar char="§"/>
            </a:pPr>
            <a:endParaRPr lang="en-US" dirty="0">
              <a:solidFill>
                <a:schemeClr val="accent6">
                  <a:lumMod val="75000"/>
                </a:schemeClr>
              </a:solidFill>
              <a:latin typeface="Amasis MT Pro Medium" panose="020B0604020202020204" pitchFamily="18" charset="0"/>
            </a:endParaRPr>
          </a:p>
          <a:p>
            <a:pPr marL="0" indent="0">
              <a:buNone/>
            </a:pPr>
            <a:endParaRPr lang="en-US" dirty="0">
              <a:solidFill>
                <a:schemeClr val="accent6">
                  <a:lumMod val="75000"/>
                </a:schemeClr>
              </a:solidFill>
              <a:latin typeface="Amasis MT Pro Medium" panose="020B0604020202020204" pitchFamily="18" charset="0"/>
            </a:endParaRPr>
          </a:p>
          <a:p>
            <a:pPr marL="0" indent="0">
              <a:buNone/>
            </a:pPr>
            <a:r>
              <a:rPr lang="en-US" dirty="0">
                <a:solidFill>
                  <a:schemeClr val="accent6">
                    <a:lumMod val="75000"/>
                  </a:schemeClr>
                </a:solidFill>
                <a:latin typeface="Amasis MT Pro Medium" panose="020B0604020202020204" pitchFamily="18" charset="0"/>
              </a:rPr>
              <a:t>How many joined POLY after that contact?</a:t>
            </a:r>
          </a:p>
          <a:p>
            <a:r>
              <a:rPr lang="en-US" dirty="0">
                <a:solidFill>
                  <a:schemeClr val="accent6">
                    <a:lumMod val="75000"/>
                  </a:schemeClr>
                </a:solidFill>
              </a:rPr>
              <a:t>What information and promotion do we send?</a:t>
            </a:r>
          </a:p>
          <a:p>
            <a:r>
              <a:rPr lang="en-US" dirty="0">
                <a:solidFill>
                  <a:schemeClr val="accent6">
                    <a:lumMod val="75000"/>
                  </a:schemeClr>
                </a:solidFill>
                <a:cs typeface="Arial" panose="020B0604020202020204" pitchFamily="34" charset="0"/>
              </a:rPr>
              <a:t>Along with the first year free, what about a 10-day offer, 1</a:t>
            </a:r>
            <a:r>
              <a:rPr lang="en-US" baseline="30000" dirty="0">
                <a:solidFill>
                  <a:schemeClr val="accent6">
                    <a:lumMod val="75000"/>
                  </a:schemeClr>
                </a:solidFill>
                <a:cs typeface="Arial" panose="020B0604020202020204" pitchFamily="34" charset="0"/>
              </a:rPr>
              <a:t>st</a:t>
            </a:r>
            <a:r>
              <a:rPr lang="en-US" dirty="0">
                <a:solidFill>
                  <a:schemeClr val="accent6">
                    <a:lumMod val="75000"/>
                  </a:schemeClr>
                </a:solidFill>
                <a:cs typeface="Arial" panose="020B0604020202020204" pitchFamily="34" charset="0"/>
              </a:rPr>
              <a:t> year free, 2 and 3</a:t>
            </a:r>
            <a:r>
              <a:rPr lang="en-US" baseline="30000" dirty="0">
                <a:solidFill>
                  <a:schemeClr val="accent6">
                    <a:lumMod val="75000"/>
                  </a:schemeClr>
                </a:solidFill>
                <a:cs typeface="Arial" panose="020B0604020202020204" pitchFamily="34" charset="0"/>
              </a:rPr>
              <a:t>rd</a:t>
            </a:r>
            <a:r>
              <a:rPr lang="en-US" dirty="0">
                <a:solidFill>
                  <a:schemeClr val="accent6">
                    <a:lumMod val="75000"/>
                  </a:schemeClr>
                </a:solidFill>
                <a:cs typeface="Arial" panose="020B0604020202020204" pitchFamily="34" charset="0"/>
              </a:rPr>
              <a:t> year for the price of one, so three years for the price of one. This keeps them on the roster longer and gives POLY time to get them in involved and invested in POLY.</a:t>
            </a:r>
          </a:p>
        </p:txBody>
      </p:sp>
    </p:spTree>
    <p:extLst>
      <p:ext uri="{BB962C8B-B14F-4D97-AF65-F5344CB8AC3E}">
        <p14:creationId xmlns:p14="http://schemas.microsoft.com/office/powerpoint/2010/main" val="674129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BA872-FCA7-42B4-9F99-05AB973EBDDE}"/>
              </a:ext>
            </a:extLst>
          </p:cNvPr>
          <p:cNvSpPr>
            <a:spLocks noGrp="1"/>
          </p:cNvSpPr>
          <p:nvPr>
            <p:ph type="title"/>
          </p:nvPr>
        </p:nvSpPr>
        <p:spPr>
          <a:xfrm>
            <a:off x="5519956" y="803325"/>
            <a:ext cx="5848248" cy="1325563"/>
          </a:xfrm>
        </p:spPr>
        <p:txBody>
          <a:bodyPr>
            <a:normAutofit/>
          </a:bodyPr>
          <a:lstStyle/>
          <a:p>
            <a:r>
              <a:rPr lang="en-US" sz="3700" dirty="0"/>
              <a:t>Three POLY/ACS co-produced webinars allotted for 2022</a:t>
            </a:r>
          </a:p>
        </p:txBody>
      </p:sp>
      <p:sp>
        <p:nvSpPr>
          <p:cNvPr id="10" name="Freeform: Shape 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Monthly calendar">
            <a:extLst>
              <a:ext uri="{FF2B5EF4-FFF2-40B4-BE49-F238E27FC236}">
                <a16:creationId xmlns:a16="http://schemas.microsoft.com/office/drawing/2014/main" id="{62A70A1B-2A0E-4C7D-B3D9-F2961FD38A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sp>
        <p:nvSpPr>
          <p:cNvPr id="3" name="Content Placeholder 2">
            <a:extLst>
              <a:ext uri="{FF2B5EF4-FFF2-40B4-BE49-F238E27FC236}">
                <a16:creationId xmlns:a16="http://schemas.microsoft.com/office/drawing/2014/main" id="{BA632F1E-EE22-44DE-87BA-19CC0D380F9B}"/>
              </a:ext>
            </a:extLst>
          </p:cNvPr>
          <p:cNvSpPr>
            <a:spLocks noGrp="1"/>
          </p:cNvSpPr>
          <p:nvPr>
            <p:ph idx="1"/>
          </p:nvPr>
        </p:nvSpPr>
        <p:spPr>
          <a:xfrm>
            <a:off x="6053667" y="2279018"/>
            <a:ext cx="5314543" cy="3375920"/>
          </a:xfrm>
        </p:spPr>
        <p:txBody>
          <a:bodyPr anchor="t">
            <a:normAutofit/>
          </a:bodyPr>
          <a:lstStyle/>
          <a:p>
            <a:r>
              <a:rPr lang="en-US" sz="1800" dirty="0"/>
              <a:t>Thurs, May 5	2:00 – 3:30 ET</a:t>
            </a:r>
          </a:p>
          <a:p>
            <a:r>
              <a:rPr lang="en-US" sz="1800" dirty="0"/>
              <a:t>Wed, June 15 	2:00 – 3:30 ET</a:t>
            </a:r>
          </a:p>
          <a:p>
            <a:r>
              <a:rPr lang="en-US" sz="1800" dirty="0"/>
              <a:t>Thurs, Aug 11	2:00 – 3:30 ET</a:t>
            </a:r>
          </a:p>
        </p:txBody>
      </p:sp>
    </p:spTree>
    <p:extLst>
      <p:ext uri="{BB962C8B-B14F-4D97-AF65-F5344CB8AC3E}">
        <p14:creationId xmlns:p14="http://schemas.microsoft.com/office/powerpoint/2010/main" val="121075123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7F12F-5B34-4FBC-8CB5-D4BCB2BDAB5A}"/>
              </a:ext>
            </a:extLst>
          </p:cNvPr>
          <p:cNvSpPr>
            <a:spLocks noGrp="1"/>
          </p:cNvSpPr>
          <p:nvPr>
            <p:ph type="title"/>
          </p:nvPr>
        </p:nvSpPr>
        <p:spPr/>
        <p:txBody>
          <a:bodyPr/>
          <a:lstStyle/>
          <a:p>
            <a:r>
              <a:rPr lang="en-US" dirty="0"/>
              <a:t>IDEAS for these three co-produced dates?</a:t>
            </a:r>
          </a:p>
        </p:txBody>
      </p:sp>
      <p:sp>
        <p:nvSpPr>
          <p:cNvPr id="3" name="Content Placeholder 2">
            <a:extLst>
              <a:ext uri="{FF2B5EF4-FFF2-40B4-BE49-F238E27FC236}">
                <a16:creationId xmlns:a16="http://schemas.microsoft.com/office/drawing/2014/main" id="{5C0E676C-E980-4C38-A214-983D9012A18B}"/>
              </a:ext>
            </a:extLst>
          </p:cNvPr>
          <p:cNvSpPr>
            <a:spLocks noGrp="1"/>
          </p:cNvSpPr>
          <p:nvPr>
            <p:ph idx="1"/>
          </p:nvPr>
        </p:nvSpPr>
        <p:spPr/>
        <p:txBody>
          <a:bodyPr/>
          <a:lstStyle/>
          <a:p>
            <a:pPr marL="0" indent="0">
              <a:buNone/>
            </a:pPr>
            <a:r>
              <a:rPr lang="en-US" dirty="0"/>
              <a:t>POLY/ACS co-produced must appeal to a broad range of chemists</a:t>
            </a:r>
          </a:p>
          <a:p>
            <a:r>
              <a:rPr lang="en-US" dirty="0"/>
              <a:t>Within that guideline, how can POLY / ACS Webinars be leveraged to better promote and support POLY’s goals?</a:t>
            </a:r>
          </a:p>
        </p:txBody>
      </p:sp>
    </p:spTree>
    <p:extLst>
      <p:ext uri="{BB962C8B-B14F-4D97-AF65-F5344CB8AC3E}">
        <p14:creationId xmlns:p14="http://schemas.microsoft.com/office/powerpoint/2010/main" val="2718301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E1A31-BB90-4E43-88AF-200A92C597C5}"/>
              </a:ext>
            </a:extLst>
          </p:cNvPr>
          <p:cNvSpPr>
            <a:spLocks noGrp="1"/>
          </p:cNvSpPr>
          <p:nvPr>
            <p:ph type="title"/>
          </p:nvPr>
        </p:nvSpPr>
        <p:spPr/>
        <p:txBody>
          <a:bodyPr/>
          <a:lstStyle/>
          <a:p>
            <a:r>
              <a:rPr lang="en-US" dirty="0"/>
              <a:t>New or Innovative ideas</a:t>
            </a:r>
          </a:p>
        </p:txBody>
      </p:sp>
      <p:sp>
        <p:nvSpPr>
          <p:cNvPr id="3" name="Content Placeholder 2">
            <a:extLst>
              <a:ext uri="{FF2B5EF4-FFF2-40B4-BE49-F238E27FC236}">
                <a16:creationId xmlns:a16="http://schemas.microsoft.com/office/drawing/2014/main" id="{87827D72-5AE8-4FFF-A27B-A4E8791304E3}"/>
              </a:ext>
            </a:extLst>
          </p:cNvPr>
          <p:cNvSpPr>
            <a:spLocks noGrp="1"/>
          </p:cNvSpPr>
          <p:nvPr>
            <p:ph idx="1"/>
          </p:nvPr>
        </p:nvSpPr>
        <p:spPr/>
        <p:txBody>
          <a:bodyPr/>
          <a:lstStyle/>
          <a:p>
            <a:r>
              <a:rPr lang="en-US" dirty="0"/>
              <a:t>POLY Member benefits Self-produced webinar or zoom</a:t>
            </a:r>
          </a:p>
          <a:p>
            <a:r>
              <a:rPr lang="en-US" dirty="0"/>
              <a:t>Use a webinar with a similar topic to build interest for an </a:t>
            </a:r>
            <a:r>
              <a:rPr lang="en-US"/>
              <a:t>upcoming workshop</a:t>
            </a:r>
            <a:endParaRPr lang="en-US" dirty="0"/>
          </a:p>
        </p:txBody>
      </p:sp>
    </p:spTree>
    <p:extLst>
      <p:ext uri="{BB962C8B-B14F-4D97-AF65-F5344CB8AC3E}">
        <p14:creationId xmlns:p14="http://schemas.microsoft.com/office/powerpoint/2010/main" val="1044999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B362E-977C-41E4-A463-0E36C7F7B94E}"/>
              </a:ext>
            </a:extLst>
          </p:cNvPr>
          <p:cNvSpPr>
            <a:spLocks noGrp="1"/>
          </p:cNvSpPr>
          <p:nvPr>
            <p:ph type="title"/>
          </p:nvPr>
        </p:nvSpPr>
        <p:spPr/>
        <p:txBody>
          <a:bodyPr/>
          <a:lstStyle/>
          <a:p>
            <a:r>
              <a:rPr lang="en-US" dirty="0"/>
              <a:t>Question for POLY EXCOMM</a:t>
            </a:r>
          </a:p>
        </p:txBody>
      </p:sp>
      <p:sp>
        <p:nvSpPr>
          <p:cNvPr id="3" name="Content Placeholder 2">
            <a:extLst>
              <a:ext uri="{FF2B5EF4-FFF2-40B4-BE49-F238E27FC236}">
                <a16:creationId xmlns:a16="http://schemas.microsoft.com/office/drawing/2014/main" id="{AA68DF73-A16F-442A-B8AE-80AAB8C88ACA}"/>
              </a:ext>
            </a:extLst>
          </p:cNvPr>
          <p:cNvSpPr>
            <a:spLocks noGrp="1"/>
          </p:cNvSpPr>
          <p:nvPr>
            <p:ph idx="1"/>
          </p:nvPr>
        </p:nvSpPr>
        <p:spPr/>
        <p:txBody>
          <a:bodyPr>
            <a:normAutofit/>
          </a:bodyPr>
          <a:lstStyle/>
          <a:p>
            <a:pPr marL="0" indent="0">
              <a:buNone/>
            </a:pPr>
            <a:r>
              <a:rPr lang="en-US" sz="2000" dirty="0">
                <a:solidFill>
                  <a:srgbClr val="1F497D"/>
                </a:solidFill>
                <a:effectLst/>
                <a:latin typeface="Calibri" panose="020F0502020204030204" pitchFamily="34" charset="0"/>
                <a:ea typeface="Calibri" panose="020F0502020204030204" pitchFamily="34" charset="0"/>
              </a:rPr>
              <a:t>From ACS Webinars: In regard to marketing, we would like permission to email your Poly membership list directly for your 3 polymer events in 2022, a total of 3 emails to your members.</a:t>
            </a:r>
          </a:p>
          <a:p>
            <a:pPr marL="0" indent="0">
              <a:buNone/>
            </a:pPr>
            <a:r>
              <a:rPr lang="en-US" sz="2000" dirty="0">
                <a:solidFill>
                  <a:srgbClr val="1F497D"/>
                </a:solidFill>
                <a:effectLst/>
                <a:latin typeface="Calibri" panose="020F0502020204030204" pitchFamily="34" charset="0"/>
                <a:ea typeface="Calibri" panose="020F0502020204030204" pitchFamily="34" charset="0"/>
              </a:rPr>
              <a:t>	I believe this would involve </a:t>
            </a:r>
            <a:r>
              <a:rPr lang="en-US" sz="2000" dirty="0">
                <a:solidFill>
                  <a:srgbClr val="1F497D"/>
                </a:solidFill>
                <a:latin typeface="Calibri" panose="020F0502020204030204" pitchFamily="34" charset="0"/>
                <a:ea typeface="Calibri" panose="020F0502020204030204" pitchFamily="34" charset="0"/>
              </a:rPr>
              <a:t>POLY sharing the email list with ACS Webinars.</a:t>
            </a:r>
          </a:p>
          <a:p>
            <a:pPr marL="0" indent="0">
              <a:buNone/>
            </a:pPr>
            <a:endParaRPr lang="en-US" sz="2000" dirty="0">
              <a:solidFill>
                <a:srgbClr val="1F497D"/>
              </a:solidFill>
              <a:effectLst/>
              <a:latin typeface="Calibri" panose="020F0502020204030204" pitchFamily="34" charset="0"/>
              <a:ea typeface="Calibri" panose="020F0502020204030204" pitchFamily="34" charset="0"/>
            </a:endParaRPr>
          </a:p>
          <a:p>
            <a:pPr marL="0" indent="0">
              <a:buNone/>
            </a:pPr>
            <a:endParaRPr lang="en-US"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88660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30AFB-BFB5-40CA-90EA-04E67D1C553B}"/>
              </a:ext>
            </a:extLst>
          </p:cNvPr>
          <p:cNvSpPr>
            <a:spLocks noGrp="1"/>
          </p:cNvSpPr>
          <p:nvPr>
            <p:ph type="title"/>
          </p:nvPr>
        </p:nvSpPr>
        <p:spPr/>
        <p:txBody>
          <a:bodyPr/>
          <a:lstStyle/>
          <a:p>
            <a:r>
              <a:rPr lang="en-US" dirty="0"/>
              <a:t>Extra webinar that highlights POLY</a:t>
            </a:r>
          </a:p>
        </p:txBody>
      </p:sp>
      <p:pic>
        <p:nvPicPr>
          <p:cNvPr id="4" name="Picture 3" descr="Graphical user interface, text&#10;&#10;Description automatically generated">
            <a:extLst>
              <a:ext uri="{FF2B5EF4-FFF2-40B4-BE49-F238E27FC236}">
                <a16:creationId xmlns:a16="http://schemas.microsoft.com/office/drawing/2014/main" id="{EFB5B290-6219-46CA-860D-AA676B811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134" y="1625005"/>
            <a:ext cx="8744965" cy="4572000"/>
          </a:xfrm>
          <a:prstGeom prst="rect">
            <a:avLst/>
          </a:prstGeom>
        </p:spPr>
      </p:pic>
    </p:spTree>
    <p:extLst>
      <p:ext uri="{BB962C8B-B14F-4D97-AF65-F5344CB8AC3E}">
        <p14:creationId xmlns:p14="http://schemas.microsoft.com/office/powerpoint/2010/main" val="2722835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E708407-D01D-4E57-8998-FF799DBC3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440C44-DBA9-4A52-84C4-3F1405AF5EB1}"/>
              </a:ext>
            </a:extLst>
          </p:cNvPr>
          <p:cNvSpPr>
            <a:spLocks noGrp="1"/>
          </p:cNvSpPr>
          <p:nvPr>
            <p:ph type="title"/>
          </p:nvPr>
        </p:nvSpPr>
        <p:spPr>
          <a:xfrm>
            <a:off x="699723" y="1622066"/>
            <a:ext cx="3554226" cy="3990794"/>
          </a:xfrm>
        </p:spPr>
        <p:txBody>
          <a:bodyPr vert="horz" lIns="91440" tIns="45720" rIns="91440" bIns="45720" rtlCol="0" anchor="b">
            <a:noAutofit/>
          </a:bodyPr>
          <a:lstStyle/>
          <a:p>
            <a:r>
              <a:rPr lang="en-US" sz="2400" kern="1200" dirty="0">
                <a:solidFill>
                  <a:schemeClr val="bg1"/>
                </a:solidFill>
                <a:latin typeface="+mj-lt"/>
                <a:ea typeface="+mj-ea"/>
                <a:cs typeface="+mj-cs"/>
              </a:rPr>
              <a:t>1/28/2021	</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Kat Knauer, </a:t>
            </a:r>
            <a:r>
              <a:rPr lang="en-US" sz="2400" kern="1200" dirty="0" err="1">
                <a:solidFill>
                  <a:schemeClr val="bg1"/>
                </a:solidFill>
                <a:latin typeface="+mj-lt"/>
                <a:ea typeface="+mj-ea"/>
                <a:cs typeface="+mj-cs"/>
              </a:rPr>
              <a:t>Biocellection</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		</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Philippe </a:t>
            </a:r>
            <a:r>
              <a:rPr lang="en-US" sz="2400" kern="1200" dirty="0" err="1">
                <a:solidFill>
                  <a:schemeClr val="bg1"/>
                </a:solidFill>
                <a:latin typeface="+mj-lt"/>
                <a:ea typeface="+mj-ea"/>
                <a:cs typeface="+mj-cs"/>
              </a:rPr>
              <a:t>Rentenauer</a:t>
            </a:r>
            <a:r>
              <a:rPr lang="en-US" sz="2400" kern="1200" dirty="0">
                <a:solidFill>
                  <a:schemeClr val="bg1"/>
                </a:solidFill>
                <a:latin typeface="+mj-lt"/>
                <a:ea typeface="+mj-ea"/>
                <a:cs typeface="+mj-cs"/>
              </a:rPr>
              <a:t>, </a:t>
            </a:r>
            <a:r>
              <a:rPr lang="en-US" sz="2400" kern="1200" dirty="0" err="1">
                <a:solidFill>
                  <a:schemeClr val="bg1"/>
                </a:solidFill>
                <a:latin typeface="+mj-lt"/>
                <a:ea typeface="+mj-ea"/>
                <a:cs typeface="+mj-cs"/>
              </a:rPr>
              <a:t>Leá</a:t>
            </a:r>
            <a:r>
              <a:rPr lang="en-US" sz="2400" kern="1200" dirty="0">
                <a:solidFill>
                  <a:schemeClr val="bg1"/>
                </a:solidFill>
                <a:latin typeface="+mj-lt"/>
                <a:ea typeface="+mj-ea"/>
                <a:cs typeface="+mj-cs"/>
              </a:rPr>
              <a:t> Nature</a:t>
            </a:r>
            <a:br>
              <a:rPr lang="en-US" sz="2400" kern="1200" dirty="0">
                <a:solidFill>
                  <a:schemeClr val="bg1"/>
                </a:solidFill>
                <a:latin typeface="+mj-lt"/>
                <a:ea typeface="+mj-ea"/>
                <a:cs typeface="+mj-cs"/>
              </a:rPr>
            </a:b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Moderator Peter Boul, Aramco</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		</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1461 Views in 24 hours</a:t>
            </a:r>
          </a:p>
        </p:txBody>
      </p:sp>
      <p:grpSp>
        <p:nvGrpSpPr>
          <p:cNvPr id="17" name="Group 16">
            <a:extLst>
              <a:ext uri="{FF2B5EF4-FFF2-40B4-BE49-F238E27FC236}">
                <a16:creationId xmlns:a16="http://schemas.microsoft.com/office/drawing/2014/main" id="{7F963B07-5C9E-478C-A53E-B6F5B4A789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8" name="Freeform 5">
              <a:extLst>
                <a:ext uri="{FF2B5EF4-FFF2-40B4-BE49-F238E27FC236}">
                  <a16:creationId xmlns:a16="http://schemas.microsoft.com/office/drawing/2014/main" id="{A152F29E-C625-4313-96BF-5675B357C0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9" name="Freeform 5">
              <a:extLst>
                <a:ext uri="{FF2B5EF4-FFF2-40B4-BE49-F238E27FC236}">
                  <a16:creationId xmlns:a16="http://schemas.microsoft.com/office/drawing/2014/main" id="{C2A5CB78-6497-4151-83B6-568BD27EC5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3" name="Picture 2" descr="Text&#10;&#10;Description automatically generated">
            <a:extLst>
              <a:ext uri="{FF2B5EF4-FFF2-40B4-BE49-F238E27FC236}">
                <a16:creationId xmlns:a16="http://schemas.microsoft.com/office/drawing/2014/main" id="{6647D277-8EA6-465F-9567-0B97FA0F1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8104" y="1445169"/>
            <a:ext cx="6472362" cy="3381809"/>
          </a:xfrm>
          <a:prstGeom prst="rect">
            <a:avLst/>
          </a:prstGeom>
        </p:spPr>
      </p:pic>
    </p:spTree>
    <p:extLst>
      <p:ext uri="{BB962C8B-B14F-4D97-AF65-F5344CB8AC3E}">
        <p14:creationId xmlns:p14="http://schemas.microsoft.com/office/powerpoint/2010/main" val="1700895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7D11E7-7933-4E41-B4E5-85931B27C309}"/>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sz="2400" kern="1200" dirty="0">
                <a:solidFill>
                  <a:schemeClr val="bg1"/>
                </a:solidFill>
                <a:latin typeface="+mj-lt"/>
                <a:ea typeface="+mj-ea"/>
                <a:cs typeface="+mj-cs"/>
              </a:rPr>
              <a:t>6/16/2021	</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Michael </a:t>
            </a:r>
            <a:r>
              <a:rPr lang="en-US" sz="2400" kern="1200" dirty="0" err="1">
                <a:solidFill>
                  <a:schemeClr val="bg1"/>
                </a:solidFill>
                <a:latin typeface="+mj-lt"/>
                <a:ea typeface="+mj-ea"/>
                <a:cs typeface="+mj-cs"/>
              </a:rPr>
              <a:t>Shulz</a:t>
            </a:r>
            <a:r>
              <a:rPr lang="en-US" sz="2400" kern="1200" dirty="0">
                <a:solidFill>
                  <a:schemeClr val="bg1"/>
                </a:solidFill>
                <a:latin typeface="+mj-lt"/>
                <a:ea typeface="+mj-ea"/>
                <a:cs typeface="+mj-cs"/>
              </a:rPr>
              <a:t>, Virginia Tech</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		</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Emilie Rexeisen, 3M</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		</a:t>
            </a: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Moderator, Tomonori Saito, ORNL	</a:t>
            </a:r>
            <a:br>
              <a:rPr lang="en-US" sz="2400" kern="1200" dirty="0">
                <a:solidFill>
                  <a:schemeClr val="bg1"/>
                </a:solidFill>
                <a:latin typeface="+mj-lt"/>
                <a:ea typeface="+mj-ea"/>
                <a:cs typeface="+mj-cs"/>
              </a:rPr>
            </a:br>
            <a:br>
              <a:rPr lang="en-US" sz="2400" kern="1200" dirty="0">
                <a:solidFill>
                  <a:schemeClr val="bg1"/>
                </a:solidFill>
                <a:latin typeface="+mj-lt"/>
                <a:ea typeface="+mj-ea"/>
                <a:cs typeface="+mj-cs"/>
              </a:rPr>
            </a:br>
            <a:r>
              <a:rPr lang="en-US" sz="2400" kern="1200" dirty="0">
                <a:solidFill>
                  <a:schemeClr val="bg1"/>
                </a:solidFill>
                <a:latin typeface="+mj-lt"/>
                <a:ea typeface="+mj-ea"/>
                <a:cs typeface="+mj-cs"/>
              </a:rPr>
              <a:t>823 Views in 24 hours</a:t>
            </a:r>
          </a:p>
        </p:txBody>
      </p:sp>
      <p:pic>
        <p:nvPicPr>
          <p:cNvPr id="3" name="Picture 2">
            <a:extLst>
              <a:ext uri="{FF2B5EF4-FFF2-40B4-BE49-F238E27FC236}">
                <a16:creationId xmlns:a16="http://schemas.microsoft.com/office/drawing/2014/main" id="{8B61EC64-904D-4A64-918D-B89E24443ABB}"/>
              </a:ext>
            </a:extLst>
          </p:cNvPr>
          <p:cNvPicPr>
            <a:picLocks noChangeAspect="1"/>
          </p:cNvPicPr>
          <p:nvPr/>
        </p:nvPicPr>
        <p:blipFill>
          <a:blip r:embed="rId2"/>
          <a:stretch>
            <a:fillRect/>
          </a:stretch>
        </p:blipFill>
        <p:spPr>
          <a:xfrm>
            <a:off x="5195454" y="1760428"/>
            <a:ext cx="6356465" cy="3337143"/>
          </a:xfrm>
          <a:prstGeom prst="rect">
            <a:avLst/>
          </a:prstGeom>
        </p:spPr>
      </p:pic>
    </p:spTree>
    <p:extLst>
      <p:ext uri="{BB962C8B-B14F-4D97-AF65-F5344CB8AC3E}">
        <p14:creationId xmlns:p14="http://schemas.microsoft.com/office/powerpoint/2010/main" val="3638852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AC014B7-843B-4BD5-8375-4F48DA667714}"/>
              </a:ext>
            </a:extLst>
          </p:cNvPr>
          <p:cNvSpPr>
            <a:spLocks noGrp="1"/>
          </p:cNvSpPr>
          <p:nvPr>
            <p:ph type="title"/>
          </p:nvPr>
        </p:nvSpPr>
        <p:spPr>
          <a:xfrm>
            <a:off x="262647" y="2767106"/>
            <a:ext cx="3278222" cy="3071906"/>
          </a:xfrm>
        </p:spPr>
        <p:txBody>
          <a:bodyPr vert="horz" lIns="91440" tIns="45720" rIns="91440" bIns="45720" rtlCol="0" anchor="t">
            <a:normAutofit/>
          </a:bodyPr>
          <a:lstStyle/>
          <a:p>
            <a:r>
              <a:rPr lang="en-US" sz="2400" kern="1200" dirty="0">
                <a:solidFill>
                  <a:srgbClr val="FFFFFF"/>
                </a:solidFill>
                <a:latin typeface="+mj-lt"/>
                <a:ea typeface="+mj-ea"/>
                <a:cs typeface="+mj-cs"/>
              </a:rPr>
              <a:t>7/1/2021	</a:t>
            </a: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Stephan </a:t>
            </a:r>
            <a:r>
              <a:rPr lang="en-US" sz="2400" kern="1200" dirty="0" err="1">
                <a:solidFill>
                  <a:srgbClr val="FFFFFF"/>
                </a:solidFill>
                <a:latin typeface="+mj-lt"/>
                <a:ea typeface="+mj-ea"/>
                <a:cs typeface="+mj-cs"/>
              </a:rPr>
              <a:t>Mecking</a:t>
            </a:r>
            <a:r>
              <a:rPr lang="en-US" sz="2400" kern="1200" dirty="0">
                <a:solidFill>
                  <a:srgbClr val="FFFFFF"/>
                </a:solidFill>
                <a:latin typeface="+mj-lt"/>
                <a:ea typeface="+mj-ea"/>
                <a:cs typeface="+mj-cs"/>
              </a:rPr>
              <a:t>, University of Konstanz</a:t>
            </a: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		</a:t>
            </a: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Moderator: Mark Jones, Dow Chemical (retired)	</a:t>
            </a: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887 Views in 24 hours</a:t>
            </a:r>
          </a:p>
        </p:txBody>
      </p:sp>
      <p:pic>
        <p:nvPicPr>
          <p:cNvPr id="3" name="Picture 2" descr="Graphical user interface, text&#10;&#10;Description automatically generated">
            <a:extLst>
              <a:ext uri="{FF2B5EF4-FFF2-40B4-BE49-F238E27FC236}">
                <a16:creationId xmlns:a16="http://schemas.microsoft.com/office/drawing/2014/main" id="{20815880-165C-4F9A-84D1-882FC7A7D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428" y="1541273"/>
            <a:ext cx="7225748" cy="3775453"/>
          </a:xfrm>
          <a:prstGeom prst="rect">
            <a:avLst/>
          </a:prstGeom>
        </p:spPr>
      </p:pic>
    </p:spTree>
    <p:extLst>
      <p:ext uri="{BB962C8B-B14F-4D97-AF65-F5344CB8AC3E}">
        <p14:creationId xmlns:p14="http://schemas.microsoft.com/office/powerpoint/2010/main" val="3557815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DC10A7-7EC4-4D26-82B2-5B5293D3857E}"/>
              </a:ext>
            </a:extLst>
          </p:cNvPr>
          <p:cNvSpPr>
            <a:spLocks noGrp="1"/>
          </p:cNvSpPr>
          <p:nvPr>
            <p:ph type="title"/>
          </p:nvPr>
        </p:nvSpPr>
        <p:spPr>
          <a:xfrm>
            <a:off x="699713" y="248038"/>
            <a:ext cx="9514330" cy="1159200"/>
          </a:xfrm>
        </p:spPr>
        <p:txBody>
          <a:bodyPr vert="horz" lIns="91440" tIns="45720" rIns="91440" bIns="45720" rtlCol="0" anchor="ctr">
            <a:noAutofit/>
          </a:bodyPr>
          <a:lstStyle/>
          <a:p>
            <a:r>
              <a:rPr lang="en-US" sz="2400" kern="1200" dirty="0">
                <a:solidFill>
                  <a:srgbClr val="FFFFFF"/>
                </a:solidFill>
                <a:latin typeface="+mj-lt"/>
                <a:ea typeface="+mj-ea"/>
                <a:cs typeface="+mj-cs"/>
              </a:rPr>
              <a:t>9/15/2021	Robert M Waymouth, Stanford University</a:t>
            </a: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		Andrew Dove, University of Birmingham</a:t>
            </a: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		Moderator: Rachel A </a:t>
            </a:r>
            <a:r>
              <a:rPr lang="en-US" sz="2400" kern="1200" dirty="0" err="1">
                <a:solidFill>
                  <a:srgbClr val="FFFFFF"/>
                </a:solidFill>
                <a:latin typeface="+mj-lt"/>
                <a:ea typeface="+mj-ea"/>
                <a:cs typeface="+mj-cs"/>
              </a:rPr>
              <a:t>Letteri</a:t>
            </a:r>
            <a:r>
              <a:rPr lang="en-US" sz="2400" kern="1200" dirty="0">
                <a:solidFill>
                  <a:srgbClr val="FFFFFF"/>
                </a:solidFill>
                <a:latin typeface="+mj-lt"/>
                <a:ea typeface="+mj-ea"/>
                <a:cs typeface="+mj-cs"/>
              </a:rPr>
              <a:t>, University of Virginia				511 Views in 24 hours</a:t>
            </a:r>
          </a:p>
        </p:txBody>
      </p:sp>
      <p:pic>
        <p:nvPicPr>
          <p:cNvPr id="4" name="Content Placeholder 5" descr="Graphical user interface, text&#10;&#10;Description automatically generated">
            <a:extLst>
              <a:ext uri="{FF2B5EF4-FFF2-40B4-BE49-F238E27FC236}">
                <a16:creationId xmlns:a16="http://schemas.microsoft.com/office/drawing/2014/main" id="{223F38B6-FCE2-4791-AA9F-6B58C2E2C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559" y="1966293"/>
            <a:ext cx="8520880" cy="4452160"/>
          </a:xfrm>
          <a:prstGeom prst="rect">
            <a:avLst/>
          </a:prstGeom>
        </p:spPr>
      </p:pic>
    </p:spTree>
    <p:extLst>
      <p:ext uri="{BB962C8B-B14F-4D97-AF65-F5344CB8AC3E}">
        <p14:creationId xmlns:p14="http://schemas.microsoft.com/office/powerpoint/2010/main" val="2835873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2" name="Freeform: Shape 11">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4" name="Freeform: Shape 13">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A7C2FDA-257F-470A-95D9-64D7E8611BA6}"/>
              </a:ext>
            </a:extLst>
          </p:cNvPr>
          <p:cNvSpPr>
            <a:spLocks noGrp="1"/>
          </p:cNvSpPr>
          <p:nvPr>
            <p:ph type="title"/>
          </p:nvPr>
        </p:nvSpPr>
        <p:spPr>
          <a:xfrm>
            <a:off x="311285" y="723406"/>
            <a:ext cx="3960558" cy="3826728"/>
          </a:xfrm>
        </p:spPr>
        <p:txBody>
          <a:bodyPr vert="horz" lIns="91440" tIns="45720" rIns="91440" bIns="45720" rtlCol="0" anchor="b">
            <a:normAutofit/>
          </a:bodyPr>
          <a:lstStyle/>
          <a:p>
            <a:pPr algn="ctr"/>
            <a:r>
              <a:rPr lang="en-US" sz="2400" kern="1200" dirty="0">
                <a:solidFill>
                  <a:schemeClr val="tx1"/>
                </a:solidFill>
                <a:latin typeface="+mj-lt"/>
                <a:ea typeface="+mj-ea"/>
                <a:cs typeface="+mj-cs"/>
              </a:rPr>
              <a:t>10/21/2021</a:t>
            </a:r>
            <a:br>
              <a:rPr lang="en-US" sz="2400" kern="1200" dirty="0">
                <a:solidFill>
                  <a:schemeClr val="tx1"/>
                </a:solidFill>
                <a:latin typeface="+mj-lt"/>
                <a:ea typeface="+mj-ea"/>
                <a:cs typeface="+mj-cs"/>
              </a:rPr>
            </a:b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Emily B. Pentzer, Texas A&amp;M</a:t>
            </a:r>
            <a:br>
              <a:rPr lang="en-US" sz="2400" kern="1200" dirty="0">
                <a:solidFill>
                  <a:schemeClr val="tx1"/>
                </a:solidFill>
                <a:latin typeface="+mj-lt"/>
                <a:ea typeface="+mj-ea"/>
                <a:cs typeface="+mj-cs"/>
              </a:rPr>
            </a:b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Johann Plank, Technical University of Munich</a:t>
            </a:r>
            <a:br>
              <a:rPr lang="en-US" sz="2400" kern="1200" dirty="0">
                <a:solidFill>
                  <a:schemeClr val="tx1"/>
                </a:solidFill>
                <a:latin typeface="+mj-lt"/>
                <a:ea typeface="+mj-ea"/>
                <a:cs typeface="+mj-cs"/>
              </a:rPr>
            </a:br>
            <a:br>
              <a:rPr lang="en-US" sz="2400" kern="1200" dirty="0">
                <a:solidFill>
                  <a:schemeClr val="tx1"/>
                </a:solidFill>
                <a:latin typeface="+mj-lt"/>
                <a:ea typeface="+mj-ea"/>
                <a:cs typeface="+mj-cs"/>
              </a:rPr>
            </a:br>
            <a:r>
              <a:rPr lang="en-US" sz="2400" kern="1200" dirty="0">
                <a:solidFill>
                  <a:schemeClr val="tx1"/>
                </a:solidFill>
                <a:latin typeface="+mj-lt"/>
                <a:ea typeface="+mj-ea"/>
                <a:cs typeface="+mj-cs"/>
              </a:rPr>
              <a:t>Moderator: Laura Stratton, PCI</a:t>
            </a:r>
          </a:p>
        </p:txBody>
      </p:sp>
      <p:pic>
        <p:nvPicPr>
          <p:cNvPr id="3" name="Picture 2" descr="Graphical user interface, website&#10;&#10;Description automatically generated">
            <a:extLst>
              <a:ext uri="{FF2B5EF4-FFF2-40B4-BE49-F238E27FC236}">
                <a16:creationId xmlns:a16="http://schemas.microsoft.com/office/drawing/2014/main" id="{580F6B3C-1DF9-411E-979F-FB1CF0FEF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6251" y="1456176"/>
            <a:ext cx="6631341" cy="3945647"/>
          </a:xfrm>
          <a:prstGeom prst="rect">
            <a:avLst/>
          </a:prstGeom>
        </p:spPr>
      </p:pic>
    </p:spTree>
    <p:extLst>
      <p:ext uri="{BB962C8B-B14F-4D97-AF65-F5344CB8AC3E}">
        <p14:creationId xmlns:p14="http://schemas.microsoft.com/office/powerpoint/2010/main" val="2992778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CFE9EA-50D8-4028-BE42-DC2D813BE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251674"/>
            <a:ext cx="11548872" cy="1645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319BD5-EE06-4FDD-AE24-45BAE37C7D39}"/>
              </a:ext>
            </a:extLst>
          </p:cNvPr>
          <p:cNvSpPr>
            <a:spLocks noGrp="1"/>
          </p:cNvSpPr>
          <p:nvPr>
            <p:ph type="title"/>
          </p:nvPr>
        </p:nvSpPr>
        <p:spPr>
          <a:xfrm>
            <a:off x="4464996" y="452842"/>
            <a:ext cx="6891852" cy="1444752"/>
          </a:xfrm>
        </p:spPr>
        <p:txBody>
          <a:bodyPr vert="horz" lIns="91440" tIns="45720" rIns="91440" bIns="45720" rtlCol="0" anchor="ctr">
            <a:noAutofit/>
          </a:bodyPr>
          <a:lstStyle/>
          <a:p>
            <a:r>
              <a:rPr lang="en-US" sz="1800" kern="1200" dirty="0">
                <a:solidFill>
                  <a:schemeClr val="bg1"/>
                </a:solidFill>
                <a:latin typeface="+mj-lt"/>
                <a:ea typeface="+mj-ea"/>
                <a:cs typeface="+mj-cs"/>
              </a:rPr>
              <a:t>	</a:t>
            </a:r>
            <a:br>
              <a:rPr lang="en-US" sz="1800" kern="1200" dirty="0">
                <a:solidFill>
                  <a:schemeClr val="bg1"/>
                </a:solidFill>
                <a:latin typeface="+mj-lt"/>
                <a:ea typeface="+mj-ea"/>
                <a:cs typeface="+mj-cs"/>
              </a:rPr>
            </a:br>
            <a:r>
              <a:rPr lang="en-US" sz="1800" kern="1200" dirty="0">
                <a:solidFill>
                  <a:schemeClr val="bg1"/>
                </a:solidFill>
                <a:latin typeface="+mj-lt"/>
                <a:ea typeface="+mj-ea"/>
                <a:cs typeface="+mj-cs"/>
              </a:rPr>
              <a:t>Stephanie Vivod, NASA, John H Glenn Research Ctr.</a:t>
            </a:r>
            <a:br>
              <a:rPr lang="en-US" sz="1800" kern="1200" dirty="0">
                <a:solidFill>
                  <a:schemeClr val="bg1"/>
                </a:solidFill>
                <a:latin typeface="+mj-lt"/>
                <a:ea typeface="+mj-ea"/>
                <a:cs typeface="+mj-cs"/>
              </a:rPr>
            </a:br>
            <a:r>
              <a:rPr lang="en-US" sz="1800" kern="1200" dirty="0">
                <a:solidFill>
                  <a:schemeClr val="bg1"/>
                </a:solidFill>
                <a:latin typeface="+mj-lt"/>
                <a:ea typeface="+mj-ea"/>
                <a:cs typeface="+mj-cs"/>
              </a:rPr>
              <a:t>		</a:t>
            </a:r>
            <a:br>
              <a:rPr lang="en-US" sz="1800" kern="1200" dirty="0">
                <a:solidFill>
                  <a:schemeClr val="bg1"/>
                </a:solidFill>
                <a:latin typeface="+mj-lt"/>
                <a:ea typeface="+mj-ea"/>
                <a:cs typeface="+mj-cs"/>
              </a:rPr>
            </a:br>
            <a:r>
              <a:rPr lang="en-US" sz="1800" kern="1200" dirty="0">
                <a:solidFill>
                  <a:schemeClr val="bg1"/>
                </a:solidFill>
                <a:latin typeface="+mj-lt"/>
                <a:ea typeface="+mj-ea"/>
                <a:cs typeface="+mj-cs"/>
              </a:rPr>
              <a:t>Christopher Wohl, NASA, Langley Research Ctr.</a:t>
            </a:r>
            <a:br>
              <a:rPr lang="en-US" sz="1800" kern="1200" dirty="0">
                <a:solidFill>
                  <a:schemeClr val="bg1"/>
                </a:solidFill>
                <a:latin typeface="+mj-lt"/>
                <a:ea typeface="+mj-ea"/>
                <a:cs typeface="+mj-cs"/>
              </a:rPr>
            </a:br>
            <a:r>
              <a:rPr lang="en-US" sz="1800" kern="1200" dirty="0">
                <a:solidFill>
                  <a:schemeClr val="bg1"/>
                </a:solidFill>
                <a:latin typeface="+mj-lt"/>
                <a:ea typeface="+mj-ea"/>
                <a:cs typeface="+mj-cs"/>
              </a:rPr>
              <a:t>		</a:t>
            </a:r>
            <a:br>
              <a:rPr lang="en-US" sz="1800" kern="1200" dirty="0">
                <a:solidFill>
                  <a:schemeClr val="bg1"/>
                </a:solidFill>
                <a:latin typeface="+mj-lt"/>
                <a:ea typeface="+mj-ea"/>
                <a:cs typeface="+mj-cs"/>
              </a:rPr>
            </a:br>
            <a:r>
              <a:rPr lang="en-US" sz="1800" kern="1200" dirty="0">
                <a:solidFill>
                  <a:schemeClr val="bg1"/>
                </a:solidFill>
                <a:latin typeface="+mj-lt"/>
                <a:ea typeface="+mj-ea"/>
                <a:cs typeface="+mj-cs"/>
              </a:rPr>
              <a:t>Moderator: Sadeq Malakooti, NASA, John H Glenn Research Ctr.</a:t>
            </a:r>
            <a:br>
              <a:rPr lang="en-US" sz="1800" kern="1200" dirty="0">
                <a:solidFill>
                  <a:schemeClr val="bg1"/>
                </a:solidFill>
                <a:latin typeface="+mj-lt"/>
                <a:ea typeface="+mj-ea"/>
                <a:cs typeface="+mj-cs"/>
              </a:rPr>
            </a:br>
            <a:br>
              <a:rPr lang="en-US" sz="1800" kern="1200" dirty="0">
                <a:solidFill>
                  <a:schemeClr val="bg1"/>
                </a:solidFill>
                <a:latin typeface="+mj-lt"/>
                <a:ea typeface="+mj-ea"/>
                <a:cs typeface="+mj-cs"/>
              </a:rPr>
            </a:br>
            <a:endParaRPr lang="en-US" sz="1800" kern="1200" dirty="0">
              <a:solidFill>
                <a:schemeClr val="bg1"/>
              </a:solidFill>
              <a:latin typeface="+mj-lt"/>
              <a:ea typeface="+mj-ea"/>
              <a:cs typeface="+mj-cs"/>
            </a:endParaRPr>
          </a:p>
        </p:txBody>
      </p:sp>
      <p:cxnSp>
        <p:nvCxnSpPr>
          <p:cNvPr id="11" name="Straight Connector 10">
            <a:extLst>
              <a:ext uri="{FF2B5EF4-FFF2-40B4-BE49-F238E27FC236}">
                <a16:creationId xmlns:a16="http://schemas.microsoft.com/office/drawing/2014/main" id="{9A218DD6-0CC7-465B-B80F-747F97B402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623740"/>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Graphical user interface, text&#10;&#10;Description automatically generated">
            <a:extLst>
              <a:ext uri="{FF2B5EF4-FFF2-40B4-BE49-F238E27FC236}">
                <a16:creationId xmlns:a16="http://schemas.microsoft.com/office/drawing/2014/main" id="{3CBD61C4-1906-4698-A06B-CAB4214F9B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1" y="2150036"/>
            <a:ext cx="8127998" cy="4206240"/>
          </a:xfrm>
          <a:prstGeom prst="rect">
            <a:avLst/>
          </a:prstGeom>
        </p:spPr>
      </p:pic>
      <p:sp>
        <p:nvSpPr>
          <p:cNvPr id="3" name="TextBox 2">
            <a:extLst>
              <a:ext uri="{FF2B5EF4-FFF2-40B4-BE49-F238E27FC236}">
                <a16:creationId xmlns:a16="http://schemas.microsoft.com/office/drawing/2014/main" id="{7020891F-96CB-4E75-8007-A687E66D5F0F}"/>
              </a:ext>
            </a:extLst>
          </p:cNvPr>
          <p:cNvSpPr txBox="1"/>
          <p:nvPr/>
        </p:nvSpPr>
        <p:spPr>
          <a:xfrm>
            <a:off x="1285605" y="366747"/>
            <a:ext cx="2571801" cy="1200329"/>
          </a:xfrm>
          <a:prstGeom prst="rect">
            <a:avLst/>
          </a:prstGeom>
          <a:noFill/>
        </p:spPr>
        <p:txBody>
          <a:bodyPr wrap="square" rtlCol="0">
            <a:spAutoFit/>
          </a:bodyPr>
          <a:lstStyle/>
          <a:p>
            <a:pPr algn="r"/>
            <a:endParaRPr kumimoji="0" lang="en-US" sz="1800" b="0"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algn="r"/>
            <a:r>
              <a:rPr lang="en-US" sz="1800" kern="1200" dirty="0">
                <a:solidFill>
                  <a:schemeClr val="bg1"/>
                </a:solidFill>
                <a:latin typeface="+mj-lt"/>
                <a:ea typeface="+mj-ea"/>
                <a:cs typeface="+mj-cs"/>
              </a:rPr>
              <a:t>11/17/2021</a:t>
            </a:r>
            <a:endParaRPr lang="en-US" dirty="0">
              <a:solidFill>
                <a:prstClr val="white"/>
              </a:solidFill>
              <a:latin typeface="Calibri Light" panose="020F0302020204030204"/>
              <a:ea typeface="+mj-ea"/>
              <a:cs typeface="+mj-cs"/>
            </a:endParaRPr>
          </a:p>
          <a:p>
            <a:pPr algn="r"/>
            <a:endParaRPr kumimoji="0" lang="en-US" sz="1800" b="0"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algn="r"/>
            <a:r>
              <a:rPr kumimoji="0" lang="en-US" sz="1800" b="0" i="0" u="none" strike="noStrike" kern="1200" cap="none" spc="0" normalizeH="0" baseline="0" noProof="0" dirty="0">
                <a:ln>
                  <a:noFill/>
                </a:ln>
                <a:solidFill>
                  <a:prstClr val="white"/>
                </a:solidFill>
                <a:effectLst/>
                <a:uLnTx/>
                <a:uFillTx/>
                <a:latin typeface="Calibri Light" panose="020F0302020204030204"/>
                <a:ea typeface="+mj-ea"/>
                <a:cs typeface="+mj-cs"/>
              </a:rPr>
              <a:t>682 Views in 24 hours</a:t>
            </a:r>
            <a:endParaRPr lang="en-US" dirty="0"/>
          </a:p>
        </p:txBody>
      </p:sp>
    </p:spTree>
    <p:extLst>
      <p:ext uri="{BB962C8B-B14F-4D97-AF65-F5344CB8AC3E}">
        <p14:creationId xmlns:p14="http://schemas.microsoft.com/office/powerpoint/2010/main" val="2290661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7F277EAE-FC73-4AE5-9BDB-0BE814F954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1" name="Oval 20">
              <a:extLst>
                <a:ext uri="{FF2B5EF4-FFF2-40B4-BE49-F238E27FC236}">
                  <a16:creationId xmlns:a16="http://schemas.microsoft.com/office/drawing/2014/main" id="{66CC8DCE-8D82-400F-A315-4CD008FDA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39B13E9-2F1D-489D-842D-20AC7313D1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E7447BD-F39C-4290-8A87-E61FD98A28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EB36854-40EE-40C4-A488-60EAA83B2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77165098-3853-4969-9EAF-796B9751F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7EF9153-D515-4DA2-A63C-58C0298309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CCAC7F48-01BB-40E1-9BD0-059B5AF6F868}"/>
              </a:ext>
            </a:extLst>
          </p:cNvPr>
          <p:cNvPicPr>
            <a:picLocks noChangeAspect="1"/>
          </p:cNvPicPr>
          <p:nvPr/>
        </p:nvPicPr>
        <p:blipFill rotWithShape="1">
          <a:blip r:embed="rId2"/>
          <a:srcRect b="4807"/>
          <a:stretch/>
        </p:blipFill>
        <p:spPr>
          <a:xfrm>
            <a:off x="600456" y="412377"/>
            <a:ext cx="2647399" cy="3162778"/>
          </a:xfrm>
          <a:prstGeom prst="rect">
            <a:avLst/>
          </a:prstGeom>
        </p:spPr>
      </p:pic>
      <p:grpSp>
        <p:nvGrpSpPr>
          <p:cNvPr id="28" name="Group 27">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0585" y="561296"/>
            <a:ext cx="304800" cy="429768"/>
            <a:chOff x="215328" y="-46937"/>
            <a:chExt cx="304800" cy="2773841"/>
          </a:xfrm>
        </p:grpSpPr>
        <p:cxnSp>
          <p:nvCxnSpPr>
            <p:cNvPr id="29" name="Straight Connector 28">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4C880E35-F15E-46E5-A073-85A8DFA881E2}"/>
              </a:ext>
            </a:extLst>
          </p:cNvPr>
          <p:cNvPicPr>
            <a:picLocks noChangeAspect="1"/>
          </p:cNvPicPr>
          <p:nvPr/>
        </p:nvPicPr>
        <p:blipFill rotWithShape="1">
          <a:blip r:embed="rId3"/>
          <a:srcRect l="6148" r="10148" b="1"/>
          <a:stretch/>
        </p:blipFill>
        <p:spPr>
          <a:xfrm>
            <a:off x="3343738" y="412377"/>
            <a:ext cx="2647399" cy="3162778"/>
          </a:xfrm>
          <a:prstGeom prst="rect">
            <a:avLst/>
          </a:prstGeom>
        </p:spPr>
      </p:pic>
      <p:pic>
        <p:nvPicPr>
          <p:cNvPr id="10" name="Picture 9">
            <a:extLst>
              <a:ext uri="{FF2B5EF4-FFF2-40B4-BE49-F238E27FC236}">
                <a16:creationId xmlns:a16="http://schemas.microsoft.com/office/drawing/2014/main" id="{F19A6183-4F57-4A19-A125-F94B8D29A398}"/>
              </a:ext>
            </a:extLst>
          </p:cNvPr>
          <p:cNvPicPr>
            <a:picLocks noChangeAspect="1"/>
          </p:cNvPicPr>
          <p:nvPr/>
        </p:nvPicPr>
        <p:blipFill rotWithShape="1">
          <a:blip r:embed="rId4"/>
          <a:srcRect l="10156" r="6142" b="3"/>
          <a:stretch/>
        </p:blipFill>
        <p:spPr>
          <a:xfrm>
            <a:off x="6087020" y="412377"/>
            <a:ext cx="2647399" cy="3162778"/>
          </a:xfrm>
          <a:prstGeom prst="rect">
            <a:avLst/>
          </a:prstGeom>
        </p:spPr>
      </p:pic>
      <p:sp>
        <p:nvSpPr>
          <p:cNvPr id="34" name="Rectangle 33">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7" name="Straight Connector 36">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7" name="Content Placeholder 6">
            <a:extLst>
              <a:ext uri="{FF2B5EF4-FFF2-40B4-BE49-F238E27FC236}">
                <a16:creationId xmlns:a16="http://schemas.microsoft.com/office/drawing/2014/main" id="{297A1BE3-7925-4AF7-8F9D-93DF46E59E31}"/>
              </a:ext>
            </a:extLst>
          </p:cNvPr>
          <p:cNvPicPr>
            <a:picLocks noGrp="1" noChangeAspect="1"/>
          </p:cNvPicPr>
          <p:nvPr>
            <p:ph sz="half" idx="2"/>
          </p:nvPr>
        </p:nvPicPr>
        <p:blipFill rotWithShape="1">
          <a:blip r:embed="rId5"/>
          <a:srcRect r="-1" b="14878"/>
          <a:stretch/>
        </p:blipFill>
        <p:spPr>
          <a:xfrm>
            <a:off x="8830303" y="412377"/>
            <a:ext cx="2647399" cy="3162778"/>
          </a:xfrm>
          <a:prstGeom prst="rect">
            <a:avLst/>
          </a:prstGeom>
        </p:spPr>
      </p:pic>
      <p:sp>
        <p:nvSpPr>
          <p:cNvPr id="42" name="Rectangle 41">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5" name="Straight Connector 44">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D16D7C3-64ED-4D86-8BAA-E617A478CFA8}"/>
              </a:ext>
            </a:extLst>
          </p:cNvPr>
          <p:cNvSpPr>
            <a:spLocks noGrp="1"/>
          </p:cNvSpPr>
          <p:nvPr>
            <p:ph type="title"/>
          </p:nvPr>
        </p:nvSpPr>
        <p:spPr>
          <a:xfrm>
            <a:off x="630936" y="4018137"/>
            <a:ext cx="4550664" cy="2129586"/>
          </a:xfrm>
          <a:noFill/>
        </p:spPr>
        <p:txBody>
          <a:bodyPr vert="horz" lIns="91440" tIns="45720" rIns="91440" bIns="45720" rtlCol="0" anchor="t">
            <a:normAutofit/>
          </a:bodyPr>
          <a:lstStyle/>
          <a:p>
            <a:r>
              <a:rPr lang="en-US" sz="4800" kern="1200" dirty="0">
                <a:solidFill>
                  <a:schemeClr val="bg1"/>
                </a:solidFill>
                <a:latin typeface="+mj-lt"/>
                <a:ea typeface="+mj-ea"/>
                <a:cs typeface="+mj-cs"/>
              </a:rPr>
              <a:t>Webinar Committee</a:t>
            </a:r>
            <a:br>
              <a:rPr lang="en-US" sz="4800" kern="1200" dirty="0">
                <a:solidFill>
                  <a:schemeClr val="bg1"/>
                </a:solidFill>
                <a:latin typeface="+mj-lt"/>
                <a:ea typeface="+mj-ea"/>
                <a:cs typeface="+mj-cs"/>
              </a:rPr>
            </a:br>
            <a:endParaRPr lang="en-US" sz="4800" kern="1200" dirty="0">
              <a:solidFill>
                <a:schemeClr val="bg1"/>
              </a:solidFill>
              <a:latin typeface="+mj-lt"/>
              <a:ea typeface="+mj-ea"/>
              <a:cs typeface="+mj-cs"/>
            </a:endParaRPr>
          </a:p>
        </p:txBody>
      </p:sp>
      <p:sp>
        <p:nvSpPr>
          <p:cNvPr id="6" name="Content Placeholder 5">
            <a:extLst>
              <a:ext uri="{FF2B5EF4-FFF2-40B4-BE49-F238E27FC236}">
                <a16:creationId xmlns:a16="http://schemas.microsoft.com/office/drawing/2014/main" id="{1C29CB5A-02D2-487A-9B45-7B6257102E1C}"/>
              </a:ext>
            </a:extLst>
          </p:cNvPr>
          <p:cNvSpPr>
            <a:spLocks noGrp="1"/>
          </p:cNvSpPr>
          <p:nvPr>
            <p:ph sz="quarter" idx="4"/>
          </p:nvPr>
        </p:nvSpPr>
        <p:spPr>
          <a:xfrm>
            <a:off x="4402320" y="4018143"/>
            <a:ext cx="7078426" cy="2129599"/>
          </a:xfrm>
          <a:noFill/>
        </p:spPr>
        <p:txBody>
          <a:bodyPr vert="horz" lIns="91440" tIns="45720" rIns="91440" bIns="45720" rtlCol="0" anchor="t">
            <a:noAutofit/>
          </a:bodyPr>
          <a:lstStyle/>
          <a:p>
            <a:r>
              <a:rPr lang="en-US" sz="2000" dirty="0">
                <a:solidFill>
                  <a:schemeClr val="bg1"/>
                </a:solidFill>
              </a:rPr>
              <a:t>Laura Stratton, Polymer Chemistry Innovations, Inc. (PCI)</a:t>
            </a:r>
            <a:r>
              <a:rPr lang="en-US" sz="2000" dirty="0">
                <a:solidFill>
                  <a:schemeClr val="bg1"/>
                </a:solidFill>
                <a:hlinkClick r:id="rId6"/>
              </a:rPr>
              <a:t> laura@polychemistry.com</a:t>
            </a:r>
            <a:endParaRPr lang="en-US" sz="2000" dirty="0">
              <a:solidFill>
                <a:schemeClr val="bg1"/>
              </a:solidFill>
            </a:endParaRPr>
          </a:p>
          <a:p>
            <a:endParaRPr lang="en-US" sz="2000" dirty="0">
              <a:solidFill>
                <a:schemeClr val="bg1"/>
              </a:solidFill>
            </a:endParaRPr>
          </a:p>
          <a:p>
            <a:r>
              <a:rPr lang="en-US" sz="2000" dirty="0">
                <a:solidFill>
                  <a:schemeClr val="bg1"/>
                </a:solidFill>
              </a:rPr>
              <a:t>Brent </a:t>
            </a:r>
            <a:r>
              <a:rPr lang="en-US" sz="2000" dirty="0" err="1">
                <a:solidFill>
                  <a:schemeClr val="bg1"/>
                </a:solidFill>
              </a:rPr>
              <a:t>Sumerlin</a:t>
            </a:r>
            <a:r>
              <a:rPr lang="en-US" sz="2000" dirty="0">
                <a:solidFill>
                  <a:schemeClr val="bg1"/>
                </a:solidFill>
              </a:rPr>
              <a:t>, University of Florida </a:t>
            </a:r>
            <a:r>
              <a:rPr lang="en-US" sz="2000" dirty="0">
                <a:solidFill>
                  <a:schemeClr val="bg1"/>
                </a:solidFill>
                <a:hlinkClick r:id="rId7"/>
              </a:rPr>
              <a:t>sumerlin@chem.ufl.edu</a:t>
            </a:r>
            <a:endParaRPr lang="en-US" sz="2000" dirty="0">
              <a:solidFill>
                <a:schemeClr val="bg1"/>
              </a:solidFill>
            </a:endParaRPr>
          </a:p>
          <a:p>
            <a:endParaRPr lang="en-US" sz="2000" dirty="0">
              <a:solidFill>
                <a:schemeClr val="bg1"/>
              </a:solidFill>
            </a:endParaRPr>
          </a:p>
          <a:p>
            <a:r>
              <a:rPr lang="en-US" sz="2000" dirty="0">
                <a:solidFill>
                  <a:schemeClr val="bg1"/>
                </a:solidFill>
              </a:rPr>
              <a:t>Tomonori Saito, Oak Ridge National Laboratory </a:t>
            </a:r>
            <a:r>
              <a:rPr lang="en-US" sz="2000" dirty="0">
                <a:solidFill>
                  <a:schemeClr val="bg1"/>
                </a:solidFill>
                <a:hlinkClick r:id="rId8"/>
              </a:rPr>
              <a:t>saitot@ornl.gov</a:t>
            </a:r>
            <a:endParaRPr lang="en-US" sz="2000" dirty="0">
              <a:solidFill>
                <a:schemeClr val="bg1"/>
              </a:solidFill>
            </a:endParaRPr>
          </a:p>
          <a:p>
            <a:endParaRPr lang="en-US" sz="2000" dirty="0">
              <a:solidFill>
                <a:schemeClr val="bg1"/>
              </a:solidFill>
            </a:endParaRPr>
          </a:p>
          <a:p>
            <a:pPr marL="0"/>
            <a:endParaRPr lang="en-US" sz="2000" dirty="0">
              <a:solidFill>
                <a:schemeClr val="bg1"/>
              </a:solidFill>
            </a:endParaRPr>
          </a:p>
        </p:txBody>
      </p:sp>
    </p:spTree>
    <p:extLst>
      <p:ext uri="{BB962C8B-B14F-4D97-AF65-F5344CB8AC3E}">
        <p14:creationId xmlns:p14="http://schemas.microsoft.com/office/powerpoint/2010/main" val="2252466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0B643-7A91-4DF8-A7B1-B57A95B3E49A}"/>
              </a:ext>
            </a:extLst>
          </p:cNvPr>
          <p:cNvSpPr>
            <a:spLocks noGrp="1"/>
          </p:cNvSpPr>
          <p:nvPr>
            <p:ph type="title"/>
          </p:nvPr>
        </p:nvSpPr>
        <p:spPr>
          <a:xfrm>
            <a:off x="797519" y="39122"/>
            <a:ext cx="10515600" cy="1325563"/>
          </a:xfrm>
        </p:spPr>
        <p:txBody>
          <a:bodyPr/>
          <a:lstStyle/>
          <a:p>
            <a:r>
              <a:rPr lang="en-US" dirty="0"/>
              <a:t>Five Poly webinars 2021</a:t>
            </a:r>
          </a:p>
        </p:txBody>
      </p:sp>
      <p:sp>
        <p:nvSpPr>
          <p:cNvPr id="3" name="Footer Placeholder 2">
            <a:extLst>
              <a:ext uri="{FF2B5EF4-FFF2-40B4-BE49-F238E27FC236}">
                <a16:creationId xmlns:a16="http://schemas.microsoft.com/office/drawing/2014/main" id="{CF39A793-F356-45AC-A556-47A0CCFA47C5}"/>
              </a:ext>
            </a:extLst>
          </p:cNvPr>
          <p:cNvSpPr>
            <a:spLocks noGrp="1"/>
          </p:cNvSpPr>
          <p:nvPr>
            <p:ph type="ftr" sz="quarter" idx="11"/>
          </p:nvPr>
        </p:nvSpPr>
        <p:spPr/>
        <p:txBody>
          <a:bodyPr/>
          <a:lstStyle/>
          <a:p>
            <a:r>
              <a:rPr lang="en-US" dirty="0">
                <a:solidFill>
                  <a:srgbClr val="E32F74"/>
                </a:solidFill>
              </a:rPr>
              <a:t>POLY division</a:t>
            </a:r>
          </a:p>
        </p:txBody>
      </p:sp>
      <p:sp>
        <p:nvSpPr>
          <p:cNvPr id="4" name="Slide Number Placeholder 3">
            <a:extLst>
              <a:ext uri="{FF2B5EF4-FFF2-40B4-BE49-F238E27FC236}">
                <a16:creationId xmlns:a16="http://schemas.microsoft.com/office/drawing/2014/main" id="{CD976851-FE21-4646-98F0-F5FC65E04F9E}"/>
              </a:ext>
            </a:extLst>
          </p:cNvPr>
          <p:cNvSpPr>
            <a:spLocks noGrp="1"/>
          </p:cNvSpPr>
          <p:nvPr>
            <p:ph type="sldNum" sz="quarter" idx="12"/>
          </p:nvPr>
        </p:nvSpPr>
        <p:spPr/>
        <p:txBody>
          <a:bodyPr/>
          <a:lstStyle/>
          <a:p>
            <a:fld id="{0FD50806-BABF-4915-9689-3B9956D1C75C}" type="slidenum">
              <a:rPr lang="en-US" smtClean="0"/>
              <a:pPr/>
              <a:t>9</a:t>
            </a:fld>
            <a:endParaRPr lang="en-US" dirty="0"/>
          </a:p>
        </p:txBody>
      </p:sp>
      <p:grpSp>
        <p:nvGrpSpPr>
          <p:cNvPr id="11" name="Group 10">
            <a:extLst>
              <a:ext uri="{FF2B5EF4-FFF2-40B4-BE49-F238E27FC236}">
                <a16:creationId xmlns:a16="http://schemas.microsoft.com/office/drawing/2014/main" id="{095571C6-E78B-432E-820B-E4F5E4306FBF}"/>
              </a:ext>
              <a:ext uri="{C183D7F6-B498-43B3-948B-1728B52AA6E4}">
                <adec:decorative xmlns:adec="http://schemas.microsoft.com/office/drawing/2017/decorative" val="1"/>
              </a:ext>
            </a:extLst>
          </p:cNvPr>
          <p:cNvGrpSpPr/>
          <p:nvPr/>
        </p:nvGrpSpPr>
        <p:grpSpPr>
          <a:xfrm>
            <a:off x="230588" y="1033670"/>
            <a:ext cx="3636562" cy="6179914"/>
            <a:chOff x="838200" y="3752850"/>
            <a:chExt cx="3028950" cy="4108971"/>
          </a:xfrm>
        </p:grpSpPr>
        <p:sp>
          <p:nvSpPr>
            <p:cNvPr id="84" name="Rectangle 83">
              <a:extLst>
                <a:ext uri="{FF2B5EF4-FFF2-40B4-BE49-F238E27FC236}">
                  <a16:creationId xmlns:a16="http://schemas.microsoft.com/office/drawing/2014/main" id="{5517C826-C471-4169-9892-EEBF4B4D8645}"/>
                </a:ext>
              </a:extLst>
            </p:cNvPr>
            <p:cNvSpPr/>
            <p:nvPr/>
          </p:nvSpPr>
          <p:spPr>
            <a:xfrm>
              <a:off x="838200" y="4002148"/>
              <a:ext cx="3028950" cy="3380480"/>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0321790F-CD39-47FB-80ED-9EBD430089D0}"/>
                </a:ext>
              </a:extLst>
            </p:cNvPr>
            <p:cNvSpPr/>
            <p:nvPr/>
          </p:nvSpPr>
          <p:spPr>
            <a:xfrm>
              <a:off x="1066800" y="3752850"/>
              <a:ext cx="2533650" cy="498598"/>
            </a:xfrm>
            <a:prstGeom prst="roundRect">
              <a:avLst>
                <a:gd name="adj" fmla="val 50000"/>
              </a:avLst>
            </a:prstGeom>
            <a:solidFill>
              <a:srgbClr val="CE295E"/>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IAB co-organized </a:t>
              </a:r>
            </a:p>
          </p:txBody>
        </p:sp>
        <p:sp>
          <p:nvSpPr>
            <p:cNvPr id="50" name="TextBox 47">
              <a:extLst>
                <a:ext uri="{FF2B5EF4-FFF2-40B4-BE49-F238E27FC236}">
                  <a16:creationId xmlns:a16="http://schemas.microsoft.com/office/drawing/2014/main" id="{93A7AF6A-22BC-4CD2-A354-D732C3FA233C}"/>
                </a:ext>
              </a:extLst>
            </p:cNvPr>
            <p:cNvSpPr txBox="1"/>
            <p:nvPr/>
          </p:nvSpPr>
          <p:spPr>
            <a:xfrm>
              <a:off x="1005963" y="4280657"/>
              <a:ext cx="2810734" cy="3581164"/>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solidFill>
                    <a:schemeClr val="tx1">
                      <a:lumMod val="75000"/>
                      <a:lumOff val="25000"/>
                    </a:schemeClr>
                  </a:solidFill>
                </a:rPr>
                <a:t>1/28/2021</a:t>
              </a:r>
            </a:p>
            <a:p>
              <a:pPr algn="ctr"/>
              <a:r>
                <a:rPr lang="en-US" sz="1400" b="1" i="1" dirty="0">
                  <a:solidFill>
                    <a:schemeClr val="tx1">
                      <a:lumMod val="75000"/>
                      <a:lumOff val="25000"/>
                    </a:schemeClr>
                  </a:solidFill>
                </a:rPr>
                <a:t>Upcycling Plastic Waste via Novel Chemical Pathways</a:t>
              </a:r>
            </a:p>
            <a:p>
              <a:pPr algn="ctr"/>
              <a:r>
                <a:rPr lang="en-US" sz="1400" i="1" dirty="0">
                  <a:solidFill>
                    <a:schemeClr val="tx1">
                      <a:lumMod val="75000"/>
                      <a:lumOff val="25000"/>
                    </a:schemeClr>
                  </a:solidFill>
                </a:rPr>
                <a:t>Kat Knauer, </a:t>
              </a:r>
              <a:r>
                <a:rPr lang="en-US" sz="1400" i="1" dirty="0" err="1">
                  <a:solidFill>
                    <a:schemeClr val="tx1">
                      <a:lumMod val="75000"/>
                      <a:lumOff val="25000"/>
                    </a:schemeClr>
                  </a:solidFill>
                </a:rPr>
                <a:t>Biocellection</a:t>
              </a:r>
              <a:endParaRPr lang="en-US" sz="1400" i="1" dirty="0">
                <a:solidFill>
                  <a:schemeClr val="tx1">
                    <a:lumMod val="75000"/>
                    <a:lumOff val="25000"/>
                  </a:schemeClr>
                </a:solidFill>
              </a:endParaRPr>
            </a:p>
            <a:p>
              <a:pPr algn="ctr"/>
              <a:r>
                <a:rPr lang="en-US" sz="1400" i="1" dirty="0">
                  <a:solidFill>
                    <a:schemeClr val="tx1">
                      <a:lumMod val="75000"/>
                      <a:lumOff val="25000"/>
                    </a:schemeClr>
                  </a:solidFill>
                </a:rPr>
                <a:t>Philippe </a:t>
              </a:r>
              <a:r>
                <a:rPr lang="en-US" sz="1400" i="1" dirty="0" err="1">
                  <a:solidFill>
                    <a:schemeClr val="tx1">
                      <a:lumMod val="75000"/>
                      <a:lumOff val="25000"/>
                    </a:schemeClr>
                  </a:solidFill>
                </a:rPr>
                <a:t>Reutenauer</a:t>
              </a:r>
              <a:r>
                <a:rPr lang="en-US" sz="1400" i="1" dirty="0">
                  <a:solidFill>
                    <a:schemeClr val="tx1">
                      <a:lumMod val="75000"/>
                      <a:lumOff val="25000"/>
                    </a:schemeClr>
                  </a:solidFill>
                </a:rPr>
                <a:t>, </a:t>
              </a:r>
              <a:r>
                <a:rPr lang="en-US" sz="1400" i="1" dirty="0" err="1">
                  <a:solidFill>
                    <a:schemeClr val="tx1">
                      <a:lumMod val="75000"/>
                      <a:lumOff val="25000"/>
                    </a:schemeClr>
                  </a:solidFill>
                </a:rPr>
                <a:t>L</a:t>
              </a:r>
              <a:r>
                <a:rPr lang="en-US" sz="1400" i="1" dirty="0" err="1">
                  <a:effectLst/>
                  <a:ea typeface="Calibri" panose="020F0502020204030204" pitchFamily="34" charset="0"/>
                  <a:cs typeface="Calibri" panose="020F0502020204030204" pitchFamily="34" charset="0"/>
                </a:rPr>
                <a:t>é</a:t>
              </a:r>
              <a:r>
                <a:rPr lang="en-US" sz="1400" i="1" dirty="0" err="1">
                  <a:solidFill>
                    <a:schemeClr val="tx1">
                      <a:lumMod val="75000"/>
                      <a:lumOff val="25000"/>
                    </a:schemeClr>
                  </a:solidFill>
                </a:rPr>
                <a:t>a</a:t>
              </a:r>
              <a:r>
                <a:rPr lang="en-US" sz="1400" i="1" dirty="0">
                  <a:solidFill>
                    <a:schemeClr val="tx1">
                      <a:lumMod val="75000"/>
                      <a:lumOff val="25000"/>
                    </a:schemeClr>
                  </a:solidFill>
                </a:rPr>
                <a:t> Nature </a:t>
              </a:r>
            </a:p>
            <a:p>
              <a:pPr algn="ctr"/>
              <a:r>
                <a:rPr lang="en-US" sz="1400" i="1" dirty="0">
                  <a:solidFill>
                    <a:schemeClr val="tx1">
                      <a:lumMod val="75000"/>
                      <a:lumOff val="25000"/>
                    </a:schemeClr>
                  </a:solidFill>
                </a:rPr>
                <a:t>Moderator Peter Boul, Aramco</a:t>
              </a:r>
            </a:p>
            <a:p>
              <a:pPr algn="ctr"/>
              <a:endParaRPr lang="en-US" sz="1400" i="1" dirty="0">
                <a:solidFill>
                  <a:schemeClr val="tx1">
                    <a:lumMod val="75000"/>
                    <a:lumOff val="25000"/>
                  </a:schemeClr>
                </a:solidFill>
              </a:endParaRPr>
            </a:p>
            <a:p>
              <a:r>
                <a:rPr lang="en-US" sz="1400" i="1" dirty="0">
                  <a:solidFill>
                    <a:schemeClr val="tx1">
                      <a:lumMod val="75000"/>
                      <a:lumOff val="25000"/>
                    </a:schemeClr>
                  </a:solidFill>
                </a:rPr>
                <a:t>10/21/2021</a:t>
              </a:r>
            </a:p>
            <a:p>
              <a:pPr algn="ctr"/>
              <a:r>
                <a:rPr lang="en-US" sz="1400" b="1" i="1" dirty="0">
                  <a:solidFill>
                    <a:schemeClr val="tx1">
                      <a:lumMod val="75000"/>
                      <a:lumOff val="25000"/>
                    </a:schemeClr>
                  </a:solidFill>
                </a:rPr>
                <a:t>Achieving Climate Goals by Capturing Atmospheric Carbon &amp; Storing it Safely</a:t>
              </a:r>
            </a:p>
            <a:p>
              <a:pPr algn="ctr"/>
              <a:r>
                <a:rPr lang="en-US" sz="1400" i="1" dirty="0">
                  <a:solidFill>
                    <a:schemeClr val="tx1">
                      <a:lumMod val="75000"/>
                      <a:lumOff val="25000"/>
                    </a:schemeClr>
                  </a:solidFill>
                </a:rPr>
                <a:t>Emily B Pentzer, Texas A&amp;M</a:t>
              </a:r>
            </a:p>
            <a:p>
              <a:pPr algn="ctr"/>
              <a:r>
                <a:rPr lang="en-US" sz="1400" i="1" dirty="0">
                  <a:solidFill>
                    <a:schemeClr val="tx1">
                      <a:lumMod val="75000"/>
                      <a:lumOff val="25000"/>
                    </a:schemeClr>
                  </a:solidFill>
                </a:rPr>
                <a:t>Johann Plank, Technical University of Munich</a:t>
              </a:r>
            </a:p>
            <a:p>
              <a:pPr algn="ctr"/>
              <a:r>
                <a:rPr lang="en-US" sz="1400" i="1" dirty="0">
                  <a:solidFill>
                    <a:schemeClr val="tx1">
                      <a:lumMod val="75000"/>
                      <a:lumOff val="25000"/>
                    </a:schemeClr>
                  </a:solidFill>
                </a:rPr>
                <a:t>Moderators: Peter Boul, Aramco</a:t>
              </a:r>
            </a:p>
            <a:p>
              <a:pPr algn="ctr"/>
              <a:r>
                <a:rPr lang="en-US" sz="1400" i="1" dirty="0">
                  <a:solidFill>
                    <a:schemeClr val="tx1">
                      <a:lumMod val="75000"/>
                      <a:lumOff val="25000"/>
                    </a:schemeClr>
                  </a:solidFill>
                </a:rPr>
                <a:t>Laura Stratton, PCI</a:t>
              </a:r>
            </a:p>
            <a:p>
              <a:pPr algn="ctr"/>
              <a:endParaRPr lang="en-US" sz="1400" i="1" dirty="0">
                <a:solidFill>
                  <a:schemeClr val="tx1">
                    <a:lumMod val="75000"/>
                    <a:lumOff val="25000"/>
                  </a:schemeClr>
                </a:solidFill>
              </a:endParaRPr>
            </a:p>
            <a:p>
              <a:r>
                <a:rPr lang="en-US" sz="1400" i="1" dirty="0">
                  <a:solidFill>
                    <a:schemeClr val="tx1">
                      <a:lumMod val="75000"/>
                      <a:lumOff val="25000"/>
                    </a:schemeClr>
                  </a:solidFill>
                </a:rPr>
                <a:t>7/1/2021 		Bonus </a:t>
              </a:r>
              <a:r>
                <a:rPr lang="en-US" sz="1400" i="1" u="sng" dirty="0">
                  <a:solidFill>
                    <a:schemeClr val="tx1">
                      <a:lumMod val="75000"/>
                      <a:lumOff val="25000"/>
                    </a:schemeClr>
                  </a:solidFill>
                </a:rPr>
                <a:t>ACS organized</a:t>
              </a:r>
            </a:p>
            <a:p>
              <a:pPr algn="ctr"/>
              <a:r>
                <a:rPr lang="en-US" sz="1400" b="1" i="1" dirty="0">
                  <a:solidFill>
                    <a:schemeClr val="tx1">
                      <a:lumMod val="75000"/>
                      <a:lumOff val="25000"/>
                    </a:schemeClr>
                  </a:solidFill>
                </a:rPr>
                <a:t>Designing Bio-Sourced Polymers that Enable Recycling </a:t>
              </a:r>
            </a:p>
            <a:p>
              <a:pPr algn="ctr"/>
              <a:r>
                <a:rPr lang="en-US" sz="1400" i="1" dirty="0">
                  <a:solidFill>
                    <a:schemeClr val="tx1">
                      <a:lumMod val="75000"/>
                      <a:lumOff val="25000"/>
                    </a:schemeClr>
                  </a:solidFill>
                </a:rPr>
                <a:t>Stefan </a:t>
              </a:r>
              <a:r>
                <a:rPr lang="en-US" sz="1400" i="1" dirty="0" err="1">
                  <a:solidFill>
                    <a:schemeClr val="tx1">
                      <a:lumMod val="75000"/>
                      <a:lumOff val="25000"/>
                    </a:schemeClr>
                  </a:solidFill>
                </a:rPr>
                <a:t>Mecking</a:t>
              </a:r>
              <a:r>
                <a:rPr lang="en-US" sz="1400" i="1" dirty="0">
                  <a:solidFill>
                    <a:schemeClr val="tx1">
                      <a:lumMod val="75000"/>
                      <a:lumOff val="25000"/>
                    </a:schemeClr>
                  </a:solidFill>
                </a:rPr>
                <a:t>, University of Konstanz Moderator: Mark Jones, Dow Chemical (retired)</a:t>
              </a:r>
            </a:p>
            <a:p>
              <a:pPr algn="ctr"/>
              <a:endParaRPr lang="en-US" sz="1400" i="1" dirty="0">
                <a:solidFill>
                  <a:schemeClr val="tx1">
                    <a:lumMod val="75000"/>
                    <a:lumOff val="25000"/>
                  </a:schemeClr>
                </a:solidFill>
              </a:endParaRPr>
            </a:p>
            <a:p>
              <a:pPr algn="ctr"/>
              <a:endParaRPr lang="en-US" sz="1400" i="1" dirty="0">
                <a:solidFill>
                  <a:schemeClr val="tx1">
                    <a:lumMod val="75000"/>
                    <a:lumOff val="25000"/>
                  </a:schemeClr>
                </a:solidFill>
              </a:endParaRPr>
            </a:p>
            <a:p>
              <a:endParaRPr lang="en-US" sz="1400" i="1" dirty="0">
                <a:solidFill>
                  <a:schemeClr val="tx1">
                    <a:lumMod val="75000"/>
                    <a:lumOff val="25000"/>
                  </a:schemeClr>
                </a:solidFill>
              </a:endParaRPr>
            </a:p>
            <a:p>
              <a:pPr algn="ctr"/>
              <a:endParaRPr lang="en-US" sz="1400" dirty="0">
                <a:solidFill>
                  <a:schemeClr val="tx1">
                    <a:lumMod val="75000"/>
                    <a:lumOff val="25000"/>
                  </a:schemeClr>
                </a:solidFill>
              </a:endParaRPr>
            </a:p>
          </p:txBody>
        </p:sp>
      </p:grpSp>
      <p:grpSp>
        <p:nvGrpSpPr>
          <p:cNvPr id="10" name="Group 9">
            <a:extLst>
              <a:ext uri="{FF2B5EF4-FFF2-40B4-BE49-F238E27FC236}">
                <a16:creationId xmlns:a16="http://schemas.microsoft.com/office/drawing/2014/main" id="{CCAE9C21-B3D7-4679-B837-F4BA7320CFB2}"/>
              </a:ext>
              <a:ext uri="{C183D7F6-B498-43B3-948B-1728B52AA6E4}">
                <adec:decorative xmlns:adec="http://schemas.microsoft.com/office/drawing/2017/decorative" val="1"/>
              </a:ext>
            </a:extLst>
          </p:cNvPr>
          <p:cNvGrpSpPr/>
          <p:nvPr/>
        </p:nvGrpSpPr>
        <p:grpSpPr>
          <a:xfrm>
            <a:off x="3977362" y="1033670"/>
            <a:ext cx="4237273" cy="5907773"/>
            <a:chOff x="4600575" y="3752850"/>
            <a:chExt cx="3028950" cy="5155594"/>
          </a:xfrm>
        </p:grpSpPr>
        <p:sp>
          <p:nvSpPr>
            <p:cNvPr id="60" name="Rectangle 59">
              <a:extLst>
                <a:ext uri="{FF2B5EF4-FFF2-40B4-BE49-F238E27FC236}">
                  <a16:creationId xmlns:a16="http://schemas.microsoft.com/office/drawing/2014/main" id="{CE964EA2-E75F-4ACF-84AC-8F703B06F6D6}"/>
                </a:ext>
              </a:extLst>
            </p:cNvPr>
            <p:cNvSpPr/>
            <p:nvPr/>
          </p:nvSpPr>
          <p:spPr>
            <a:xfrm>
              <a:off x="4600575" y="4002149"/>
              <a:ext cx="3028950" cy="4514838"/>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Rounded Corners 87">
              <a:extLst>
                <a:ext uri="{FF2B5EF4-FFF2-40B4-BE49-F238E27FC236}">
                  <a16:creationId xmlns:a16="http://schemas.microsoft.com/office/drawing/2014/main" id="{5B1D1B62-74EE-4306-A194-676901404487}"/>
                </a:ext>
              </a:extLst>
            </p:cNvPr>
            <p:cNvSpPr/>
            <p:nvPr/>
          </p:nvSpPr>
          <p:spPr>
            <a:xfrm>
              <a:off x="4829175" y="3752850"/>
              <a:ext cx="2533650" cy="640016"/>
            </a:xfrm>
            <a:prstGeom prst="roundRect">
              <a:avLst>
                <a:gd name="adj" fmla="val 50000"/>
              </a:avLst>
            </a:prstGeom>
            <a:solidFill>
              <a:srgbClr val="40404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POLY co-organized</a:t>
              </a:r>
            </a:p>
          </p:txBody>
        </p:sp>
        <p:sp>
          <p:nvSpPr>
            <p:cNvPr id="89" name="TextBox 47">
              <a:extLst>
                <a:ext uri="{FF2B5EF4-FFF2-40B4-BE49-F238E27FC236}">
                  <a16:creationId xmlns:a16="http://schemas.microsoft.com/office/drawing/2014/main" id="{1DD221D1-F384-4A12-B3A1-9380E515AA4D}"/>
                </a:ext>
              </a:extLst>
            </p:cNvPr>
            <p:cNvSpPr txBox="1"/>
            <p:nvPr/>
          </p:nvSpPr>
          <p:spPr>
            <a:xfrm>
              <a:off x="4707683" y="4396126"/>
              <a:ext cx="2921842" cy="4512318"/>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rPr>
                <a:t>Wed 6/16/2021 </a:t>
              </a:r>
            </a:p>
            <a:p>
              <a:pPr algn="ctr"/>
              <a:r>
                <a:rPr lang="en-US" sz="1400" b="1" i="1" dirty="0">
                  <a:solidFill>
                    <a:schemeClr val="tx1">
                      <a:lumMod val="75000"/>
                      <a:lumOff val="25000"/>
                    </a:schemeClr>
                  </a:solidFill>
                </a:rPr>
                <a:t>Polymers of the Pandemic: Antivirals and Decontaminating PPE </a:t>
              </a:r>
            </a:p>
            <a:p>
              <a:pPr algn="ctr"/>
              <a:r>
                <a:rPr lang="en-US" sz="1400" i="1" dirty="0">
                  <a:solidFill>
                    <a:schemeClr val="tx1">
                      <a:lumMod val="75000"/>
                      <a:lumOff val="25000"/>
                    </a:schemeClr>
                  </a:solidFill>
                </a:rPr>
                <a:t>Michael </a:t>
              </a:r>
              <a:r>
                <a:rPr lang="en-US" sz="1400" i="1" dirty="0" err="1">
                  <a:solidFill>
                    <a:schemeClr val="tx1">
                      <a:lumMod val="75000"/>
                      <a:lumOff val="25000"/>
                    </a:schemeClr>
                  </a:solidFill>
                </a:rPr>
                <a:t>Shulz</a:t>
              </a:r>
              <a:r>
                <a:rPr lang="en-US" sz="1400" i="1" dirty="0">
                  <a:solidFill>
                    <a:schemeClr val="tx1">
                      <a:lumMod val="75000"/>
                      <a:lumOff val="25000"/>
                    </a:schemeClr>
                  </a:solidFill>
                </a:rPr>
                <a:t>, Virginia Tech</a:t>
              </a:r>
            </a:p>
            <a:p>
              <a:pPr algn="ctr"/>
              <a:r>
                <a:rPr lang="en-US" sz="1400" i="1" dirty="0">
                  <a:solidFill>
                    <a:schemeClr val="tx1">
                      <a:lumMod val="75000"/>
                      <a:lumOff val="25000"/>
                    </a:schemeClr>
                  </a:solidFill>
                </a:rPr>
                <a:t>Emilie Rexeisen, 3M</a:t>
              </a:r>
            </a:p>
            <a:p>
              <a:pPr algn="ctr"/>
              <a:r>
                <a:rPr lang="en-US" sz="1400" i="1" dirty="0">
                  <a:solidFill>
                    <a:schemeClr val="tx1">
                      <a:lumMod val="75000"/>
                      <a:lumOff val="25000"/>
                    </a:schemeClr>
                  </a:solidFill>
                </a:rPr>
                <a:t>Moderator: Tomonori Saito, Oak Ridge National Laboratory (ORNL) and University of Tennessee, Knoxville</a:t>
              </a:r>
            </a:p>
            <a:p>
              <a:endParaRPr lang="en-US" sz="1400" dirty="0">
                <a:solidFill>
                  <a:schemeClr val="tx1">
                    <a:lumMod val="75000"/>
                    <a:lumOff val="25000"/>
                  </a:schemeClr>
                </a:solidFill>
              </a:endParaRPr>
            </a:p>
            <a:p>
              <a:r>
                <a:rPr lang="en-US" sz="1400" dirty="0">
                  <a:solidFill>
                    <a:schemeClr val="tx1">
                      <a:lumMod val="75000"/>
                      <a:lumOff val="25000"/>
                    </a:schemeClr>
                  </a:solidFill>
                </a:rPr>
                <a:t>Wed 9/15/2021 </a:t>
              </a:r>
            </a:p>
            <a:p>
              <a:pPr algn="ctr"/>
              <a:r>
                <a:rPr lang="en-US" sz="1400" b="1" i="1" dirty="0">
                  <a:solidFill>
                    <a:schemeClr val="tx1">
                      <a:lumMod val="75000"/>
                      <a:lumOff val="25000"/>
                    </a:schemeClr>
                  </a:solidFill>
                </a:rPr>
                <a:t>Advancing Polymer Science with Organic Catalysts</a:t>
              </a:r>
            </a:p>
            <a:p>
              <a:pPr algn="ctr"/>
              <a:r>
                <a:rPr lang="en-US" sz="1400" i="1" dirty="0">
                  <a:solidFill>
                    <a:schemeClr val="tx1">
                      <a:lumMod val="75000"/>
                      <a:lumOff val="25000"/>
                    </a:schemeClr>
                  </a:solidFill>
                </a:rPr>
                <a:t>Robert M </a:t>
              </a:r>
              <a:r>
                <a:rPr lang="en-US" sz="1400" i="1" dirty="0" err="1">
                  <a:solidFill>
                    <a:schemeClr val="tx1">
                      <a:lumMod val="75000"/>
                      <a:lumOff val="25000"/>
                    </a:schemeClr>
                  </a:solidFill>
                </a:rPr>
                <a:t>Waymouth</a:t>
              </a:r>
              <a:r>
                <a:rPr lang="en-US" sz="1400" i="1" dirty="0">
                  <a:solidFill>
                    <a:schemeClr val="tx1">
                      <a:lumMod val="75000"/>
                      <a:lumOff val="25000"/>
                    </a:schemeClr>
                  </a:solidFill>
                </a:rPr>
                <a:t>, Stanford University</a:t>
              </a:r>
            </a:p>
            <a:p>
              <a:pPr algn="ctr"/>
              <a:r>
                <a:rPr lang="en-US" sz="1400" i="1" dirty="0">
                  <a:solidFill>
                    <a:schemeClr val="tx1">
                      <a:lumMod val="75000"/>
                      <a:lumOff val="25000"/>
                    </a:schemeClr>
                  </a:solidFill>
                </a:rPr>
                <a:t>Andrew Dove, University of Birmingham</a:t>
              </a:r>
            </a:p>
            <a:p>
              <a:pPr algn="ctr"/>
              <a:r>
                <a:rPr lang="en-US" sz="1400" i="1" dirty="0">
                  <a:solidFill>
                    <a:schemeClr val="tx1">
                      <a:lumMod val="75000"/>
                      <a:lumOff val="25000"/>
                    </a:schemeClr>
                  </a:solidFill>
                </a:rPr>
                <a:t>Moderator: Rachel A </a:t>
              </a:r>
              <a:r>
                <a:rPr lang="en-US" sz="1400" i="1" dirty="0" err="1">
                  <a:solidFill>
                    <a:schemeClr val="tx1">
                      <a:lumMod val="75000"/>
                      <a:lumOff val="25000"/>
                    </a:schemeClr>
                  </a:solidFill>
                </a:rPr>
                <a:t>Letteri</a:t>
              </a:r>
              <a:r>
                <a:rPr lang="en-US" sz="1400" i="1" dirty="0">
                  <a:solidFill>
                    <a:schemeClr val="tx1">
                      <a:lumMod val="75000"/>
                      <a:lumOff val="25000"/>
                    </a:schemeClr>
                  </a:solidFill>
                </a:rPr>
                <a:t>, University of Virginia</a:t>
              </a:r>
            </a:p>
            <a:p>
              <a:pPr algn="ctr"/>
              <a:endParaRPr lang="en-US" sz="1400" i="1" dirty="0">
                <a:solidFill>
                  <a:schemeClr val="tx1">
                    <a:lumMod val="75000"/>
                    <a:lumOff val="25000"/>
                  </a:schemeClr>
                </a:solidFill>
              </a:endParaRPr>
            </a:p>
            <a:p>
              <a:r>
                <a:rPr lang="en-US" sz="1400" dirty="0">
                  <a:solidFill>
                    <a:schemeClr val="tx1">
                      <a:lumMod val="75000"/>
                      <a:lumOff val="25000"/>
                    </a:schemeClr>
                  </a:solidFill>
                </a:rPr>
                <a:t>Wed 11/17/2021 </a:t>
              </a:r>
            </a:p>
            <a:p>
              <a:pPr algn="ctr"/>
              <a:r>
                <a:rPr lang="en-US" sz="1400" b="1" i="1" dirty="0">
                  <a:solidFill>
                    <a:schemeClr val="tx1">
                      <a:lumMod val="75000"/>
                      <a:lumOff val="25000"/>
                    </a:schemeClr>
                  </a:solidFill>
                </a:rPr>
                <a:t>New Polymers in Space: Long-Term Exploration Beyond Our Planet</a:t>
              </a:r>
              <a:endParaRPr lang="en-US" sz="1400" i="1" dirty="0">
                <a:solidFill>
                  <a:schemeClr val="tx1">
                    <a:lumMod val="75000"/>
                    <a:lumOff val="25000"/>
                  </a:schemeClr>
                </a:solidFill>
              </a:endParaRPr>
            </a:p>
            <a:p>
              <a:pPr algn="ctr"/>
              <a:r>
                <a:rPr lang="en-US" sz="1400" i="1" dirty="0">
                  <a:solidFill>
                    <a:schemeClr val="tx1">
                      <a:lumMod val="75000"/>
                      <a:lumOff val="25000"/>
                    </a:schemeClr>
                  </a:solidFill>
                </a:rPr>
                <a:t>Stephanie Vivod, NASA John H Glenn Research Ctr.</a:t>
              </a:r>
            </a:p>
            <a:p>
              <a:pPr algn="ctr"/>
              <a:r>
                <a:rPr lang="en-US" sz="1400" i="1" dirty="0">
                  <a:solidFill>
                    <a:schemeClr val="tx1">
                      <a:lumMod val="75000"/>
                      <a:lumOff val="25000"/>
                    </a:schemeClr>
                  </a:solidFill>
                </a:rPr>
                <a:t>Christopher Wohl, NASA, Langley Research Ctr.</a:t>
              </a:r>
            </a:p>
            <a:p>
              <a:pPr algn="ctr"/>
              <a:r>
                <a:rPr lang="en-US" sz="1400" i="1" dirty="0">
                  <a:solidFill>
                    <a:schemeClr val="tx1">
                      <a:lumMod val="75000"/>
                      <a:lumOff val="25000"/>
                    </a:schemeClr>
                  </a:solidFill>
                </a:rPr>
                <a:t>Moderator: Sadeq Malakooti, NASA, John H Glenn Research Ctr.</a:t>
              </a:r>
            </a:p>
            <a:p>
              <a:pPr algn="ctr"/>
              <a:endParaRPr lang="en-US" sz="1400" i="1" dirty="0">
                <a:solidFill>
                  <a:schemeClr val="tx1">
                    <a:lumMod val="75000"/>
                    <a:lumOff val="25000"/>
                  </a:schemeClr>
                </a:solidFill>
              </a:endParaRPr>
            </a:p>
            <a:p>
              <a:pPr algn="ctr"/>
              <a:endParaRPr lang="en-US" sz="1400" dirty="0">
                <a:solidFill>
                  <a:schemeClr val="tx1">
                    <a:lumMod val="75000"/>
                    <a:lumOff val="25000"/>
                  </a:schemeClr>
                </a:solidFill>
              </a:endParaRPr>
            </a:p>
          </p:txBody>
        </p:sp>
      </p:grpSp>
      <p:grpSp>
        <p:nvGrpSpPr>
          <p:cNvPr id="94" name="Group 93">
            <a:extLst>
              <a:ext uri="{FF2B5EF4-FFF2-40B4-BE49-F238E27FC236}">
                <a16:creationId xmlns:a16="http://schemas.microsoft.com/office/drawing/2014/main" id="{6F24C558-0189-4057-9F4E-DF71D7873DAB}"/>
              </a:ext>
              <a:ext uri="{C183D7F6-B498-43B3-948B-1728B52AA6E4}">
                <adec:decorative xmlns:adec="http://schemas.microsoft.com/office/drawing/2017/decorative" val="1"/>
              </a:ext>
            </a:extLst>
          </p:cNvPr>
          <p:cNvGrpSpPr/>
          <p:nvPr/>
        </p:nvGrpSpPr>
        <p:grpSpPr>
          <a:xfrm>
            <a:off x="8237324" y="1024312"/>
            <a:ext cx="3490763" cy="5468562"/>
            <a:chOff x="4498624" y="3739295"/>
            <a:chExt cx="3490763" cy="5354161"/>
          </a:xfrm>
        </p:grpSpPr>
        <p:sp>
          <p:nvSpPr>
            <p:cNvPr id="95" name="Rectangle 94">
              <a:extLst>
                <a:ext uri="{FF2B5EF4-FFF2-40B4-BE49-F238E27FC236}">
                  <a16:creationId xmlns:a16="http://schemas.microsoft.com/office/drawing/2014/main" id="{827A7180-F4B1-4428-920C-21FEF63F28E6}"/>
                </a:ext>
              </a:extLst>
            </p:cNvPr>
            <p:cNvSpPr/>
            <p:nvPr/>
          </p:nvSpPr>
          <p:spPr>
            <a:xfrm>
              <a:off x="4600575" y="6884067"/>
              <a:ext cx="3388812" cy="2209389"/>
            </a:xfrm>
            <a:prstGeom prst="rect">
              <a:avLst/>
            </a:prstGeom>
            <a:pattFill prst="ltDnDiag">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Rounded Corners 96">
              <a:extLst>
                <a:ext uri="{FF2B5EF4-FFF2-40B4-BE49-F238E27FC236}">
                  <a16:creationId xmlns:a16="http://schemas.microsoft.com/office/drawing/2014/main" id="{97ADD497-A19D-4612-BEA2-0A08536668AC}"/>
                </a:ext>
              </a:extLst>
            </p:cNvPr>
            <p:cNvSpPr/>
            <p:nvPr/>
          </p:nvSpPr>
          <p:spPr>
            <a:xfrm>
              <a:off x="4498624" y="3739295"/>
              <a:ext cx="3490763" cy="725531"/>
            </a:xfrm>
            <a:prstGeom prst="roundRect">
              <a:avLst>
                <a:gd name="adj" fmla="val 50000"/>
              </a:avLst>
            </a:prstGeom>
            <a:solidFill>
              <a:srgbClr val="7F7F7F"/>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2020 Summary </a:t>
              </a:r>
            </a:p>
          </p:txBody>
        </p:sp>
        <p:sp>
          <p:nvSpPr>
            <p:cNvPr id="98" name="TextBox 47">
              <a:extLst>
                <a:ext uri="{FF2B5EF4-FFF2-40B4-BE49-F238E27FC236}">
                  <a16:creationId xmlns:a16="http://schemas.microsoft.com/office/drawing/2014/main" id="{2B00CA3E-327F-492E-8233-637749B20261}"/>
                </a:ext>
              </a:extLst>
            </p:cNvPr>
            <p:cNvSpPr txBox="1"/>
            <p:nvPr/>
          </p:nvSpPr>
          <p:spPr>
            <a:xfrm>
              <a:off x="4768339" y="7369907"/>
              <a:ext cx="3070060" cy="1723549"/>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75000"/>
                      <a:lumOff val="25000"/>
                    </a:schemeClr>
                  </a:solidFill>
                </a:rPr>
                <a:t>No charge to POLY Division</a:t>
              </a:r>
            </a:p>
            <a:p>
              <a:endParaRPr lang="en-US" sz="1400" dirty="0">
                <a:solidFill>
                  <a:schemeClr val="tx1">
                    <a:lumMod val="75000"/>
                    <a:lumOff val="25000"/>
                  </a:schemeClr>
                </a:solidFill>
              </a:endParaRPr>
            </a:p>
            <a:p>
              <a:r>
                <a:rPr lang="en-US" sz="1400" dirty="0">
                  <a:solidFill>
                    <a:schemeClr val="tx1">
                      <a:lumMod val="75000"/>
                      <a:lumOff val="25000"/>
                    </a:schemeClr>
                  </a:solidFill>
                </a:rPr>
                <a:t>Please send your ideas and feedback to any of us:</a:t>
              </a:r>
            </a:p>
            <a:p>
              <a:r>
                <a:rPr lang="en-US" sz="1400" dirty="0">
                  <a:solidFill>
                    <a:schemeClr val="tx1">
                      <a:lumMod val="75000"/>
                      <a:lumOff val="25000"/>
                    </a:schemeClr>
                  </a:solidFill>
                  <a:hlinkClick r:id="rId3"/>
                </a:rPr>
                <a:t>laura@polychemistry.com</a:t>
              </a:r>
              <a:endParaRPr lang="en-US" sz="1400" dirty="0">
                <a:solidFill>
                  <a:schemeClr val="tx1">
                    <a:lumMod val="75000"/>
                    <a:lumOff val="25000"/>
                  </a:schemeClr>
                </a:solidFill>
              </a:endParaRPr>
            </a:p>
            <a:p>
              <a:r>
                <a:rPr lang="en-US" sz="1400" dirty="0">
                  <a:solidFill>
                    <a:schemeClr val="tx1">
                      <a:lumMod val="75000"/>
                      <a:lumOff val="25000"/>
                    </a:schemeClr>
                  </a:solidFill>
                  <a:hlinkClick r:id="rId4"/>
                </a:rPr>
                <a:t>sumerlin@chem.ufl.edu</a:t>
              </a:r>
              <a:endParaRPr lang="en-US" sz="1400" dirty="0">
                <a:solidFill>
                  <a:schemeClr val="tx1">
                    <a:lumMod val="75000"/>
                    <a:lumOff val="25000"/>
                  </a:schemeClr>
                </a:solidFill>
              </a:endParaRPr>
            </a:p>
            <a:p>
              <a:r>
                <a:rPr lang="en-US" sz="1400" dirty="0">
                  <a:solidFill>
                    <a:schemeClr val="tx1">
                      <a:lumMod val="75000"/>
                      <a:lumOff val="25000"/>
                    </a:schemeClr>
                  </a:solidFill>
                  <a:hlinkClick r:id="rId5"/>
                </a:rPr>
                <a:t>saitot@ornl.gov</a:t>
              </a:r>
              <a:endParaRPr lang="en-US" sz="1400" dirty="0">
                <a:solidFill>
                  <a:schemeClr val="tx1">
                    <a:lumMod val="75000"/>
                    <a:lumOff val="25000"/>
                  </a:schemeClr>
                </a:solidFill>
              </a:endParaRPr>
            </a:p>
            <a:p>
              <a:pPr marL="342900" indent="-342900">
                <a:buAutoNum type="arabicParenR"/>
              </a:pPr>
              <a:endParaRPr lang="en-US" sz="1400" dirty="0">
                <a:solidFill>
                  <a:schemeClr val="tx1">
                    <a:lumMod val="75000"/>
                    <a:lumOff val="25000"/>
                  </a:schemeClr>
                </a:solidFill>
              </a:endParaRPr>
            </a:p>
          </p:txBody>
        </p:sp>
        <p:grpSp>
          <p:nvGrpSpPr>
            <p:cNvPr id="99" name="Group 98">
              <a:extLst>
                <a:ext uri="{FF2B5EF4-FFF2-40B4-BE49-F238E27FC236}">
                  <a16:creationId xmlns:a16="http://schemas.microsoft.com/office/drawing/2014/main" id="{F99F15A6-1005-4919-844A-DC792B7441D2}"/>
                </a:ext>
              </a:extLst>
            </p:cNvPr>
            <p:cNvGrpSpPr/>
            <p:nvPr/>
          </p:nvGrpSpPr>
          <p:grpSpPr>
            <a:xfrm>
              <a:off x="5781726" y="8973423"/>
              <a:ext cx="666649" cy="116554"/>
              <a:chOff x="2000299" y="8977409"/>
              <a:chExt cx="666649" cy="116554"/>
            </a:xfrm>
          </p:grpSpPr>
          <p:sp>
            <p:nvSpPr>
              <p:cNvPr id="100" name="Rectangle: Rounded Corners 99">
                <a:extLst>
                  <a:ext uri="{FF2B5EF4-FFF2-40B4-BE49-F238E27FC236}">
                    <a16:creationId xmlns:a16="http://schemas.microsoft.com/office/drawing/2014/main" id="{E3CAE9A1-EAF1-4D84-8445-91DB24FF15FF}"/>
                  </a:ext>
                </a:extLst>
              </p:cNvPr>
              <p:cNvSpPr/>
              <p:nvPr/>
            </p:nvSpPr>
            <p:spPr>
              <a:xfrm rot="18900000">
                <a:off x="2000299" y="8977409"/>
                <a:ext cx="116554" cy="116554"/>
              </a:xfrm>
              <a:prstGeom prst="roundRect">
                <a:avLst/>
              </a:prstGeom>
              <a:solidFill>
                <a:srgbClr val="CE2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Rounded Corners 100">
                <a:extLst>
                  <a:ext uri="{FF2B5EF4-FFF2-40B4-BE49-F238E27FC236}">
                    <a16:creationId xmlns:a16="http://schemas.microsoft.com/office/drawing/2014/main" id="{0E2495B4-60C8-4DE6-9FC6-8875DAB46AC9}"/>
                  </a:ext>
                </a:extLst>
              </p:cNvPr>
              <p:cNvSpPr/>
              <p:nvPr/>
            </p:nvSpPr>
            <p:spPr>
              <a:xfrm rot="18900000">
                <a:off x="2275346" y="8977409"/>
                <a:ext cx="116554" cy="116554"/>
              </a:xfrm>
              <a:prstGeom prst="roundRect">
                <a:avLst/>
              </a:prstGeom>
              <a:solidFill>
                <a:srgbClr val="CE2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Rounded Corners 101">
                <a:extLst>
                  <a:ext uri="{FF2B5EF4-FFF2-40B4-BE49-F238E27FC236}">
                    <a16:creationId xmlns:a16="http://schemas.microsoft.com/office/drawing/2014/main" id="{09C96969-49B1-4D8A-95DF-3FAB21DA87C9}"/>
                  </a:ext>
                </a:extLst>
              </p:cNvPr>
              <p:cNvSpPr/>
              <p:nvPr/>
            </p:nvSpPr>
            <p:spPr>
              <a:xfrm rot="18900000">
                <a:off x="2550394" y="8977409"/>
                <a:ext cx="116554" cy="116554"/>
              </a:xfrm>
              <a:prstGeom prst="roundRect">
                <a:avLst/>
              </a:prstGeom>
              <a:solidFill>
                <a:srgbClr val="CE2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9" name="Rectangle 38">
            <a:extLst>
              <a:ext uri="{FF2B5EF4-FFF2-40B4-BE49-F238E27FC236}">
                <a16:creationId xmlns:a16="http://schemas.microsoft.com/office/drawing/2014/main" id="{80340D1E-6308-45B6-A25D-D1AD4D829CE4}"/>
              </a:ext>
            </a:extLst>
          </p:cNvPr>
          <p:cNvSpPr/>
          <p:nvPr/>
        </p:nvSpPr>
        <p:spPr>
          <a:xfrm>
            <a:off x="8309067" y="2036558"/>
            <a:ext cx="3419021" cy="962601"/>
          </a:xfrm>
          <a:prstGeom prst="rect">
            <a:avLst/>
          </a:prstGeom>
          <a:solidFill>
            <a:srgbClr val="CE2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Segoe UI Light"/>
                <a:ea typeface="+mn-ea"/>
                <a:cs typeface="+mn-cs"/>
              </a:rPr>
              <a:t>3,757 </a:t>
            </a:r>
            <a:r>
              <a:rPr kumimoji="0" lang="en-US" sz="2400" b="0" i="0" u="none" strike="noStrike" kern="1200" cap="none" spc="0" normalizeH="0" baseline="0" noProof="0" dirty="0">
                <a:ln>
                  <a:noFill/>
                </a:ln>
                <a:solidFill>
                  <a:srgbClr val="FFFFFF"/>
                </a:solidFill>
                <a:effectLst/>
                <a:uLnTx/>
                <a:uFillTx/>
                <a:latin typeface="Segoe UI Light"/>
                <a:ea typeface="+mn-ea"/>
                <a:cs typeface="+mn-cs"/>
              </a:rPr>
              <a:t>Total attendees</a:t>
            </a:r>
          </a:p>
        </p:txBody>
      </p:sp>
      <p:sp>
        <p:nvSpPr>
          <p:cNvPr id="40" name="Rectangle 39">
            <a:extLst>
              <a:ext uri="{FF2B5EF4-FFF2-40B4-BE49-F238E27FC236}">
                <a16:creationId xmlns:a16="http://schemas.microsoft.com/office/drawing/2014/main" id="{C9FDB858-8353-4388-AFE0-0D94DF273445}"/>
              </a:ext>
            </a:extLst>
          </p:cNvPr>
          <p:cNvSpPr/>
          <p:nvPr/>
        </p:nvSpPr>
        <p:spPr>
          <a:xfrm>
            <a:off x="8309067" y="3790040"/>
            <a:ext cx="3419021" cy="4191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Segoe UI Light"/>
              </a:rPr>
              <a:t>49% attended</a:t>
            </a:r>
            <a:endParaRPr kumimoji="0" lang="en-US" sz="1600" b="0" i="0" u="none" strike="noStrike" kern="1200" cap="none" spc="0" normalizeH="0" baseline="0" noProof="0" dirty="0">
              <a:ln>
                <a:noFill/>
              </a:ln>
              <a:solidFill>
                <a:srgbClr val="FFFFFF"/>
              </a:solidFill>
              <a:effectLst/>
              <a:uLnTx/>
              <a:uFillTx/>
              <a:latin typeface="Segoe UI Light"/>
              <a:ea typeface="+mn-ea"/>
              <a:cs typeface="+mn-cs"/>
            </a:endParaRPr>
          </a:p>
        </p:txBody>
      </p:sp>
      <p:sp>
        <p:nvSpPr>
          <p:cNvPr id="41" name="Rectangle 40">
            <a:extLst>
              <a:ext uri="{FF2B5EF4-FFF2-40B4-BE49-F238E27FC236}">
                <a16:creationId xmlns:a16="http://schemas.microsoft.com/office/drawing/2014/main" id="{E46FB4F7-8957-4AA2-B223-EA9267FFB1C0}"/>
              </a:ext>
            </a:extLst>
          </p:cNvPr>
          <p:cNvSpPr/>
          <p:nvPr/>
        </p:nvSpPr>
        <p:spPr>
          <a:xfrm>
            <a:off x="8309067" y="3373597"/>
            <a:ext cx="3419021" cy="4191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Segoe UI Light"/>
                <a:ea typeface="+mn-ea"/>
                <a:cs typeface="+mn-cs"/>
              </a:rPr>
              <a:t>7,649 registered</a:t>
            </a:r>
          </a:p>
        </p:txBody>
      </p:sp>
      <p:sp>
        <p:nvSpPr>
          <p:cNvPr id="42" name="Rectangle 41">
            <a:extLst>
              <a:ext uri="{FF2B5EF4-FFF2-40B4-BE49-F238E27FC236}">
                <a16:creationId xmlns:a16="http://schemas.microsoft.com/office/drawing/2014/main" id="{A822202F-BF3C-43AD-A6EB-09B4A434D673}"/>
              </a:ext>
            </a:extLst>
          </p:cNvPr>
          <p:cNvSpPr/>
          <p:nvPr/>
        </p:nvSpPr>
        <p:spPr>
          <a:xfrm>
            <a:off x="8309067" y="2957153"/>
            <a:ext cx="3419021" cy="4191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Segoe UI Light"/>
                <a:ea typeface="+mn-ea"/>
                <a:cs typeface="+mn-cs"/>
              </a:rPr>
              <a:t>2,149 Poly leads</a:t>
            </a:r>
          </a:p>
        </p:txBody>
      </p:sp>
      <p:sp>
        <p:nvSpPr>
          <p:cNvPr id="45" name="Rectangle: Rounded Corners 44">
            <a:extLst>
              <a:ext uri="{FF2B5EF4-FFF2-40B4-BE49-F238E27FC236}">
                <a16:creationId xmlns:a16="http://schemas.microsoft.com/office/drawing/2014/main" id="{492C42AB-4E44-496C-B06B-F8BB4A328C07}"/>
              </a:ext>
            </a:extLst>
          </p:cNvPr>
          <p:cNvSpPr/>
          <p:nvPr/>
        </p:nvSpPr>
        <p:spPr>
          <a:xfrm rot="18900000">
            <a:off x="1610206" y="6371607"/>
            <a:ext cx="116554" cy="119044"/>
          </a:xfrm>
          <a:prstGeom prst="roundRect">
            <a:avLst/>
          </a:prstGeom>
          <a:solidFill>
            <a:srgbClr val="CE2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Rounded Corners 45">
            <a:extLst>
              <a:ext uri="{FF2B5EF4-FFF2-40B4-BE49-F238E27FC236}">
                <a16:creationId xmlns:a16="http://schemas.microsoft.com/office/drawing/2014/main" id="{36B9F4F5-FE2E-4690-8812-59EDA5393821}"/>
              </a:ext>
            </a:extLst>
          </p:cNvPr>
          <p:cNvSpPr/>
          <p:nvPr/>
        </p:nvSpPr>
        <p:spPr>
          <a:xfrm rot="18900000">
            <a:off x="1885253" y="6371607"/>
            <a:ext cx="116554" cy="119044"/>
          </a:xfrm>
          <a:prstGeom prst="roundRect">
            <a:avLst/>
          </a:prstGeom>
          <a:solidFill>
            <a:srgbClr val="CE2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Rounded Corners 46">
            <a:extLst>
              <a:ext uri="{FF2B5EF4-FFF2-40B4-BE49-F238E27FC236}">
                <a16:creationId xmlns:a16="http://schemas.microsoft.com/office/drawing/2014/main" id="{1AE900C2-E6F5-4268-96D3-6EA409CBB171}"/>
              </a:ext>
            </a:extLst>
          </p:cNvPr>
          <p:cNvSpPr/>
          <p:nvPr/>
        </p:nvSpPr>
        <p:spPr>
          <a:xfrm rot="18900000">
            <a:off x="2160301" y="6371607"/>
            <a:ext cx="116554" cy="119044"/>
          </a:xfrm>
          <a:prstGeom prst="roundRect">
            <a:avLst/>
          </a:prstGeom>
          <a:solidFill>
            <a:srgbClr val="CE2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2421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5975</TotalTime>
  <Words>825</Words>
  <Application>Microsoft Office PowerPoint</Application>
  <PresentationFormat>Widescreen</PresentationFormat>
  <Paragraphs>100</Paragraphs>
  <Slides>17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Amasis MT Pro Medium</vt:lpstr>
      <vt:lpstr>Arial</vt:lpstr>
      <vt:lpstr>Calibri</vt:lpstr>
      <vt:lpstr>Calibri Light</vt:lpstr>
      <vt:lpstr>Segoe UI Light</vt:lpstr>
      <vt:lpstr>Wingdings</vt:lpstr>
      <vt:lpstr>Office Theme</vt:lpstr>
      <vt:lpstr>POLY Webinars</vt:lpstr>
      <vt:lpstr>1/28/2021  Kat Knauer, Biocellection    Philippe Rentenauer, Leá Nature  Moderator Peter Boul, Aramco    1461 Views in 24 hours</vt:lpstr>
      <vt:lpstr>6/16/2021  Michael Shulz, Virginia Tech    Emilie Rexeisen, 3M    Moderator, Tomonori Saito, ORNL   823 Views in 24 hours</vt:lpstr>
      <vt:lpstr>7/1/2021  Stephan Mecking, University of Konstanz    Moderator: Mark Jones, Dow Chemical (retired)  887 Views in 24 hours</vt:lpstr>
      <vt:lpstr>9/15/2021 Robert M Waymouth, Stanford University   Andrew Dove, University of Birmingham   Moderator: Rachel A Letteri, University of Virginia    511 Views in 24 hours</vt:lpstr>
      <vt:lpstr>10/21/2021  Emily B. Pentzer, Texas A&amp;M  Johann Plank, Technical University of Munich  Moderator: Laura Stratton, PCI</vt:lpstr>
      <vt:lpstr>  Stephanie Vivod, NASA, John H Glenn Research Ctr.    Christopher Wohl, NASA, Langley Research Ctr.    Moderator: Sadeq Malakooti, NASA, John H Glenn Research Ctr.  </vt:lpstr>
      <vt:lpstr>Webinar Committee </vt:lpstr>
      <vt:lpstr>Five Poly webinars 2021</vt:lpstr>
      <vt:lpstr>2021 Snapshot</vt:lpstr>
      <vt:lpstr>Highlights </vt:lpstr>
      <vt:lpstr>Question?</vt:lpstr>
      <vt:lpstr>Three POLY/ACS co-produced webinars allotted for 2022</vt:lpstr>
      <vt:lpstr>IDEAS for these three co-produced dates?</vt:lpstr>
      <vt:lpstr>New or Innovative ideas</vt:lpstr>
      <vt:lpstr>Question for POLY EXCOMM</vt:lpstr>
      <vt:lpstr>Extra webinar that highlights POLY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Stratton</dc:creator>
  <cp:lastModifiedBy>Laura Stratton</cp:lastModifiedBy>
  <cp:revision>30</cp:revision>
  <cp:lastPrinted>2022-01-13T18:13:09Z</cp:lastPrinted>
  <dcterms:created xsi:type="dcterms:W3CDTF">2021-08-17T18:54:06Z</dcterms:created>
  <dcterms:modified xsi:type="dcterms:W3CDTF">2022-01-14T22:10:25Z</dcterms:modified>
</cp:coreProperties>
</file>