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406" r:id="rId3"/>
    <p:sldId id="419" r:id="rId4"/>
    <p:sldId id="358" r:id="rId5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18" clrIdx="0"/>
  <p:cmAuthor id="2" name="Marc A Hillmyer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4349"/>
    <a:srgbClr val="798A98"/>
    <a:srgbClr val="A180C5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80544" autoAdjust="0"/>
  </p:normalViewPr>
  <p:slideViewPr>
    <p:cSldViewPr snapToGrid="0">
      <p:cViewPr varScale="1">
        <p:scale>
          <a:sx n="102" d="100"/>
          <a:sy n="102" d="100"/>
        </p:scale>
        <p:origin x="200" y="176"/>
      </p:cViewPr>
      <p:guideLst>
        <p:guide pos="3840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3D6A5-772A-42D2-A7E8-71176D7C3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9B889-75E1-4510-8872-82CE082E0E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C5CADE-CFE7-0240-BDF7-76689770AD26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8/12/24</a:t>
            </a:fld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CB650-411F-487A-9232-BF636897C4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3C50B-2107-4D8F-B343-203050AD53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B7D27DD-F120-354B-8497-D8AA2DEEC556}" type="slidenum">
              <a:rPr lang="en-US" altLang="en-US">
                <a:latin typeface="Arial" panose="020B0604020202020204" pitchFamily="34" charset="0"/>
              </a:rPr>
              <a:pPr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55970C-BBEF-4C40-9C3C-7F61D724F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DE9F2-F169-400F-9C73-63147A5C89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3DA8A8-258A-3644-AC38-636E2D7BE49B}" type="datetimeFigureOut">
              <a:rPr lang="en-US" smtClean="0"/>
              <a:pPr>
                <a:defRPr/>
              </a:pPr>
              <a:t>8/12/24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510D6B-B61B-44CD-B4D8-98513007E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C81216-1FBE-4D8B-9715-EC2813880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16865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noProof="0" dirty="0"/>
              <a:t>Click to edit Master text styles</a:t>
            </a:r>
          </a:p>
          <a:p>
            <a:pPr lvl="1"/>
            <a:r>
              <a:rPr noProof="0" dirty="0"/>
              <a:t>Second level</a:t>
            </a:r>
          </a:p>
          <a:p>
            <a:pPr lvl="2"/>
            <a:r>
              <a:rPr noProof="0" dirty="0"/>
              <a:t>Third level</a:t>
            </a:r>
          </a:p>
          <a:p>
            <a:pPr lvl="3"/>
            <a:r>
              <a:rPr noProof="0" dirty="0"/>
              <a:t>Fourth level</a:t>
            </a:r>
          </a:p>
          <a:p>
            <a:pPr lvl="4"/>
            <a:r>
              <a:rPr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71933-56F8-4249-B685-8A3A1FCBF7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4D934-F400-4A97-9EA6-6E165A65F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panose="020B0604020202020204" pitchFamily="34" charset="0"/>
              </a:defRPr>
            </a:lvl1pPr>
          </a:lstStyle>
          <a:p>
            <a:fld id="{79910AD9-0C8C-F849-860B-FAE86A1D82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E00D525-857D-BCCB-C89D-F51589B97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CC0B7C6-D1FB-17F3-38A6-643A3BB79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10C19B4-21F9-D60D-371D-C3B9C6B9C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08CF861E-E927-4049-8CF9-7141B3AD7388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C7D9B22-08DD-5A3F-6667-7534B24F3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09FCA3C-C947-BB59-6351-DD8EAE916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800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F8F1137-8F2E-8C7F-4202-900C918519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A6FF1576-CEDA-F240-8D72-FA6983049AD1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0AD9-0C8C-F849-860B-FAE86A1D828C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387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Recap (from Kathy):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Julia and her team led an effort to apply for an ACS IPG Grant to run a "Women in Polymers (POWERS)" meeting, to be held at Northwestern University. ACS awarded the IPG support, and the meeting was held in July 2024 (grant funds came in 2023). Julia/Team requested POLY Admin support (collecting registrations/sponsors, advertising, and fund distribution).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ExComm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approved with some regulations. This isn't quite a workshop, but it does fall under a POLY meeting (similar to the Graduate meeting). As such, it's reportable under "Workshops" at the board meeting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r>
              <a:rPr lang="en-US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Looking Ahead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Julia has expressed a possible interest in holding a future POWERS meeting.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67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D3750D2E-5DA6-C412-0D59-EAD48EA4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9"/>
          <a:stretch>
            <a:fillRect/>
          </a:stretch>
        </p:blipFill>
        <p:spPr bwMode="auto">
          <a:xfrm>
            <a:off x="1555750" y="-41275"/>
            <a:ext cx="843756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E0C2AA-7D5A-7403-7D84-8290F01B3103}"/>
              </a:ext>
            </a:extLst>
          </p:cNvPr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4BE62-FEE5-4DFF-B667-EE4D18FE1F5E}"/>
              </a:ext>
            </a:extLst>
          </p:cNvPr>
          <p:cNvSpPr/>
          <p:nvPr/>
        </p:nvSpPr>
        <p:spPr bwMode="white">
          <a:xfrm>
            <a:off x="0" y="4724400"/>
            <a:ext cx="12188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41850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4EA219-E1F7-2420-60D9-CDF5EE0D5567}"/>
              </a:ext>
            </a:extLst>
          </p:cNvPr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E23A5E-574B-6931-F296-F63D7938B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E88F0DE4-7AF8-FC7A-CFF8-66622B3C2E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214EB7C-7999-9388-66C7-26F5D45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70C3B1-EAC2-394A-BF35-1ED1E387E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15076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218459-6688-D5EC-7F70-297134FFE04F}"/>
              </a:ext>
            </a:extLst>
          </p:cNvPr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782180-0515-F7BF-196E-1FEC24DBB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99645EF-9B37-4A2F-AF7A-2DF6C15814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80DA118-A065-D94A-BBC5-A4BFC380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EDE0-9DD5-3E4E-A8CC-AA95C6FEC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67181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C12D5-2018-DB90-64AE-918C6E3B4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999E3-D236-E53D-408D-21269AD727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E08CE-C206-A306-1527-FF55B297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EE955-AC93-EC46-90AE-E8C32DD31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63316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6286F-2AF1-DEF9-61A4-9897C81F7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A23F-3564-1B5A-91F2-3E945667B5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D5E2A-C3C0-A992-B4E5-155FAAAA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690DB-0DC5-D34E-951C-F6BCADCDF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9508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8D983-5BFD-6698-FBCD-D5117D790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1C363-DA18-93A0-BAB6-ED2E3ED696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3ABB8-1D6B-7752-0EC9-CA171CA9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B75F-BD2B-F747-BF87-864B65691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734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755B924-DE77-B82B-D1A2-A71C927517D9}"/>
              </a:ext>
            </a:extLst>
          </p:cNvPr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B61471-C592-6372-1EDD-CBBCBC9F684F}"/>
              </a:ext>
            </a:extLst>
          </p:cNvPr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BC3F1B-446D-CE8B-637D-C6347D3D1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AD7CD44-C7B2-285B-22EC-BCBFDFDE9A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E60DD3-846E-E18C-3F3D-30071679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B293E-BCCA-A74B-B35D-9B8BC85AF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Pr>
        <a:gradFill rotWithShape="1">
          <a:gsLst>
            <a:gs pos="0">
              <a:srgbClr val="4F5571"/>
            </a:gs>
            <a:gs pos="50000">
              <a:srgbClr val="313A5B"/>
            </a:gs>
            <a:gs pos="100000">
              <a:srgbClr val="19234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1F66F-CB69-E9C4-88F3-717FA5907B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98B59-2486-C112-A0F3-7EE5550A5E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133B9-EA2F-7F3A-C211-67323911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28C06-AB23-3647-B28F-245F731FA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93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4470-F244-52E7-72D3-1195277BE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24CDD5-4CDC-DACD-4480-085CC4E71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6BA60-ACA0-8E7E-22D8-B8226596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46C21-2B42-7C44-B547-FEB46C503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5490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D7856E-5338-3C6B-3489-B3B380C98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66727C0-7885-D019-6D36-F0C6C5BF490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BC29A-4337-362F-7F59-18DBA969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6F09B-B819-1F47-86DC-F023EDA2E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9508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CEF10-1F97-7C23-6628-89DEB8D9B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D409F-89CB-2E7D-74BC-1614287106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30122-3D86-E362-28AE-D6789CDC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BC6FB-BE3A-4F44-80AA-472ED19EC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0258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63B076-CFE1-5AEE-3236-AE87D78BE8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365C5-C076-B79B-78C6-1C9B11F209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DF0B9-4407-DA66-C2FC-DE52EFA4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E5B119-A787-474A-BA01-0F5ADCDD0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3679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EA5CC-0C48-3BD4-88DA-649114AE6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ADCCA7-0F0E-2B86-1DA6-63C1E66247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655A5-E41E-BDD8-7B40-C082271D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A45B9-6350-6443-BCF5-1BD83E1B8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66889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B59FE6-39DD-9EB4-EF56-FA4FB12FF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176959-3B1B-48AD-405E-C4D4BDC7E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41438" y="1901825"/>
            <a:ext cx="95091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453688F-1CEA-4C44-94BF-1B51076D1C36}"/>
              </a:ext>
            </a:extLst>
          </p:cNvPr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4C7B1-520C-41F3-B941-EDE6C69C1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1438" y="66151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cap="all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C98261-EFFA-4D16-A942-A50A1C1D8D40}"/>
              </a:ext>
            </a:extLst>
          </p:cNvPr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86F80BF-246D-4AE5-888C-FE2C4E1D9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75713" y="66151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AD7088B-E2D2-43C0-8184-445804AB8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615113"/>
            <a:ext cx="639763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6455AE34-C9D4-5A48-AC09-7F9E4384D0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 b="0" i="0" kern="1200">
          <a:solidFill>
            <a:srgbClr val="1D243C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B0CE96F-4E7C-FA2C-2A55-2FA76993A4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521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POLY Workshops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127AAC-D412-4515-9EDF-0FCB2A75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46750"/>
            <a:ext cx="11857038" cy="762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Beth Elacqua: Workshop Chair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Committee:  Gobet Advincula, Mike Hickner, Helen Tran, Jena McCollum, Rakesh Nambiar, and Yongping Zha</a:t>
            </a:r>
          </a:p>
        </p:txBody>
      </p:sp>
      <p:pic>
        <p:nvPicPr>
          <p:cNvPr id="5" name="Picture 4" descr="A person holding a computer&#10;&#10;Description automatically generated">
            <a:extLst>
              <a:ext uri="{FF2B5EF4-FFF2-40B4-BE49-F238E27FC236}">
                <a16:creationId xmlns:a16="http://schemas.microsoft.com/office/drawing/2014/main" id="{1D4E4401-BBDD-4922-ABCE-4E3CB58B7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833" y="2260843"/>
            <a:ext cx="4314127" cy="2875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7917FD-D958-443F-850F-4CDD56FE88AD}"/>
              </a:ext>
            </a:extLst>
          </p:cNvPr>
          <p:cNvSpPr/>
          <p:nvPr/>
        </p:nvSpPr>
        <p:spPr>
          <a:xfrm>
            <a:off x="6293371" y="3470173"/>
            <a:ext cx="5664949" cy="2969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291406-2EB8-9FE0-A767-20BB56848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3" y="128414"/>
            <a:ext cx="11110186" cy="55793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2024 POLY Workshops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B49E364-0E42-4D90-92A7-D1C33FB48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885999"/>
              </p:ext>
            </p:extLst>
          </p:nvPr>
        </p:nvGraphicFramePr>
        <p:xfrm>
          <a:off x="6128420" y="874247"/>
          <a:ext cx="6063580" cy="178358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03669">
                  <a:extLst>
                    <a:ext uri="{9D8B030D-6E8A-4147-A177-3AD203B41FA5}">
                      <a16:colId xmlns:a16="http://schemas.microsoft.com/office/drawing/2014/main" val="2119710191"/>
                    </a:ext>
                  </a:extLst>
                </a:gridCol>
                <a:gridCol w="4059911">
                  <a:extLst>
                    <a:ext uri="{9D8B030D-6E8A-4147-A177-3AD203B41FA5}">
                      <a16:colId xmlns:a16="http://schemas.microsoft.com/office/drawing/2014/main" val="3942159417"/>
                    </a:ext>
                  </a:extLst>
                </a:gridCol>
              </a:tblGrid>
              <a:tr h="1013154">
                <a:tc>
                  <a:txBody>
                    <a:bodyPr/>
                    <a:lstStyle/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Total Attendees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Speakers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Posters 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Sponsors</a:t>
                      </a:r>
                      <a:endParaRPr lang="en-US" sz="1600" b="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 Overview</a:t>
                      </a: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$101,534 	Income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$78,881.32 Expenses </a:t>
                      </a:r>
                      <a:r>
                        <a:rPr lang="en-US" sz="1200" b="0" i="1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(including 20k Admin Fee)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$22,653.28 Meeting Gains Donated to POLY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9284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86134CC-AD2E-4B38-8579-189B5A194E17}"/>
              </a:ext>
            </a:extLst>
          </p:cNvPr>
          <p:cNvGrpSpPr/>
          <p:nvPr/>
        </p:nvGrpSpPr>
        <p:grpSpPr>
          <a:xfrm>
            <a:off x="303742" y="686347"/>
            <a:ext cx="5824678" cy="2575698"/>
            <a:chOff x="0" y="3947338"/>
            <a:chExt cx="6877094" cy="2529762"/>
          </a:xfrm>
        </p:grpSpPr>
        <p:pic>
          <p:nvPicPr>
            <p:cNvPr id="5" name="Picture 2" descr="Header.2.jpg">
              <a:extLst>
                <a:ext uri="{FF2B5EF4-FFF2-40B4-BE49-F238E27FC236}">
                  <a16:creationId xmlns:a16="http://schemas.microsoft.com/office/drawing/2014/main" id="{51D40C78-1905-41D3-9667-FAB1D88C0B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613"/>
            <a:stretch/>
          </p:blipFill>
          <p:spPr bwMode="auto">
            <a:xfrm>
              <a:off x="19094" y="3947338"/>
              <a:ext cx="6858000" cy="1557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143F7E6-120E-4963-B66A-40F00F4E9598}"/>
                </a:ext>
              </a:extLst>
            </p:cNvPr>
            <p:cNvSpPr txBox="1"/>
            <p:nvPr/>
          </p:nvSpPr>
          <p:spPr>
            <a:xfrm>
              <a:off x="0" y="5358636"/>
              <a:ext cx="6858000" cy="1118464"/>
            </a:xfrm>
            <a:prstGeom prst="rect">
              <a:avLst/>
            </a:prstGeom>
            <a:solidFill>
              <a:srgbClr val="FE0000"/>
            </a:solidFill>
            <a:ln w="12700"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Fire &amp; Polymers </a:t>
              </a:r>
            </a:p>
            <a:p>
              <a:pPr algn="ctr"/>
              <a:r>
                <a:rPr lang="en-US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May 12-15, 2024 - New Orleans LA</a:t>
              </a:r>
            </a:p>
            <a:p>
              <a:pPr marL="346075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Jaime Grunlan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Texas A&amp;M University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2BC33B3-6C4B-457A-82E5-4F3B05EFF345}"/>
              </a:ext>
            </a:extLst>
          </p:cNvPr>
          <p:cNvSpPr/>
          <p:nvPr/>
        </p:nvSpPr>
        <p:spPr>
          <a:xfrm>
            <a:off x="2989956" y="2763978"/>
            <a:ext cx="3004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Morgan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Univ. of Dayton Research Institute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1837C-B33E-4516-AF7B-B91528E09D46}"/>
              </a:ext>
            </a:extLst>
          </p:cNvPr>
          <p:cNvSpPr/>
          <p:nvPr/>
        </p:nvSpPr>
        <p:spPr>
          <a:xfrm>
            <a:off x="6445871" y="3880767"/>
            <a:ext cx="28704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4163" algn="l"/>
              </a:tabLst>
            </a:pPr>
            <a:r>
              <a:rPr lang="en-US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Organizers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tabLst>
                <a:tab pos="284163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Dr. Jerzy Klosin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tabLst>
                <a:tab pos="284163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	The Dow Chemical Company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tabLst>
                <a:tab pos="284163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Prof. Rick Register</a:t>
            </a:r>
            <a:b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	Princeton University</a:t>
            </a:r>
          </a:p>
          <a:p>
            <a:pPr>
              <a:tabLst>
                <a:tab pos="284163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Prof. Kim Ragaert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tabLst>
                <a:tab pos="284163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	Maastricht University</a:t>
            </a:r>
          </a:p>
          <a:p>
            <a:pPr>
              <a:tabLst>
                <a:tab pos="284163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Prof. Kenneth B. Wagener</a:t>
            </a:r>
            <a:b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	University of Florida</a:t>
            </a:r>
          </a:p>
          <a:p>
            <a:pPr>
              <a:tabLst>
                <a:tab pos="284163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Prof. João B. P. Soares</a:t>
            </a:r>
            <a:b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	University of Alberta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19A593-E7E4-4854-8B91-CAAF99DC0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4" y="3470173"/>
            <a:ext cx="5973457" cy="29699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3D39AD-82C1-4BCF-9636-EB3E1BE7F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30" y="4431531"/>
            <a:ext cx="1957462" cy="19574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7171500-73BB-4B12-9FDA-0E998D473EBB}"/>
              </a:ext>
            </a:extLst>
          </p:cNvPr>
          <p:cNvSpPr txBox="1"/>
          <p:nvPr/>
        </p:nvSpPr>
        <p:spPr>
          <a:xfrm>
            <a:off x="9294145" y="3692867"/>
            <a:ext cx="2791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REGISTRATION/LODGING </a:t>
            </a:r>
          </a:p>
          <a:p>
            <a:pPr algn="ctr"/>
            <a:r>
              <a:rPr lang="en-US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DEADLINE: </a:t>
            </a:r>
          </a:p>
          <a:p>
            <a:pPr algn="ctr"/>
            <a:r>
              <a:rPr lang="en-US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AUGUST 28th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27F239-CEAB-41AE-A677-87B3C7E2ED4D}"/>
              </a:ext>
            </a:extLst>
          </p:cNvPr>
          <p:cNvSpPr/>
          <p:nvPr/>
        </p:nvSpPr>
        <p:spPr>
          <a:xfrm>
            <a:off x="7158352" y="2441001"/>
            <a:ext cx="4949565" cy="2139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F48ECD-4313-B46C-580E-DD022B865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3" y="128414"/>
            <a:ext cx="11110186" cy="55793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2025 POLY Workshops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94148-3118-4D48-A66F-973FB7E9C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9" r="4352"/>
          <a:stretch/>
        </p:blipFill>
        <p:spPr>
          <a:xfrm>
            <a:off x="218484" y="655867"/>
            <a:ext cx="6893547" cy="1675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86168C-DBFC-4F3D-9FD0-0A27E5EED69C}"/>
              </a:ext>
            </a:extLst>
          </p:cNvPr>
          <p:cNvSpPr/>
          <p:nvPr/>
        </p:nvSpPr>
        <p:spPr>
          <a:xfrm>
            <a:off x="834692" y="1782605"/>
            <a:ext cx="236789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March 18-21, 2025</a:t>
            </a:r>
          </a:p>
        </p:txBody>
      </p:sp>
      <p:pic>
        <p:nvPicPr>
          <p:cNvPr id="2054" name="Picture 6" descr="File:Arizona State University logo.svg - Wikimedia Commons">
            <a:extLst>
              <a:ext uri="{FF2B5EF4-FFF2-40B4-BE49-F238E27FC236}">
                <a16:creationId xmlns:a16="http://schemas.microsoft.com/office/drawing/2014/main" id="{FD37C7FA-9C28-4533-8DD0-04ED2FB2B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96" y="1079536"/>
            <a:ext cx="2715096" cy="5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B59F4D-B1F2-40FC-BCC5-52CFA5FA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5" y="2441001"/>
            <a:ext cx="6939867" cy="21394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3417DB-B429-466F-98C2-BA93506848FB}"/>
              </a:ext>
            </a:extLst>
          </p:cNvPr>
          <p:cNvSpPr/>
          <p:nvPr/>
        </p:nvSpPr>
        <p:spPr>
          <a:xfrm>
            <a:off x="7164329" y="2532767"/>
            <a:ext cx="36192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00050" algn="l"/>
              </a:tabLst>
            </a:pPr>
            <a:r>
              <a:rPr lang="en-US" sz="1400" b="1" dirty="0">
                <a:latin typeface="-apple-system"/>
              </a:rPr>
              <a:t>Organizers:</a:t>
            </a:r>
          </a:p>
          <a:p>
            <a:pPr>
              <a:tabLst>
                <a:tab pos="400050" algn="l"/>
              </a:tabLst>
            </a:pPr>
            <a:r>
              <a:rPr lang="en-US" sz="1400" b="1" dirty="0">
                <a:latin typeface="-apple-system"/>
              </a:rPr>
              <a:t>Prof. Jena McCollum</a:t>
            </a:r>
            <a:br>
              <a:rPr lang="en-US" sz="1400" dirty="0">
                <a:latin typeface="-apple-system"/>
              </a:rPr>
            </a:br>
            <a:r>
              <a:rPr lang="en-US" sz="1400" dirty="0">
                <a:latin typeface="-apple-system"/>
              </a:rPr>
              <a:t>	University of Colorado</a:t>
            </a:r>
            <a:br>
              <a:rPr lang="en-US" sz="1400" dirty="0">
                <a:latin typeface="-apple-system"/>
              </a:rPr>
            </a:br>
            <a:r>
              <a:rPr lang="en-US" sz="1400" b="1" dirty="0">
                <a:latin typeface="-apple-system"/>
              </a:rPr>
              <a:t>Dr. Bruno </a:t>
            </a:r>
            <a:r>
              <a:rPr lang="en-US" sz="1400" b="1" dirty="0" err="1">
                <a:latin typeface="-apple-system"/>
              </a:rPr>
              <a:t>Ameduri</a:t>
            </a:r>
            <a:br>
              <a:rPr lang="en-US" sz="1400" dirty="0">
                <a:latin typeface="-apple-system"/>
              </a:rPr>
            </a:br>
            <a:r>
              <a:rPr lang="en-US" sz="1400" dirty="0">
                <a:latin typeface="-apple-system"/>
              </a:rPr>
              <a:t>	National Center for Scientific Research</a:t>
            </a:r>
            <a:br>
              <a:rPr lang="en-US" sz="1400" dirty="0">
                <a:latin typeface="-apple-system"/>
              </a:rPr>
            </a:br>
            <a:r>
              <a:rPr lang="en-US" sz="1400" b="1" dirty="0">
                <a:latin typeface="-apple-system"/>
              </a:rPr>
              <a:t>Dr. Cameron Parish</a:t>
            </a:r>
            <a:br>
              <a:rPr lang="en-US" sz="1400" dirty="0">
                <a:latin typeface="-apple-system"/>
              </a:rPr>
            </a:br>
            <a:r>
              <a:rPr lang="en-US" sz="1400" dirty="0">
                <a:latin typeface="-apple-system"/>
              </a:rPr>
              <a:t>	The Chemours Company</a:t>
            </a:r>
            <a:br>
              <a:rPr lang="en-US" sz="1400" dirty="0">
                <a:latin typeface="-apple-system"/>
              </a:rPr>
            </a:br>
            <a:r>
              <a:rPr lang="en-US" sz="1400" b="1" dirty="0">
                <a:latin typeface="-apple-system"/>
              </a:rPr>
              <a:t>Prof. Frank Leibfarth</a:t>
            </a:r>
            <a:br>
              <a:rPr lang="en-US" sz="1400" dirty="0">
                <a:latin typeface="-apple-system"/>
              </a:rPr>
            </a:br>
            <a:r>
              <a:rPr lang="en-US" sz="1400" dirty="0">
                <a:latin typeface="-apple-system"/>
              </a:rPr>
              <a:t>	University of North Carolina, Chapel Hill</a:t>
            </a:r>
            <a:endParaRPr lang="en-US" sz="1400" b="0" i="0" dirty="0">
              <a:effectLst/>
              <a:latin typeface="-apple-system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FC8318-448D-4B5F-A321-F1B6EE762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89" y="2916029"/>
            <a:ext cx="1264800" cy="126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54A7FC-92F5-4D63-926D-75A773DF7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8"/>
          <a:stretch/>
        </p:blipFill>
        <p:spPr>
          <a:xfrm>
            <a:off x="218485" y="4768864"/>
            <a:ext cx="6945844" cy="17685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D8DDEC-C49F-4BAE-89D1-C21F1F6CD825}"/>
              </a:ext>
            </a:extLst>
          </p:cNvPr>
          <p:cNvSpPr txBox="1"/>
          <p:nvPr/>
        </p:nvSpPr>
        <p:spPr>
          <a:xfrm>
            <a:off x="1651269" y="6186126"/>
            <a:ext cx="40003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Safety Harbor, FL – November 2-5, 2026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7B4DC0-907A-4E81-B110-DEC665D3247A}"/>
              </a:ext>
            </a:extLst>
          </p:cNvPr>
          <p:cNvSpPr/>
          <p:nvPr/>
        </p:nvSpPr>
        <p:spPr>
          <a:xfrm>
            <a:off x="7158352" y="4747829"/>
            <a:ext cx="4949565" cy="1807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00050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Organizers:</a:t>
            </a:r>
          </a:p>
          <a:p>
            <a:pPr>
              <a:tabLst>
                <a:tab pos="400050" algn="l"/>
              </a:tabLst>
            </a:pPr>
            <a:r>
              <a:rPr lang="en-US" sz="1400" b="1" dirty="0">
                <a:solidFill>
                  <a:schemeClr val="tx1"/>
                </a:solidFill>
              </a:rPr>
              <a:t>Brian C. </a:t>
            </a:r>
            <a:r>
              <a:rPr lang="en-US" sz="1400" b="1" dirty="0" err="1">
                <a:solidFill>
                  <a:schemeClr val="tx1"/>
                </a:solidFill>
              </a:rPr>
              <a:t>Benicewicz</a:t>
            </a:r>
            <a:r>
              <a:rPr lang="en-US" sz="1400" b="1" dirty="0">
                <a:solidFill>
                  <a:schemeClr val="tx1"/>
                </a:solidFill>
              </a:rPr>
              <a:t>, Ph.D.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	University of South Carolina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Michael Hickner, Ph.D.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	Michigan State University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Tom Zawodzinski, Ph.D.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	University of Tennessee, Knoxville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35CD45-BE3A-404A-B57E-02657DCF65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199" y="5082139"/>
            <a:ext cx="1264800" cy="1264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5D32583-C928-44EC-B9DF-D0BD19F4EC2F}"/>
              </a:ext>
            </a:extLst>
          </p:cNvPr>
          <p:cNvSpPr/>
          <p:nvPr/>
        </p:nvSpPr>
        <p:spPr>
          <a:xfrm>
            <a:off x="7112031" y="686347"/>
            <a:ext cx="4949566" cy="1587233"/>
          </a:xfrm>
          <a:prstGeom prst="rect">
            <a:avLst/>
          </a:prstGeom>
          <a:solidFill>
            <a:srgbClr val="71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D35EC2-7B4B-42ED-ACCE-9101DBD11F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199" y="861641"/>
            <a:ext cx="1116325" cy="111632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ACCD1C4-20EA-4E37-B236-F17009E6AF3A}"/>
              </a:ext>
            </a:extLst>
          </p:cNvPr>
          <p:cNvSpPr/>
          <p:nvPr/>
        </p:nvSpPr>
        <p:spPr>
          <a:xfrm>
            <a:off x="7257112" y="914728"/>
            <a:ext cx="3619286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00050" algn="l"/>
              </a:tabLst>
            </a:pPr>
            <a:r>
              <a:rPr lang="en-US" sz="1400" b="1" dirty="0">
                <a:solidFill>
                  <a:schemeClr val="bg1"/>
                </a:solidFill>
                <a:latin typeface="-apple-system"/>
              </a:rPr>
              <a:t>ASU Organizers:</a:t>
            </a:r>
          </a:p>
          <a:p>
            <a:pPr>
              <a:lnSpc>
                <a:spcPct val="150000"/>
              </a:lnSpc>
              <a:tabLst>
                <a:tab pos="400050" algn="l"/>
              </a:tabLst>
            </a:pPr>
            <a:r>
              <a:rPr lang="en-US" sz="1400" b="1" dirty="0">
                <a:solidFill>
                  <a:schemeClr val="bg1"/>
                </a:solidFill>
                <a:latin typeface="-apple-system"/>
              </a:rPr>
              <a:t>	S. Eileen </a:t>
            </a:r>
            <a:r>
              <a:rPr lang="en-US" sz="1400" b="1" dirty="0" err="1">
                <a:solidFill>
                  <a:schemeClr val="bg1"/>
                </a:solidFill>
                <a:latin typeface="-apple-system"/>
              </a:rPr>
              <a:t>Seo</a:t>
            </a:r>
            <a:endParaRPr lang="en-US" sz="1400" b="1" dirty="0">
              <a:solidFill>
                <a:schemeClr val="bg1"/>
              </a:solidFill>
              <a:latin typeface="-apple-system"/>
            </a:endParaRPr>
          </a:p>
          <a:p>
            <a:pPr>
              <a:lnSpc>
                <a:spcPct val="150000"/>
              </a:lnSpc>
              <a:tabLst>
                <a:tab pos="400050" algn="l"/>
              </a:tabLst>
            </a:pPr>
            <a:r>
              <a:rPr lang="en-US" sz="1400" b="1" i="0" dirty="0">
                <a:solidFill>
                  <a:schemeClr val="bg1"/>
                </a:solidFill>
                <a:effectLst/>
                <a:latin typeface="-apple-system"/>
              </a:rPr>
              <a:t>	Timothy E. Long</a:t>
            </a:r>
            <a:endParaRPr lang="en-US" sz="14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9F619950-EA3F-F8AD-00D6-8B140776D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9596" y="4589972"/>
            <a:ext cx="3250665" cy="22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2C1EE1-6740-401B-05D2-B9C12E11C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179438"/>
            <a:ext cx="67519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34142AD-89B8-3347-24C4-0BF3F2798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93" y="4602331"/>
            <a:ext cx="3550717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A71C36-96EB-229F-A681-CBA0C5DBF33E}"/>
              </a:ext>
            </a:extLst>
          </p:cNvPr>
          <p:cNvSpPr txBox="1"/>
          <p:nvPr/>
        </p:nvSpPr>
        <p:spPr>
          <a:xfrm>
            <a:off x="68614" y="6351719"/>
            <a:ext cx="2608976" cy="415498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00195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A" sz="1050" b="1" i="1" dirty="0">
                <a:solidFill>
                  <a:srgbClr val="001956"/>
                </a:solidFill>
              </a:rPr>
              <a:t>Career Panel, Time Management, and When to Take the Leap Workshops</a:t>
            </a:r>
            <a:endParaRPr lang="en-US" sz="1050" b="1" i="1" dirty="0">
              <a:solidFill>
                <a:srgbClr val="00195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4A53BA-D526-67A1-55B2-9D296EA0A2E6}"/>
              </a:ext>
            </a:extLst>
          </p:cNvPr>
          <p:cNvSpPr txBox="1"/>
          <p:nvPr/>
        </p:nvSpPr>
        <p:spPr>
          <a:xfrm>
            <a:off x="4824260" y="6190136"/>
            <a:ext cx="1867386" cy="577081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00195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A" sz="1050" b="1" i="1" dirty="0">
                <a:solidFill>
                  <a:srgbClr val="001956"/>
                </a:solidFill>
              </a:rPr>
              <a:t>Lunch and Learn:</a:t>
            </a:r>
          </a:p>
          <a:p>
            <a:pPr algn="ctr"/>
            <a:r>
              <a:rPr lang="en-CA" sz="1050" b="1" i="1" dirty="0">
                <a:solidFill>
                  <a:srgbClr val="001956"/>
                </a:solidFill>
              </a:rPr>
              <a:t>B.R.A.G. Different with Dr. </a:t>
            </a:r>
            <a:r>
              <a:rPr lang="en-CA" sz="1050" b="1" i="1" dirty="0" err="1">
                <a:solidFill>
                  <a:srgbClr val="001956"/>
                </a:solidFill>
              </a:rPr>
              <a:t>Jeanita</a:t>
            </a:r>
            <a:r>
              <a:rPr lang="en-CA" sz="1050" b="1" i="1" dirty="0">
                <a:solidFill>
                  <a:srgbClr val="001956"/>
                </a:solidFill>
              </a:rPr>
              <a:t> Pritchett Clay</a:t>
            </a:r>
            <a:endParaRPr lang="en-US" sz="1050" b="1" i="1" dirty="0">
              <a:solidFill>
                <a:srgbClr val="00195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2D6C59-48BF-F602-7EB9-F9486E012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0261" y="3883917"/>
            <a:ext cx="2571750" cy="27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C5B0B1-84EB-9384-D354-9FF62AB7C807}"/>
              </a:ext>
            </a:extLst>
          </p:cNvPr>
          <p:cNvSpPr txBox="1"/>
          <p:nvPr/>
        </p:nvSpPr>
        <p:spPr>
          <a:xfrm>
            <a:off x="6993660" y="6590233"/>
            <a:ext cx="2084952" cy="253916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00195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A" sz="1050" b="1" i="1" dirty="0">
                <a:solidFill>
                  <a:srgbClr val="001956"/>
                </a:solidFill>
              </a:rPr>
              <a:t>Themed Networking Dinners</a:t>
            </a:r>
            <a:endParaRPr lang="en-US" sz="1050" b="1" i="1" dirty="0">
              <a:solidFill>
                <a:srgbClr val="00195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26E651-0658-1770-18B5-B385C3D36F5E}"/>
              </a:ext>
            </a:extLst>
          </p:cNvPr>
          <p:cNvSpPr txBox="1"/>
          <p:nvPr/>
        </p:nvSpPr>
        <p:spPr>
          <a:xfrm>
            <a:off x="9045221" y="3186932"/>
            <a:ext cx="3065033" cy="415498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00195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A" sz="1050" b="1" i="1" dirty="0">
                <a:solidFill>
                  <a:srgbClr val="001956"/>
                </a:solidFill>
              </a:rPr>
              <a:t>Technical sessions from academics, government leaders, industry leaders</a:t>
            </a:r>
            <a:endParaRPr lang="en-US" sz="1050" b="1" i="1" dirty="0">
              <a:solidFill>
                <a:srgbClr val="00195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090347-22CC-FF3F-0BE0-9A796F068448}"/>
              </a:ext>
            </a:extLst>
          </p:cNvPr>
          <p:cNvSpPr txBox="1"/>
          <p:nvPr/>
        </p:nvSpPr>
        <p:spPr>
          <a:xfrm>
            <a:off x="9039717" y="2731894"/>
            <a:ext cx="3065033" cy="253916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00195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A" sz="1050" b="1" i="1" dirty="0">
                <a:solidFill>
                  <a:srgbClr val="001956"/>
                </a:solidFill>
              </a:rPr>
              <a:t>58 institutions across the US and Canada</a:t>
            </a:r>
            <a:endParaRPr lang="en-US" sz="1050" b="1" i="1" dirty="0">
              <a:solidFill>
                <a:srgbClr val="00195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CF1743-9AAC-CAAE-9C69-DDCFACEAFAAC}"/>
              </a:ext>
            </a:extLst>
          </p:cNvPr>
          <p:cNvSpPr txBox="1"/>
          <p:nvPr/>
        </p:nvSpPr>
        <p:spPr>
          <a:xfrm>
            <a:off x="6866027" y="2731894"/>
            <a:ext cx="2059587" cy="253916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00195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A" sz="1050" b="1" i="1" dirty="0">
                <a:solidFill>
                  <a:srgbClr val="001956"/>
                </a:solidFill>
              </a:rPr>
              <a:t>&gt;80 contributed posters</a:t>
            </a:r>
            <a:endParaRPr lang="en-US" sz="1050" b="1" i="1" dirty="0">
              <a:solidFill>
                <a:srgbClr val="00195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9CFD55-7B5E-D1D6-2737-CCDA346FB948}"/>
              </a:ext>
            </a:extLst>
          </p:cNvPr>
          <p:cNvSpPr txBox="1"/>
          <p:nvPr/>
        </p:nvSpPr>
        <p:spPr>
          <a:xfrm>
            <a:off x="6866027" y="3187749"/>
            <a:ext cx="2059587" cy="415498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00195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A" sz="1050" b="1" i="1" dirty="0">
                <a:solidFill>
                  <a:srgbClr val="001956"/>
                </a:solidFill>
              </a:rPr>
              <a:t>&gt;180 attendees, organizers, speakers</a:t>
            </a:r>
            <a:endParaRPr lang="en-US" sz="1050" b="1" i="1" dirty="0">
              <a:solidFill>
                <a:srgbClr val="00195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C0AA3-C497-FC7C-9284-208C63773911}"/>
              </a:ext>
            </a:extLst>
          </p:cNvPr>
          <p:cNvSpPr txBox="1"/>
          <p:nvPr/>
        </p:nvSpPr>
        <p:spPr>
          <a:xfrm>
            <a:off x="9409549" y="3872437"/>
            <a:ext cx="2695201" cy="415498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00195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A" sz="1050" b="1" i="1" dirty="0">
                <a:solidFill>
                  <a:srgbClr val="001956"/>
                </a:solidFill>
              </a:rPr>
              <a:t>$44k in sponsor support and $8k in registration income</a:t>
            </a:r>
            <a:endParaRPr lang="en-US" sz="1050" b="1" i="1" dirty="0">
              <a:solidFill>
                <a:srgbClr val="001956"/>
              </a:solidFill>
            </a:endParaRPr>
          </a:p>
        </p:txBody>
      </p:sp>
      <p:pic>
        <p:nvPicPr>
          <p:cNvPr id="22" name="Google Shape;155;p21">
            <a:extLst>
              <a:ext uri="{FF2B5EF4-FFF2-40B4-BE49-F238E27FC236}">
                <a16:creationId xmlns:a16="http://schemas.microsoft.com/office/drawing/2014/main" id="{9D6EC14C-BE4C-B668-1A35-B7E75ADC0B67}"/>
              </a:ext>
            </a:extLst>
          </p:cNvPr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578" y="4818281"/>
            <a:ext cx="780546" cy="41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56;p21">
            <a:extLst>
              <a:ext uri="{FF2B5EF4-FFF2-40B4-BE49-F238E27FC236}">
                <a16:creationId xmlns:a16="http://schemas.microsoft.com/office/drawing/2014/main" id="{5852ACC2-91E6-84AF-CC61-78C330972664}"/>
              </a:ext>
            </a:extLst>
          </p:cNvPr>
          <p:cNvPicPr preferRelativeResize="0"/>
          <p:nvPr/>
        </p:nvPicPr>
        <p:blipFill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2534" y="6351719"/>
            <a:ext cx="456379" cy="45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1;p21">
            <a:extLst>
              <a:ext uri="{FF2B5EF4-FFF2-40B4-BE49-F238E27FC236}">
                <a16:creationId xmlns:a16="http://schemas.microsoft.com/office/drawing/2014/main" id="{1A5EB161-4A9F-C928-6AED-5AEAED60740E}"/>
              </a:ext>
            </a:extLst>
          </p:cNvPr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7230" y="4824373"/>
            <a:ext cx="902693" cy="42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62;p21">
            <a:extLst>
              <a:ext uri="{FF2B5EF4-FFF2-40B4-BE49-F238E27FC236}">
                <a16:creationId xmlns:a16="http://schemas.microsoft.com/office/drawing/2014/main" id="{5B6C98D2-86AE-787E-FBEB-E19FE47A13B3}"/>
              </a:ext>
            </a:extLst>
          </p:cNvPr>
          <p:cNvPicPr preferRelativeResize="0"/>
          <p:nvPr/>
        </p:nvPicPr>
        <p:blipFill>
          <a:blip r:embed="rId1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432" y="4750854"/>
            <a:ext cx="624368" cy="87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63;p21">
            <a:extLst>
              <a:ext uri="{FF2B5EF4-FFF2-40B4-BE49-F238E27FC236}">
                <a16:creationId xmlns:a16="http://schemas.microsoft.com/office/drawing/2014/main" id="{05462DDC-782B-07B8-16D8-A2BD31D3C57B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667041" y="6356817"/>
            <a:ext cx="616421" cy="48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64;p21">
            <a:extLst>
              <a:ext uri="{FF2B5EF4-FFF2-40B4-BE49-F238E27FC236}">
                <a16:creationId xmlns:a16="http://schemas.microsoft.com/office/drawing/2014/main" id="{E2F34021-C0FB-05CF-C11F-980522F2B8EA}"/>
              </a:ext>
            </a:extLst>
          </p:cNvPr>
          <p:cNvPicPr preferRelativeResize="0"/>
          <p:nvPr/>
        </p:nvPicPr>
        <p:blipFill>
          <a:blip r:embed="rId1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803" y="6094489"/>
            <a:ext cx="790916" cy="26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65;p21">
            <a:extLst>
              <a:ext uri="{FF2B5EF4-FFF2-40B4-BE49-F238E27FC236}">
                <a16:creationId xmlns:a16="http://schemas.microsoft.com/office/drawing/2014/main" id="{2DFA2F2B-2970-A925-8000-1E2BB6183452}"/>
              </a:ext>
            </a:extLst>
          </p:cNvPr>
          <p:cNvPicPr preferRelativeResize="0"/>
          <p:nvPr/>
        </p:nvPicPr>
        <p:blipFill>
          <a:blip r:embed="rId1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152" y="5287291"/>
            <a:ext cx="1202158" cy="37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69;p21">
            <a:extLst>
              <a:ext uri="{FF2B5EF4-FFF2-40B4-BE49-F238E27FC236}">
                <a16:creationId xmlns:a16="http://schemas.microsoft.com/office/drawing/2014/main" id="{CEB0E1BC-5E40-1D11-6428-623C63A5C9A6}"/>
              </a:ext>
            </a:extLst>
          </p:cNvPr>
          <p:cNvPicPr preferRelativeResize="0"/>
          <p:nvPr/>
        </p:nvPicPr>
        <p:blipFill>
          <a:blip r:embed="rId1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313" y="6063492"/>
            <a:ext cx="1051925" cy="25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71;p21">
            <a:extLst>
              <a:ext uri="{FF2B5EF4-FFF2-40B4-BE49-F238E27FC236}">
                <a16:creationId xmlns:a16="http://schemas.microsoft.com/office/drawing/2014/main" id="{BEF4E7A4-8C3B-DCE2-16B3-23AF9456F13A}"/>
              </a:ext>
            </a:extLst>
          </p:cNvPr>
          <p:cNvPicPr preferRelativeResize="0"/>
          <p:nvPr/>
        </p:nvPicPr>
        <p:blipFill>
          <a:blip r:embed="rId1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587" y="6413531"/>
            <a:ext cx="1051925" cy="4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097F739-3A1D-1A58-07DD-25650FF5A977}"/>
              </a:ext>
            </a:extLst>
          </p:cNvPr>
          <p:cNvSpPr txBox="1"/>
          <p:nvPr/>
        </p:nvSpPr>
        <p:spPr>
          <a:xfrm>
            <a:off x="9409549" y="4387473"/>
            <a:ext cx="2695201" cy="253916"/>
          </a:xfrm>
          <a:prstGeom prst="rect">
            <a:avLst/>
          </a:prstGeom>
          <a:solidFill>
            <a:schemeClr val="bg1"/>
          </a:solidFill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A" sz="1050" b="1" dirty="0">
                <a:solidFill>
                  <a:srgbClr val="001956"/>
                </a:solidFill>
              </a:rPr>
              <a:t>Gold Sponsors ($5k+)</a:t>
            </a:r>
            <a:endParaRPr lang="en-US" sz="1050" b="1" dirty="0">
              <a:solidFill>
                <a:srgbClr val="001956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DB279-EF5C-FC54-F18E-FD16A9B3C4BF}"/>
              </a:ext>
            </a:extLst>
          </p:cNvPr>
          <p:cNvSpPr txBox="1"/>
          <p:nvPr/>
        </p:nvSpPr>
        <p:spPr>
          <a:xfrm>
            <a:off x="9409549" y="5735609"/>
            <a:ext cx="2695201" cy="253916"/>
          </a:xfrm>
          <a:prstGeom prst="rect">
            <a:avLst/>
          </a:prstGeom>
          <a:solidFill>
            <a:schemeClr val="bg1"/>
          </a:solidFill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A" sz="1050" b="1" dirty="0">
                <a:solidFill>
                  <a:srgbClr val="001956"/>
                </a:solidFill>
              </a:rPr>
              <a:t>Silver Sponsors ($2k)</a:t>
            </a:r>
            <a:endParaRPr lang="en-US" sz="1050" b="1" dirty="0">
              <a:solidFill>
                <a:srgbClr val="00195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19EC15-7440-D8EC-FD92-3FFE087C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03" y="1"/>
            <a:ext cx="6561243" cy="117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b="0" i="0" kern="1200">
                <a:solidFill>
                  <a:srgbClr val="1D24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</a:rPr>
              <a:t>Building Community and Outreach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E3C684-2260-EFCB-648E-F12E99B3A087}"/>
              </a:ext>
            </a:extLst>
          </p:cNvPr>
          <p:cNvGrpSpPr>
            <a:grpSpLocks noChangeAspect="1"/>
          </p:cNvGrpSpPr>
          <p:nvPr/>
        </p:nvGrpSpPr>
        <p:grpSpPr>
          <a:xfrm>
            <a:off x="6866267" y="243511"/>
            <a:ext cx="5120640" cy="2169317"/>
            <a:chOff x="313977" y="3728067"/>
            <a:chExt cx="5779701" cy="2448523"/>
          </a:xfrm>
        </p:grpSpPr>
        <p:pic>
          <p:nvPicPr>
            <p:cNvPr id="10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id="{4FA9C21F-C63C-0F75-3274-3057D60E3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977" y="3728067"/>
              <a:ext cx="5779701" cy="19265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17B1D5-D8BE-5565-E9EC-7529EE2692B9}"/>
                </a:ext>
              </a:extLst>
            </p:cNvPr>
            <p:cNvSpPr txBox="1"/>
            <p:nvPr/>
          </p:nvSpPr>
          <p:spPr>
            <a:xfrm>
              <a:off x="314323" y="5641672"/>
              <a:ext cx="5779008" cy="5349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0" i="0" u="none" strike="noStrike" dirty="0">
                  <a:solidFill>
                    <a:srgbClr val="020E0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Organizers: Prof. Julia </a:t>
              </a:r>
              <a:r>
                <a:rPr lang="en-US" sz="1200" b="0" i="0" u="none" strike="noStrike" dirty="0" err="1">
                  <a:solidFill>
                    <a:srgbClr val="020E0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Kalow</a:t>
              </a:r>
              <a:r>
                <a:rPr lang="en-US" sz="1200" b="0" i="0" u="none" strike="noStrike" dirty="0">
                  <a:solidFill>
                    <a:srgbClr val="020E0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Dr. Jill </a:t>
              </a:r>
              <a:r>
                <a:rPr lang="en-US" sz="1200" b="0" i="0" u="none" strike="noStrike" dirty="0" err="1">
                  <a:solidFill>
                    <a:srgbClr val="020E0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Alty</a:t>
              </a:r>
              <a:r>
                <a:rPr lang="en-US" sz="1200" b="0" i="0" u="none" strike="noStrike" dirty="0">
                  <a:solidFill>
                    <a:srgbClr val="020E0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Prof. Helen Tran, Prof. Symone Alexander, Dr. Sara </a:t>
              </a:r>
              <a:r>
                <a:rPr lang="en-US" sz="1200" b="0" i="0" u="none" strike="noStrike" dirty="0" err="1">
                  <a:solidFill>
                    <a:srgbClr val="020E0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Orski</a:t>
              </a:r>
              <a:r>
                <a:rPr lang="en-US" sz="1200" b="0" i="0" u="none" strike="noStrike" dirty="0">
                  <a:solidFill>
                    <a:srgbClr val="020E0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and Dr. Katie Houston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73801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 Design 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18088</TotalTime>
  <Words>529</Words>
  <Application>Microsoft Macintosh PowerPoint</Application>
  <PresentationFormat>Widescreen</PresentationFormat>
  <Paragraphs>59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-apple-system</vt:lpstr>
      <vt:lpstr>Aptos</vt:lpstr>
      <vt:lpstr>Arial</vt:lpstr>
      <vt:lpstr>Calibri</vt:lpstr>
      <vt:lpstr>Corbel</vt:lpstr>
      <vt:lpstr>Euphemia</vt:lpstr>
      <vt:lpstr>Banded Design Blue 16x9</vt:lpstr>
      <vt:lpstr>POLY Workshops</vt:lpstr>
      <vt:lpstr>2024 POLY Workshops</vt:lpstr>
      <vt:lpstr>2025 POLY Workshops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Workshops</dc:title>
  <dc:creator>Owner</dc:creator>
  <cp:lastModifiedBy>Elizabeth Elacqua</cp:lastModifiedBy>
  <cp:revision>194</cp:revision>
  <cp:lastPrinted>2022-11-10T14:16:31Z</cp:lastPrinted>
  <dcterms:created xsi:type="dcterms:W3CDTF">2020-08-10T23:54:55Z</dcterms:created>
  <dcterms:modified xsi:type="dcterms:W3CDTF">2024-08-12T21:07:30Z</dcterms:modified>
</cp:coreProperties>
</file>